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tiff" ContentType="image/tif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4"/>
  </p:notesMasterIdLst>
  <p:sldIdLst>
    <p:sldId id="340" r:id="rId2"/>
    <p:sldId id="341" r:id="rId3"/>
    <p:sldId id="342" r:id="rId4"/>
    <p:sldId id="320" r:id="rId5"/>
    <p:sldId id="344" r:id="rId6"/>
    <p:sldId id="345" r:id="rId7"/>
    <p:sldId id="343" r:id="rId8"/>
    <p:sldId id="346" r:id="rId9"/>
    <p:sldId id="357" r:id="rId10"/>
    <p:sldId id="347" r:id="rId11"/>
    <p:sldId id="348" r:id="rId12"/>
    <p:sldId id="349" r:id="rId13"/>
    <p:sldId id="352" r:id="rId14"/>
    <p:sldId id="353" r:id="rId15"/>
    <p:sldId id="351" r:id="rId16"/>
    <p:sldId id="303" r:id="rId17"/>
    <p:sldId id="301" r:id="rId18"/>
    <p:sldId id="302" r:id="rId19"/>
    <p:sldId id="304" r:id="rId20"/>
    <p:sldId id="356" r:id="rId21"/>
    <p:sldId id="327" r:id="rId22"/>
    <p:sldId id="312" r:id="rId23"/>
    <p:sldId id="279" r:id="rId24"/>
    <p:sldId id="306" r:id="rId25"/>
    <p:sldId id="313" r:id="rId26"/>
    <p:sldId id="334" r:id="rId27"/>
    <p:sldId id="307" r:id="rId28"/>
    <p:sldId id="333" r:id="rId29"/>
    <p:sldId id="274" r:id="rId30"/>
    <p:sldId id="275" r:id="rId31"/>
    <p:sldId id="276" r:id="rId32"/>
    <p:sldId id="277" r:id="rId33"/>
    <p:sldId id="332" r:id="rId34"/>
    <p:sldId id="287" r:id="rId35"/>
    <p:sldId id="288" r:id="rId36"/>
    <p:sldId id="308" r:id="rId37"/>
    <p:sldId id="314" r:id="rId38"/>
    <p:sldId id="337" r:id="rId39"/>
    <p:sldId id="354" r:id="rId40"/>
    <p:sldId id="355" r:id="rId41"/>
    <p:sldId id="297" r:id="rId42"/>
    <p:sldId id="350" r:id="rId43"/>
  </p:sldIdLst>
  <p:sldSz cx="10080625" cy="7559675"/>
  <p:notesSz cx="7559675" cy="10691813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FEFEC4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87" d="100"/>
          <a:sy n="187" d="100"/>
        </p:scale>
        <p:origin x="-702" y="-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Y:\homework\Nishaa\2019\Jan20_FXS_treatment\v7.al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>
        <c:manualLayout>
          <c:layoutTarget val="inner"/>
          <c:xMode val="edge"/>
          <c:yMode val="edge"/>
          <c:x val="0.26333333333333325"/>
          <c:y val="4.8755155605549286E-2"/>
          <c:w val="0.59519466316710512"/>
          <c:h val="0.6891865655367605"/>
        </c:manualLayout>
      </c:layout>
      <c:scatterChart>
        <c:scatterStyle val="lineMarker"/>
        <c:ser>
          <c:idx val="0"/>
          <c:order val="0"/>
          <c:tx>
            <c:strRef>
              <c:f>v7all!$O$1</c:f>
              <c:strCache>
                <c:ptCount val="1"/>
                <c:pt idx="0">
                  <c:v>glu ctl</c:v>
                </c:pt>
              </c:strCache>
            </c:strRef>
          </c:tx>
          <c:marker>
            <c:symbol val="none"/>
          </c:marker>
          <c:xVal>
            <c:numRef>
              <c:f>v7all!$N$2:$N$69</c:f>
              <c:numCache>
                <c:formatCode>General</c:formatCode>
                <c:ptCount val="68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21</c:v>
                </c:pt>
                <c:pt idx="20">
                  <c:v>22</c:v>
                </c:pt>
                <c:pt idx="21">
                  <c:v>24</c:v>
                </c:pt>
                <c:pt idx="22">
                  <c:v>25</c:v>
                </c:pt>
                <c:pt idx="23">
                  <c:v>28</c:v>
                </c:pt>
                <c:pt idx="24">
                  <c:v>29</c:v>
                </c:pt>
                <c:pt idx="25">
                  <c:v>33</c:v>
                </c:pt>
                <c:pt idx="26">
                  <c:v>39</c:v>
                </c:pt>
                <c:pt idx="27">
                  <c:v>47</c:v>
                </c:pt>
                <c:pt idx="28">
                  <c:v>59</c:v>
                </c:pt>
                <c:pt idx="29">
                  <c:v>86</c:v>
                </c:pt>
                <c:pt idx="30">
                  <c:v>203</c:v>
                </c:pt>
                <c:pt idx="31">
                  <c:v>277</c:v>
                </c:pt>
                <c:pt idx="32">
                  <c:v>337</c:v>
                </c:pt>
                <c:pt idx="33">
                  <c:v>382</c:v>
                </c:pt>
                <c:pt idx="34">
                  <c:v>419</c:v>
                </c:pt>
                <c:pt idx="35">
                  <c:v>453</c:v>
                </c:pt>
                <c:pt idx="36">
                  <c:v>486</c:v>
                </c:pt>
                <c:pt idx="37">
                  <c:v>520</c:v>
                </c:pt>
                <c:pt idx="38">
                  <c:v>556</c:v>
                </c:pt>
                <c:pt idx="39">
                  <c:v>596</c:v>
                </c:pt>
                <c:pt idx="40">
                  <c:v>643</c:v>
                </c:pt>
                <c:pt idx="41">
                  <c:v>703</c:v>
                </c:pt>
                <c:pt idx="42">
                  <c:v>819</c:v>
                </c:pt>
                <c:pt idx="43">
                  <c:v>921</c:v>
                </c:pt>
                <c:pt idx="44">
                  <c:v>1001</c:v>
                </c:pt>
                <c:pt idx="45">
                  <c:v>1081</c:v>
                </c:pt>
                <c:pt idx="46">
                  <c:v>1159</c:v>
                </c:pt>
                <c:pt idx="47">
                  <c:v>1246</c:v>
                </c:pt>
                <c:pt idx="48">
                  <c:v>1331</c:v>
                </c:pt>
                <c:pt idx="49">
                  <c:v>1427</c:v>
                </c:pt>
                <c:pt idx="50">
                  <c:v>1528</c:v>
                </c:pt>
                <c:pt idx="51">
                  <c:v>1636</c:v>
                </c:pt>
                <c:pt idx="52">
                  <c:v>1754</c:v>
                </c:pt>
                <c:pt idx="53">
                  <c:v>1903</c:v>
                </c:pt>
                <c:pt idx="54">
                  <c:v>2052</c:v>
                </c:pt>
                <c:pt idx="55">
                  <c:v>2217</c:v>
                </c:pt>
                <c:pt idx="56">
                  <c:v>2436</c:v>
                </c:pt>
                <c:pt idx="57">
                  <c:v>2700</c:v>
                </c:pt>
                <c:pt idx="58">
                  <c:v>3202</c:v>
                </c:pt>
                <c:pt idx="59">
                  <c:v>3345</c:v>
                </c:pt>
                <c:pt idx="60">
                  <c:v>3549</c:v>
                </c:pt>
                <c:pt idx="61">
                  <c:v>3764</c:v>
                </c:pt>
                <c:pt idx="62">
                  <c:v>3955</c:v>
                </c:pt>
                <c:pt idx="63">
                  <c:v>4140</c:v>
                </c:pt>
                <c:pt idx="64">
                  <c:v>4346</c:v>
                </c:pt>
                <c:pt idx="65">
                  <c:v>4684</c:v>
                </c:pt>
                <c:pt idx="66">
                  <c:v>5260</c:v>
                </c:pt>
                <c:pt idx="67">
                  <c:v>6400</c:v>
                </c:pt>
              </c:numCache>
            </c:numRef>
          </c:xVal>
          <c:yVal>
            <c:numRef>
              <c:f>v7all!$O$2:$O$69</c:f>
              <c:numCache>
                <c:formatCode>0.00E+00</c:formatCode>
                <c:ptCount val="68"/>
                <c:pt idx="0">
                  <c:v>0</c:v>
                </c:pt>
                <c:pt idx="1">
                  <c:v>4.5939318181818171E-2</c:v>
                </c:pt>
                <c:pt idx="2">
                  <c:v>0.27209943181818175</c:v>
                </c:pt>
                <c:pt idx="3">
                  <c:v>0.6960284090909109</c:v>
                </c:pt>
                <c:pt idx="4">
                  <c:v>1.2760397727272719</c:v>
                </c:pt>
                <c:pt idx="5">
                  <c:v>1.9616306818181779</c:v>
                </c:pt>
                <c:pt idx="6">
                  <c:v>2.7088181818181787</c:v>
                </c:pt>
                <c:pt idx="7">
                  <c:v>3.4833465909090906</c:v>
                </c:pt>
                <c:pt idx="8">
                  <c:v>4.2599886363636363</c:v>
                </c:pt>
                <c:pt idx="9">
                  <c:v>5.7540340909090855</c:v>
                </c:pt>
                <c:pt idx="10">
                  <c:v>6.4514772727272716</c:v>
                </c:pt>
                <c:pt idx="11">
                  <c:v>7.1086931818182038</c:v>
                </c:pt>
                <c:pt idx="12">
                  <c:v>7.7233522727272685</c:v>
                </c:pt>
                <c:pt idx="13">
                  <c:v>8.2948863636363637</c:v>
                </c:pt>
                <c:pt idx="14">
                  <c:v>8.8236931818181699</c:v>
                </c:pt>
                <c:pt idx="15">
                  <c:v>9.3111363636363667</c:v>
                </c:pt>
                <c:pt idx="16">
                  <c:v>9.7590340909091289</c:v>
                </c:pt>
                <c:pt idx="17">
                  <c:v>10.169602272727335</c:v>
                </c:pt>
                <c:pt idx="18">
                  <c:v>10.545113636363634</c:v>
                </c:pt>
                <c:pt idx="19">
                  <c:v>11.200568181818138</c:v>
                </c:pt>
                <c:pt idx="20">
                  <c:v>11.485284090909136</c:v>
                </c:pt>
                <c:pt idx="21">
                  <c:v>11.979602272727341</c:v>
                </c:pt>
                <c:pt idx="22">
                  <c:v>12.193465909090909</c:v>
                </c:pt>
                <c:pt idx="23">
                  <c:v>12.723352272727272</c:v>
                </c:pt>
                <c:pt idx="24">
                  <c:v>12.868181818181824</c:v>
                </c:pt>
                <c:pt idx="25">
                  <c:v>13.323750000000002</c:v>
                </c:pt>
                <c:pt idx="26">
                  <c:v>13.743522727272698</c:v>
                </c:pt>
                <c:pt idx="27">
                  <c:v>14.025568181818148</c:v>
                </c:pt>
                <c:pt idx="28">
                  <c:v>14.187102272727305</c:v>
                </c:pt>
                <c:pt idx="29">
                  <c:v>14.25613636363637</c:v>
                </c:pt>
                <c:pt idx="30">
                  <c:v>14.478920454545451</c:v>
                </c:pt>
                <c:pt idx="31">
                  <c:v>14.914147727272718</c:v>
                </c:pt>
                <c:pt idx="32">
                  <c:v>15.518750000000001</c:v>
                </c:pt>
                <c:pt idx="33">
                  <c:v>16.231136363636363</c:v>
                </c:pt>
                <c:pt idx="34">
                  <c:v>17.083636363636277</c:v>
                </c:pt>
                <c:pt idx="35">
                  <c:v>18.141079545454545</c:v>
                </c:pt>
                <c:pt idx="36">
                  <c:v>19.447556818181745</c:v>
                </c:pt>
                <c:pt idx="37">
                  <c:v>21.086420454545429</c:v>
                </c:pt>
                <c:pt idx="38">
                  <c:v>23.127499999999987</c:v>
                </c:pt>
                <c:pt idx="39">
                  <c:v>25.720227272727104</c:v>
                </c:pt>
                <c:pt idx="40">
                  <c:v>29.11892045454551</c:v>
                </c:pt>
                <c:pt idx="41">
                  <c:v>33.840738636363625</c:v>
                </c:pt>
                <c:pt idx="42">
                  <c:v>43.445624999999993</c:v>
                </c:pt>
                <c:pt idx="43">
                  <c:v>51.654431818181813</c:v>
                </c:pt>
                <c:pt idx="44">
                  <c:v>57.611931818181958</c:v>
                </c:pt>
                <c:pt idx="45">
                  <c:v>63.030681818181819</c:v>
                </c:pt>
                <c:pt idx="46">
                  <c:v>67.764772727272714</c:v>
                </c:pt>
                <c:pt idx="47">
                  <c:v>72.420454545454518</c:v>
                </c:pt>
                <c:pt idx="48">
                  <c:v>76.377272727272711</c:v>
                </c:pt>
                <c:pt idx="49">
                  <c:v>80.218181818181378</c:v>
                </c:pt>
                <c:pt idx="50">
                  <c:v>83.636931818181225</c:v>
                </c:pt>
                <c:pt idx="51">
                  <c:v>86.697727272727249</c:v>
                </c:pt>
                <c:pt idx="52">
                  <c:v>89.463068181818443</c:v>
                </c:pt>
                <c:pt idx="53">
                  <c:v>92.268749999999983</c:v>
                </c:pt>
                <c:pt idx="54">
                  <c:v>94.477272727272705</c:v>
                </c:pt>
                <c:pt idx="55">
                  <c:v>96.392045454545453</c:v>
                </c:pt>
                <c:pt idx="56">
                  <c:v>98.294886363636351</c:v>
                </c:pt>
                <c:pt idx="57">
                  <c:v>99.906250000000227</c:v>
                </c:pt>
                <c:pt idx="58">
                  <c:v>102.81647727272701</c:v>
                </c:pt>
                <c:pt idx="59">
                  <c:v>104.54488636363637</c:v>
                </c:pt>
                <c:pt idx="60">
                  <c:v>107.90795454545454</c:v>
                </c:pt>
                <c:pt idx="61">
                  <c:v>111.33636363636361</c:v>
                </c:pt>
                <c:pt idx="62">
                  <c:v>113.57897727272672</c:v>
                </c:pt>
                <c:pt idx="63">
                  <c:v>115.0017045454543</c:v>
                </c:pt>
                <c:pt idx="64">
                  <c:v>115.92272727272703</c:v>
                </c:pt>
                <c:pt idx="65">
                  <c:v>116.51363636363635</c:v>
                </c:pt>
                <c:pt idx="66">
                  <c:v>116.47215909090907</c:v>
                </c:pt>
                <c:pt idx="67">
                  <c:v>116.02045454545429</c:v>
                </c:pt>
              </c:numCache>
            </c:numRef>
          </c:yVal>
        </c:ser>
        <c:ser>
          <c:idx val="1"/>
          <c:order val="1"/>
          <c:tx>
            <c:strRef>
              <c:f>v7all!$Q$1</c:f>
              <c:strCache>
                <c:ptCount val="1"/>
                <c:pt idx="0">
                  <c:v>glu fxs</c:v>
                </c:pt>
              </c:strCache>
            </c:strRef>
          </c:tx>
          <c:marker>
            <c:symbol val="none"/>
          </c:marker>
          <c:xVal>
            <c:numRef>
              <c:f>v7all!$P$2:$P$69</c:f>
              <c:numCache>
                <c:formatCode>General</c:formatCode>
                <c:ptCount val="68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24</c:v>
                </c:pt>
                <c:pt idx="24">
                  <c:v>25</c:v>
                </c:pt>
                <c:pt idx="25">
                  <c:v>27</c:v>
                </c:pt>
                <c:pt idx="26">
                  <c:v>28</c:v>
                </c:pt>
                <c:pt idx="27">
                  <c:v>31</c:v>
                </c:pt>
                <c:pt idx="28">
                  <c:v>32</c:v>
                </c:pt>
                <c:pt idx="29">
                  <c:v>37</c:v>
                </c:pt>
                <c:pt idx="30">
                  <c:v>43</c:v>
                </c:pt>
                <c:pt idx="31">
                  <c:v>52</c:v>
                </c:pt>
                <c:pt idx="32">
                  <c:v>67</c:v>
                </c:pt>
                <c:pt idx="33">
                  <c:v>109</c:v>
                </c:pt>
                <c:pt idx="34">
                  <c:v>215</c:v>
                </c:pt>
                <c:pt idx="35">
                  <c:v>302</c:v>
                </c:pt>
                <c:pt idx="36">
                  <c:v>369</c:v>
                </c:pt>
                <c:pt idx="37">
                  <c:v>418</c:v>
                </c:pt>
                <c:pt idx="38">
                  <c:v>461</c:v>
                </c:pt>
                <c:pt idx="39">
                  <c:v>502</c:v>
                </c:pt>
                <c:pt idx="40">
                  <c:v>543</c:v>
                </c:pt>
                <c:pt idx="41">
                  <c:v>587</c:v>
                </c:pt>
                <c:pt idx="42">
                  <c:v>637</c:v>
                </c:pt>
                <c:pt idx="43">
                  <c:v>697</c:v>
                </c:pt>
                <c:pt idx="44">
                  <c:v>786</c:v>
                </c:pt>
                <c:pt idx="45">
                  <c:v>956</c:v>
                </c:pt>
                <c:pt idx="46">
                  <c:v>1046</c:v>
                </c:pt>
                <c:pt idx="47">
                  <c:v>1132</c:v>
                </c:pt>
                <c:pt idx="48">
                  <c:v>1219</c:v>
                </c:pt>
                <c:pt idx="49">
                  <c:v>1310</c:v>
                </c:pt>
                <c:pt idx="50">
                  <c:v>1407</c:v>
                </c:pt>
                <c:pt idx="51">
                  <c:v>1512</c:v>
                </c:pt>
                <c:pt idx="52">
                  <c:v>1626</c:v>
                </c:pt>
                <c:pt idx="53">
                  <c:v>1756</c:v>
                </c:pt>
                <c:pt idx="54">
                  <c:v>1901</c:v>
                </c:pt>
                <c:pt idx="55">
                  <c:v>2054</c:v>
                </c:pt>
                <c:pt idx="56">
                  <c:v>2240</c:v>
                </c:pt>
                <c:pt idx="57">
                  <c:v>2504</c:v>
                </c:pt>
                <c:pt idx="58">
                  <c:v>3214</c:v>
                </c:pt>
                <c:pt idx="59">
                  <c:v>3355</c:v>
                </c:pt>
                <c:pt idx="60">
                  <c:v>3616</c:v>
                </c:pt>
                <c:pt idx="61">
                  <c:v>3806</c:v>
                </c:pt>
                <c:pt idx="62">
                  <c:v>3975</c:v>
                </c:pt>
                <c:pt idx="63">
                  <c:v>4149</c:v>
                </c:pt>
                <c:pt idx="64">
                  <c:v>4442</c:v>
                </c:pt>
                <c:pt idx="65">
                  <c:v>4715</c:v>
                </c:pt>
                <c:pt idx="66">
                  <c:v>5495</c:v>
                </c:pt>
                <c:pt idx="67">
                  <c:v>6400</c:v>
                </c:pt>
              </c:numCache>
            </c:numRef>
          </c:xVal>
          <c:yVal>
            <c:numRef>
              <c:f>v7all!$Q$2:$Q$69</c:f>
              <c:numCache>
                <c:formatCode>0.00E+00</c:formatCode>
                <c:ptCount val="68"/>
                <c:pt idx="0">
                  <c:v>0</c:v>
                </c:pt>
                <c:pt idx="1">
                  <c:v>4.5939318181818171E-2</c:v>
                </c:pt>
                <c:pt idx="2">
                  <c:v>0.27209943181818175</c:v>
                </c:pt>
                <c:pt idx="3">
                  <c:v>0.6960284090909109</c:v>
                </c:pt>
                <c:pt idx="4">
                  <c:v>1.2760397727272719</c:v>
                </c:pt>
                <c:pt idx="5">
                  <c:v>1.9616306818181779</c:v>
                </c:pt>
                <c:pt idx="6">
                  <c:v>2.7088181818181787</c:v>
                </c:pt>
                <c:pt idx="7">
                  <c:v>3.4833465909090906</c:v>
                </c:pt>
                <c:pt idx="8">
                  <c:v>4.2599886363636363</c:v>
                </c:pt>
                <c:pt idx="9">
                  <c:v>5.0209147727272434</c:v>
                </c:pt>
                <c:pt idx="10">
                  <c:v>5.7540340909090855</c:v>
                </c:pt>
                <c:pt idx="11">
                  <c:v>6.4514772727272716</c:v>
                </c:pt>
                <c:pt idx="12">
                  <c:v>7.1086931818182038</c:v>
                </c:pt>
                <c:pt idx="13">
                  <c:v>7.7233522727272685</c:v>
                </c:pt>
                <c:pt idx="14">
                  <c:v>8.2948863636363637</c:v>
                </c:pt>
                <c:pt idx="15">
                  <c:v>8.8236931818181699</c:v>
                </c:pt>
                <c:pt idx="16">
                  <c:v>9.3111363636363667</c:v>
                </c:pt>
                <c:pt idx="17">
                  <c:v>9.7590340909091289</c:v>
                </c:pt>
                <c:pt idx="18">
                  <c:v>10.169602272727335</c:v>
                </c:pt>
                <c:pt idx="19">
                  <c:v>10.545113636363634</c:v>
                </c:pt>
                <c:pt idx="20">
                  <c:v>10.888011363636361</c:v>
                </c:pt>
                <c:pt idx="21">
                  <c:v>11.200568181818138</c:v>
                </c:pt>
                <c:pt idx="22">
                  <c:v>11.485284090909136</c:v>
                </c:pt>
                <c:pt idx="23">
                  <c:v>11.979602272727341</c:v>
                </c:pt>
                <c:pt idx="24">
                  <c:v>12.193465909090909</c:v>
                </c:pt>
                <c:pt idx="25">
                  <c:v>12.563636363636402</c:v>
                </c:pt>
                <c:pt idx="26">
                  <c:v>12.723352272727272</c:v>
                </c:pt>
                <c:pt idx="27">
                  <c:v>13.1184090909091</c:v>
                </c:pt>
                <c:pt idx="28">
                  <c:v>13.226136363636364</c:v>
                </c:pt>
                <c:pt idx="29">
                  <c:v>13.6302840909091</c:v>
                </c:pt>
                <c:pt idx="30">
                  <c:v>13.912272727272718</c:v>
                </c:pt>
                <c:pt idx="31">
                  <c:v>14.116250000000001</c:v>
                </c:pt>
                <c:pt idx="32">
                  <c:v>14.225454545454546</c:v>
                </c:pt>
                <c:pt idx="33">
                  <c:v>14.264090909090909</c:v>
                </c:pt>
                <c:pt idx="34">
                  <c:v>14.407386363636364</c:v>
                </c:pt>
                <c:pt idx="35">
                  <c:v>14.733920454545448</c:v>
                </c:pt>
                <c:pt idx="36">
                  <c:v>15.180738636363669</c:v>
                </c:pt>
                <c:pt idx="37">
                  <c:v>15.705909090909104</c:v>
                </c:pt>
                <c:pt idx="38">
                  <c:v>16.375795454545454</c:v>
                </c:pt>
                <c:pt idx="39">
                  <c:v>17.231420454545454</c:v>
                </c:pt>
                <c:pt idx="40">
                  <c:v>18.305568181818195</c:v>
                </c:pt>
                <c:pt idx="41">
                  <c:v>19.685284090909089</c:v>
                </c:pt>
                <c:pt idx="42">
                  <c:v>21.495340909090849</c:v>
                </c:pt>
                <c:pt idx="43">
                  <c:v>23.921534090909017</c:v>
                </c:pt>
                <c:pt idx="44">
                  <c:v>27.805624999999939</c:v>
                </c:pt>
                <c:pt idx="45">
                  <c:v>35.224772727272843</c:v>
                </c:pt>
                <c:pt idx="46">
                  <c:v>38.807045454545239</c:v>
                </c:pt>
                <c:pt idx="47">
                  <c:v>41.903409090909086</c:v>
                </c:pt>
                <c:pt idx="48">
                  <c:v>44.692784090909207</c:v>
                </c:pt>
                <c:pt idx="49">
                  <c:v>47.251590909090908</c:v>
                </c:pt>
                <c:pt idx="50">
                  <c:v>49.606477272727254</c:v>
                </c:pt>
                <c:pt idx="51">
                  <c:v>51.77170454545454</c:v>
                </c:pt>
                <c:pt idx="52">
                  <c:v>53.735795454545453</c:v>
                </c:pt>
                <c:pt idx="53">
                  <c:v>55.569204545454525</c:v>
                </c:pt>
                <c:pt idx="54">
                  <c:v>57.205113636363663</c:v>
                </c:pt>
                <c:pt idx="55">
                  <c:v>58.566477272727255</c:v>
                </c:pt>
                <c:pt idx="56">
                  <c:v>59.839772727272731</c:v>
                </c:pt>
                <c:pt idx="57">
                  <c:v>61.132386363636243</c:v>
                </c:pt>
                <c:pt idx="58">
                  <c:v>64.16647727272678</c:v>
                </c:pt>
                <c:pt idx="59">
                  <c:v>65.344318181818196</c:v>
                </c:pt>
                <c:pt idx="60">
                  <c:v>67.933522727273015</c:v>
                </c:pt>
                <c:pt idx="61">
                  <c:v>69.546022727272927</c:v>
                </c:pt>
                <c:pt idx="62">
                  <c:v>70.569886363636158</c:v>
                </c:pt>
                <c:pt idx="63">
                  <c:v>71.233522727272927</c:v>
                </c:pt>
                <c:pt idx="64">
                  <c:v>71.673295454545453</c:v>
                </c:pt>
                <c:pt idx="65">
                  <c:v>71.601136363636158</c:v>
                </c:pt>
                <c:pt idx="66">
                  <c:v>70.488068181818193</c:v>
                </c:pt>
                <c:pt idx="67">
                  <c:v>69.017045454545467</c:v>
                </c:pt>
              </c:numCache>
            </c:numRef>
          </c:yVal>
        </c:ser>
        <c:axId val="52418048"/>
        <c:axId val="52419968"/>
      </c:scatterChart>
      <c:valAx>
        <c:axId val="52418048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Time (s)</a:t>
                </a:r>
              </a:p>
            </c:rich>
          </c:tx>
          <c:layout/>
        </c:title>
        <c:numFmt formatCode="General" sourceLinked="1"/>
        <c:tickLblPos val="nextTo"/>
        <c:crossAx val="52419968"/>
        <c:crosses val="autoZero"/>
        <c:crossBetween val="midCat"/>
      </c:valAx>
      <c:valAx>
        <c:axId val="52419968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% baseline</a:t>
                </a:r>
              </a:p>
            </c:rich>
          </c:tx>
          <c:layout/>
        </c:title>
        <c:numFmt formatCode="General" sourceLinked="0"/>
        <c:tickLblPos val="nextTo"/>
        <c:crossAx val="52418048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30682947284151246"/>
          <c:y val="0"/>
          <c:w val="0.60145258993925765"/>
          <c:h val="0.13821981676262263"/>
        </c:manualLayout>
      </c:layout>
      <c:spPr>
        <a:solidFill>
          <a:schemeClr val="bg1"/>
        </a:solidFill>
        <a:ln>
          <a:noFill/>
        </a:ln>
      </c:spPr>
    </c:legend>
    <c:plotVisOnly val="1"/>
  </c:chart>
  <c:txPr>
    <a:bodyPr/>
    <a:lstStyle/>
    <a:p>
      <a:pPr>
        <a:defRPr sz="1400"/>
      </a:pPr>
      <a:endParaRPr lang="en-US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360" cap="sq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074" name="AutoShape 2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075" name="AutoShape 3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076" name="AutoShape 4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077" name="AutoShape 5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078" name="AutoShape 6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079" name="AutoShape 7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080" name="AutoShape 8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081" name="AutoShape 9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082" name="AutoShape 10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083" name="AutoShape 11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>
              <a:alpha val="15999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084" name="AutoShape 12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>
              <a:alpha val="15999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085" name="AutoShape 13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>
              <a:alpha val="15999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6335" name="Rectangle 1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22887" cy="3986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3087" name="Rectangle 15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26150" cy="47894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  <p:sp>
        <p:nvSpPr>
          <p:cNvPr id="3088" name="Rectangle 16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59138" cy="5127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3089" name="Rectangle 17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59137" cy="5127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3090" name="Rectangle 18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59138" cy="5127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3091" name="Rectangle 19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59137" cy="5127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fld id="{20AC0E2C-7D42-4778-BD67-AA636BD5641F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9663" y="812800"/>
            <a:ext cx="5316537" cy="3986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5B5B57-3C7C-4DFE-A118-51653559B0D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DAE290F4-DB2D-4450-91A7-ACF61B8934E5}" type="slidenum">
              <a:rPr lang="en-IN" smtClean="0"/>
              <a:pPr/>
              <a:t>34</a:t>
            </a:fld>
            <a:endParaRPr lang="en-IN" smtClean="0"/>
          </a:p>
        </p:txBody>
      </p:sp>
      <p:sp>
        <p:nvSpPr>
          <p:cNvPr id="890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12800"/>
            <a:ext cx="5327650" cy="3994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89092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34088" cy="4797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>
              <a:ea typeface="Noto Sans CJK SC Regular" charset="0"/>
              <a:cs typeface="Noto Sans CJK SC Regular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74F755EB-29F8-4024-8D92-62C33A64847B}" type="slidenum">
              <a:rPr lang="en-IN" smtClean="0"/>
              <a:pPr/>
              <a:t>35</a:t>
            </a:fld>
            <a:endParaRPr lang="en-IN" smtClean="0"/>
          </a:p>
        </p:txBody>
      </p:sp>
      <p:sp>
        <p:nvSpPr>
          <p:cNvPr id="901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12800"/>
            <a:ext cx="5327650" cy="3994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90116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34088" cy="4797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>
              <a:ea typeface="Noto Sans CJK SC Regular" charset="0"/>
              <a:cs typeface="Noto Sans CJK SC Regular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34E22C57-D5A4-4615-AE5B-0A9000AD6284}" type="slidenum">
              <a:rPr lang="en-IN" smtClean="0"/>
              <a:pPr/>
              <a:t>41</a:t>
            </a:fld>
            <a:endParaRPr lang="en-IN" smtClean="0"/>
          </a:p>
        </p:txBody>
      </p:sp>
      <p:sp>
        <p:nvSpPr>
          <p:cNvPr id="993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99332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>
              <a:ea typeface="Noto Sans CJK SC Regular" charset="0"/>
              <a:cs typeface="Noto Sans CJK SC Regular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9B726FF0-5E98-4547-8695-4207E721B6B0}" type="slidenum">
              <a:rPr lang="en-IN" smtClean="0"/>
              <a:pPr/>
              <a:t>16</a:t>
            </a:fld>
            <a:endParaRPr lang="en-IN" smtClean="0"/>
          </a:p>
        </p:txBody>
      </p:sp>
      <p:sp>
        <p:nvSpPr>
          <p:cNvPr id="573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7348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>
              <a:ea typeface="Noto Sans CJK SC Regular" charset="0"/>
              <a:cs typeface="Noto Sans CJK SC Regular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73A69BF3-CD48-4C72-9D60-0A97DD40D6E4}" type="slidenum">
              <a:rPr lang="en-IN" smtClean="0"/>
              <a:pPr/>
              <a:t>23</a:t>
            </a:fld>
            <a:endParaRPr lang="en-IN" smtClean="0"/>
          </a:p>
        </p:txBody>
      </p:sp>
      <p:sp>
        <p:nvSpPr>
          <p:cNvPr id="808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12800"/>
            <a:ext cx="5327650" cy="3994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80900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34088" cy="4797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>
              <a:ea typeface="Noto Sans CJK SC Regular" charset="0"/>
              <a:cs typeface="Noto Sans CJK SC Regular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CF2D3895-5A3C-42A7-85BE-028FBBC1FC35}" type="slidenum">
              <a:rPr lang="en-IN" smtClean="0"/>
              <a:pPr/>
              <a:t>28</a:t>
            </a:fld>
            <a:endParaRPr lang="en-IN" smtClean="0"/>
          </a:p>
        </p:txBody>
      </p:sp>
      <p:sp>
        <p:nvSpPr>
          <p:cNvPr id="757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5780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>
              <a:ea typeface="Noto Sans CJK SC Regular" charset="0"/>
              <a:cs typeface="Noto Sans CJK SC Regular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CF2D3895-5A3C-42A7-85BE-028FBBC1FC35}" type="slidenum">
              <a:rPr lang="en-IN" smtClean="0"/>
              <a:pPr/>
              <a:t>29</a:t>
            </a:fld>
            <a:endParaRPr lang="en-IN" smtClean="0"/>
          </a:p>
        </p:txBody>
      </p:sp>
      <p:sp>
        <p:nvSpPr>
          <p:cNvPr id="757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5780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>
              <a:ea typeface="Noto Sans CJK SC Regular" charset="0"/>
              <a:cs typeface="Noto Sans CJK SC Regular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19DDD44D-A237-4EF6-AAED-D731F60DB6EE}" type="slidenum">
              <a:rPr lang="en-IN" smtClean="0"/>
              <a:pPr/>
              <a:t>30</a:t>
            </a:fld>
            <a:endParaRPr lang="en-IN" smtClean="0"/>
          </a:p>
        </p:txBody>
      </p:sp>
      <p:sp>
        <p:nvSpPr>
          <p:cNvPr id="768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6804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>
              <a:ea typeface="Noto Sans CJK SC Regular" charset="0"/>
              <a:cs typeface="Noto Sans CJK SC Regular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5E8A62F8-9DED-473B-8AE3-7507A56A5E69}" type="slidenum">
              <a:rPr lang="en-IN" smtClean="0"/>
              <a:pPr/>
              <a:t>31</a:t>
            </a:fld>
            <a:endParaRPr lang="en-IN" smtClean="0"/>
          </a:p>
        </p:txBody>
      </p:sp>
      <p:sp>
        <p:nvSpPr>
          <p:cNvPr id="778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7828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>
              <a:ea typeface="Noto Sans CJK SC Regular" charset="0"/>
              <a:cs typeface="Noto Sans CJK SC Regular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1B09FCA0-E938-418A-8D47-211B5B88FCF7}" type="slidenum">
              <a:rPr lang="en-IN" smtClean="0"/>
              <a:pPr/>
              <a:t>32</a:t>
            </a:fld>
            <a:endParaRPr lang="en-IN" smtClean="0"/>
          </a:p>
        </p:txBody>
      </p:sp>
      <p:sp>
        <p:nvSpPr>
          <p:cNvPr id="788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8852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>
              <a:ea typeface="Noto Sans CJK SC Regular" charset="0"/>
              <a:cs typeface="Noto Sans CJK SC Regular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1B09FCA0-E938-418A-8D47-211B5B88FCF7}" type="slidenum">
              <a:rPr lang="en-IN" smtClean="0"/>
              <a:pPr/>
              <a:t>33</a:t>
            </a:fld>
            <a:endParaRPr lang="en-IN" smtClean="0"/>
          </a:p>
        </p:txBody>
      </p:sp>
      <p:sp>
        <p:nvSpPr>
          <p:cNvPr id="788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8852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>
              <a:ea typeface="Noto Sans CJK SC Regular" charset="0"/>
              <a:cs typeface="Noto Sans CJK SC Regular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62016B-3278-43CD-9A65-573EF0075C2A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7B4146-E72D-49A7-A644-61B3423DBEFA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89800" y="301625"/>
            <a:ext cx="2262188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34162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1F221-9D72-4D38-A96E-8561F2CB35AD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48750" cy="12398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72C3BE-2EC4-4CBF-A3F3-F49DCD897C8B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DAE05B-D996-4E89-B186-EEE9E0488048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74099E-6241-4778-AAA9-165FFEE8A5A6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48175" cy="4362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3813" y="1768475"/>
            <a:ext cx="4448175" cy="4362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18973B-9FEC-49AC-88DC-0BCBCACB1E96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AED8C9-82CF-4CD2-9131-2E0562D29B25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AEF689-E8A9-4E61-B8AF-254B52B9E4B4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A9919-A2BE-4660-BDBC-63267FEDD013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503AE6-27DC-4082-AB37-775CEFBE48AA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4FDDFE-14A8-4ADA-998F-C6CF42DBA264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48750" cy="12398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48750" cy="4362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844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25687" cy="4984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73413" cy="4984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25687" cy="4984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fld id="{508493E9-A70E-4B04-AA14-0DA1049B3CC6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Noto Sans CJK SC Regular" charset="0"/>
          <a:cs typeface="Noto Sans CJK SC Regular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Noto Sans CJK SC Regular" charset="0"/>
          <a:cs typeface="Noto Sans CJK SC Regular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Noto Sans CJK SC Regular" charset="0"/>
          <a:cs typeface="Noto Sans CJK SC Regular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Noto Sans CJK SC Regular" charset="0"/>
          <a:cs typeface="Noto Sans CJK SC Regular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Noto Sans CJK SC Regular" charset="0"/>
          <a:cs typeface="Noto Sans CJK SC Regular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Noto Sans CJK SC Regular" charset="0"/>
          <a:cs typeface="Noto Sans CJK SC Regular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Noto Sans CJK SC Regular" charset="0"/>
          <a:cs typeface="Noto Sans CJK SC Regular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Noto Sans CJK SC Regular" charset="0"/>
          <a:cs typeface="Noto Sans CJK SC Regular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tif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6.png"/><Relationship Id="rId10" Type="http://schemas.openxmlformats.org/officeDocument/2006/relationships/image" Target="../media/image34.png"/><Relationship Id="rId4" Type="http://schemas.openxmlformats.org/officeDocument/2006/relationships/image" Target="../media/image35.png"/><Relationship Id="rId9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2.emf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MOOSE and friends:</a:t>
            </a:r>
            <a:br>
              <a:rPr lang="en-US" dirty="0" smtClean="0"/>
            </a:br>
            <a:r>
              <a:rPr lang="en-US" sz="3600" dirty="0" smtClean="0"/>
              <a:t>Building data-driven multiscale models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Upi</a:t>
            </a:r>
            <a:r>
              <a:rPr lang="en-US" dirty="0" smtClean="0"/>
              <a:t> Bhalla</a:t>
            </a:r>
          </a:p>
          <a:p>
            <a:r>
              <a:rPr lang="en-US" dirty="0" smtClean="0"/>
              <a:t>NCBS-TIFR</a:t>
            </a:r>
          </a:p>
          <a:p>
            <a:r>
              <a:rPr lang="en-US" dirty="0" smtClean="0"/>
              <a:t>Bangalore, India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3" descr="spiny_cell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70727" y="0"/>
            <a:ext cx="2409899" cy="7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" name="Oval 73"/>
          <p:cNvSpPr/>
          <p:nvPr/>
        </p:nvSpPr>
        <p:spPr>
          <a:xfrm>
            <a:off x="672041" y="923960"/>
            <a:ext cx="1848115" cy="1847921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8114" y="134745"/>
            <a:ext cx="5544344" cy="957208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tx1"/>
                </a:solidFill>
              </a:rPr>
              <a:t>Complexity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98EB8-870F-4946-90B2-58298ED42399}" type="slidenum">
              <a:rPr lang="en-US" smtClean="0">
                <a:solidFill>
                  <a:schemeClr val="tx1"/>
                </a:solidFill>
              </a:rPr>
              <a:pPr/>
              <a:t>10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 rot="8011989">
            <a:off x="4107778" y="1250625"/>
            <a:ext cx="773951" cy="6803474"/>
          </a:xfrm>
          <a:prstGeom prst="can">
            <a:avLst>
              <a:gd name="adj" fmla="val 5159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100794" tIns="50397" rIns="100794" bIns="50397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4" name="Group 13"/>
          <p:cNvGrpSpPr>
            <a:grpSpLocks/>
          </p:cNvGrpSpPr>
          <p:nvPr/>
        </p:nvGrpSpPr>
        <p:grpSpPr bwMode="auto">
          <a:xfrm rot="2611989" flipH="1" flipV="1">
            <a:off x="4562346" y="5630035"/>
            <a:ext cx="578074" cy="1257670"/>
            <a:chOff x="4032" y="1968"/>
            <a:chExt cx="768" cy="1152"/>
          </a:xfrm>
        </p:grpSpPr>
        <p:sp>
          <p:nvSpPr>
            <p:cNvPr id="109" name="AutoShape 14"/>
            <p:cNvSpPr>
              <a:spLocks noChangeArrowheads="1"/>
            </p:cNvSpPr>
            <p:nvPr/>
          </p:nvSpPr>
          <p:spPr bwMode="auto">
            <a:xfrm>
              <a:off x="4272" y="2544"/>
              <a:ext cx="288" cy="576"/>
            </a:xfrm>
            <a:prstGeom prst="can">
              <a:avLst>
                <a:gd name="adj" fmla="val 50000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0" name="Oval 15"/>
            <p:cNvSpPr>
              <a:spLocks noChangeArrowheads="1"/>
            </p:cNvSpPr>
            <p:nvPr/>
          </p:nvSpPr>
          <p:spPr bwMode="auto">
            <a:xfrm>
              <a:off x="4032" y="1968"/>
              <a:ext cx="768" cy="768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5" name="Group 320"/>
          <p:cNvGrpSpPr>
            <a:grpSpLocks/>
          </p:cNvGrpSpPr>
          <p:nvPr/>
        </p:nvGrpSpPr>
        <p:grpSpPr bwMode="auto">
          <a:xfrm rot="2611989">
            <a:off x="2300944" y="1486772"/>
            <a:ext cx="364074" cy="386260"/>
            <a:chOff x="334" y="-35"/>
            <a:chExt cx="624" cy="912"/>
          </a:xfrm>
        </p:grpSpPr>
        <p:sp>
          <p:nvSpPr>
            <p:cNvPr id="36" name="AutoShape 321"/>
            <p:cNvSpPr>
              <a:spLocks noChangeArrowheads="1"/>
            </p:cNvSpPr>
            <p:nvPr/>
          </p:nvSpPr>
          <p:spPr bwMode="auto">
            <a:xfrm rot="1090490">
              <a:off x="334" y="-35"/>
              <a:ext cx="624" cy="912"/>
            </a:xfrm>
            <a:prstGeom prst="can">
              <a:avLst>
                <a:gd name="adj" fmla="val 40862"/>
              </a:avLst>
            </a:prstGeom>
            <a:gradFill rotWithShape="1">
              <a:gsLst>
                <a:gs pos="0">
                  <a:srgbClr val="FFCCCC">
                    <a:gamma/>
                    <a:shade val="46275"/>
                    <a:invGamma/>
                  </a:srgbClr>
                </a:gs>
                <a:gs pos="50000">
                  <a:srgbClr val="FFCCCC"/>
                </a:gs>
                <a:gs pos="100000">
                  <a:srgbClr val="FFCCCC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7" name="Oval 322"/>
            <p:cNvSpPr>
              <a:spLocks noChangeArrowheads="1"/>
            </p:cNvSpPr>
            <p:nvPr/>
          </p:nvSpPr>
          <p:spPr bwMode="auto">
            <a:xfrm rot="1261327">
              <a:off x="628" y="172"/>
              <a:ext cx="240" cy="9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6" name="Group 297"/>
          <p:cNvGrpSpPr>
            <a:grpSpLocks/>
          </p:cNvGrpSpPr>
          <p:nvPr/>
        </p:nvGrpSpPr>
        <p:grpSpPr bwMode="auto">
          <a:xfrm rot="2611989">
            <a:off x="4093106" y="4298458"/>
            <a:ext cx="592661" cy="516920"/>
            <a:chOff x="4800" y="1968"/>
            <a:chExt cx="720" cy="480"/>
          </a:xfrm>
        </p:grpSpPr>
        <p:sp>
          <p:nvSpPr>
            <p:cNvPr id="50" name="Oval 298"/>
            <p:cNvSpPr>
              <a:spLocks noChangeArrowheads="1"/>
            </p:cNvSpPr>
            <p:nvPr/>
          </p:nvSpPr>
          <p:spPr bwMode="auto">
            <a:xfrm>
              <a:off x="4896" y="2016"/>
              <a:ext cx="240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1" name="Rectangle 299"/>
            <p:cNvSpPr>
              <a:spLocks noChangeArrowheads="1"/>
            </p:cNvSpPr>
            <p:nvPr/>
          </p:nvSpPr>
          <p:spPr bwMode="auto">
            <a:xfrm>
              <a:off x="5280" y="1968"/>
              <a:ext cx="240" cy="19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2" name="AutoShape 300"/>
            <p:cNvSpPr>
              <a:spLocks noChangeArrowheads="1"/>
            </p:cNvSpPr>
            <p:nvPr/>
          </p:nvSpPr>
          <p:spPr bwMode="auto">
            <a:xfrm>
              <a:off x="5184" y="2256"/>
              <a:ext cx="192" cy="192"/>
            </a:xfrm>
            <a:prstGeom prst="triangle">
              <a:avLst>
                <a:gd name="adj" fmla="val 50000"/>
              </a:avLst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AutoShape 301"/>
            <p:cNvSpPr>
              <a:spLocks noChangeArrowheads="1"/>
            </p:cNvSpPr>
            <p:nvPr/>
          </p:nvSpPr>
          <p:spPr bwMode="auto">
            <a:xfrm>
              <a:off x="4800" y="2256"/>
              <a:ext cx="288" cy="144"/>
            </a:xfrm>
            <a:prstGeom prst="roundRect">
              <a:avLst>
                <a:gd name="adj" fmla="val 16667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4" name="Line 302"/>
            <p:cNvSpPr>
              <a:spLocks noChangeShapeType="1"/>
            </p:cNvSpPr>
            <p:nvPr/>
          </p:nvSpPr>
          <p:spPr bwMode="auto">
            <a:xfrm>
              <a:off x="5040" y="2160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Line 303"/>
            <p:cNvSpPr>
              <a:spLocks noChangeShapeType="1"/>
            </p:cNvSpPr>
            <p:nvPr/>
          </p:nvSpPr>
          <p:spPr bwMode="auto">
            <a:xfrm>
              <a:off x="5136" y="2064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" name="Line 304"/>
            <p:cNvSpPr>
              <a:spLocks noChangeShapeType="1"/>
            </p:cNvSpPr>
            <p:nvPr/>
          </p:nvSpPr>
          <p:spPr bwMode="auto">
            <a:xfrm flipH="1" flipV="1">
              <a:off x="5088" y="2160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7" name="Line 305"/>
            <p:cNvSpPr>
              <a:spLocks noChangeShapeType="1"/>
            </p:cNvSpPr>
            <p:nvPr/>
          </p:nvSpPr>
          <p:spPr bwMode="auto">
            <a:xfrm flipH="1">
              <a:off x="5328" y="2160"/>
              <a:ext cx="9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Group 326"/>
          <p:cNvGrpSpPr>
            <a:grpSpLocks/>
          </p:cNvGrpSpPr>
          <p:nvPr/>
        </p:nvGrpSpPr>
        <p:grpSpPr bwMode="auto">
          <a:xfrm rot="2611989" flipV="1">
            <a:off x="510324" y="1971258"/>
            <a:ext cx="667008" cy="773951"/>
            <a:chOff x="699" y="407"/>
            <a:chExt cx="624" cy="912"/>
          </a:xfrm>
        </p:grpSpPr>
        <p:sp>
          <p:nvSpPr>
            <p:cNvPr id="149" name="AutoShape 327"/>
            <p:cNvSpPr>
              <a:spLocks noChangeArrowheads="1"/>
            </p:cNvSpPr>
            <p:nvPr/>
          </p:nvSpPr>
          <p:spPr bwMode="auto">
            <a:xfrm>
              <a:off x="699" y="407"/>
              <a:ext cx="624" cy="912"/>
            </a:xfrm>
            <a:prstGeom prst="can">
              <a:avLst>
                <a:gd name="adj" fmla="val 40862"/>
              </a:avLst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0" name="Oval 328"/>
            <p:cNvSpPr>
              <a:spLocks noChangeArrowheads="1"/>
            </p:cNvSpPr>
            <p:nvPr/>
          </p:nvSpPr>
          <p:spPr bwMode="auto">
            <a:xfrm>
              <a:off x="926" y="539"/>
              <a:ext cx="240" cy="9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80" name="Oval 298"/>
          <p:cNvSpPr>
            <a:spLocks noChangeArrowheads="1"/>
          </p:cNvSpPr>
          <p:nvPr/>
        </p:nvSpPr>
        <p:spPr bwMode="auto">
          <a:xfrm rot="2611989">
            <a:off x="4551749" y="6157022"/>
            <a:ext cx="197554" cy="155076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100794" tIns="50397" rIns="100794" bIns="50397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81" name="Rectangle 299"/>
          <p:cNvSpPr>
            <a:spLocks noChangeArrowheads="1"/>
          </p:cNvSpPr>
          <p:nvPr/>
        </p:nvSpPr>
        <p:spPr bwMode="auto">
          <a:xfrm rot="2611989">
            <a:off x="4798709" y="6330128"/>
            <a:ext cx="197554" cy="20676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00794" tIns="50397" rIns="100794" bIns="50397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82" name="AutoShape 300"/>
          <p:cNvSpPr>
            <a:spLocks noChangeArrowheads="1"/>
          </p:cNvSpPr>
          <p:nvPr/>
        </p:nvSpPr>
        <p:spPr bwMode="auto">
          <a:xfrm rot="2611989">
            <a:off x="4533206" y="6486953"/>
            <a:ext cx="158043" cy="206768"/>
          </a:xfrm>
          <a:prstGeom prst="triangle">
            <a:avLst>
              <a:gd name="adj" fmla="val 50000"/>
            </a:avLst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00794" tIns="50397" rIns="100794" bIns="50397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83" name="Line 304"/>
          <p:cNvSpPr>
            <a:spLocks noChangeShapeType="1"/>
          </p:cNvSpPr>
          <p:nvPr/>
        </p:nvSpPr>
        <p:spPr bwMode="auto">
          <a:xfrm rot="2611989" flipH="1" flipV="1">
            <a:off x="4570370" y="6351083"/>
            <a:ext cx="118532" cy="15507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100794" tIns="50397" rIns="100794" bIns="50397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84" name="Line 305"/>
          <p:cNvSpPr>
            <a:spLocks noChangeShapeType="1"/>
          </p:cNvSpPr>
          <p:nvPr/>
        </p:nvSpPr>
        <p:spPr bwMode="auto">
          <a:xfrm rot="2611989" flipH="1">
            <a:off x="4719025" y="6473533"/>
            <a:ext cx="79021" cy="15507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100794" tIns="50397" rIns="100794" bIns="50397"/>
          <a:lstStyle/>
          <a:p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9" name="Group 93"/>
          <p:cNvGrpSpPr/>
          <p:nvPr/>
        </p:nvGrpSpPr>
        <p:grpSpPr>
          <a:xfrm>
            <a:off x="2184136" y="3863835"/>
            <a:ext cx="1181207" cy="1221489"/>
            <a:chOff x="3048000" y="4618887"/>
            <a:chExt cx="1071457" cy="1108113"/>
          </a:xfrm>
        </p:grpSpPr>
        <p:grpSp>
          <p:nvGrpSpPr>
            <p:cNvPr id="10" name="Group 306"/>
            <p:cNvGrpSpPr>
              <a:grpSpLocks/>
            </p:cNvGrpSpPr>
            <p:nvPr/>
          </p:nvGrpSpPr>
          <p:grpSpPr bwMode="auto">
            <a:xfrm rot="2611989" flipV="1">
              <a:off x="3554760" y="4618887"/>
              <a:ext cx="564697" cy="1108113"/>
              <a:chOff x="2592" y="672"/>
              <a:chExt cx="768" cy="1152"/>
            </a:xfrm>
          </p:grpSpPr>
          <p:sp>
            <p:nvSpPr>
              <p:cNvPr id="111" name="AutoShape 307"/>
              <p:cNvSpPr>
                <a:spLocks noChangeArrowheads="1"/>
              </p:cNvSpPr>
              <p:nvPr/>
            </p:nvSpPr>
            <p:spPr bwMode="auto">
              <a:xfrm>
                <a:off x="2832" y="1248"/>
                <a:ext cx="288" cy="576"/>
              </a:xfrm>
              <a:prstGeom prst="can">
                <a:avLst>
                  <a:gd name="adj" fmla="val 50000"/>
                </a:avLst>
              </a:prstGeom>
              <a:gradFill rotWithShape="1">
                <a:gsLst>
                  <a:gs pos="0">
                    <a:srgbClr val="CCFF99">
                      <a:gamma/>
                      <a:shade val="46275"/>
                      <a:invGamma/>
                    </a:srgbClr>
                  </a:gs>
                  <a:gs pos="50000">
                    <a:srgbClr val="CCFF99"/>
                  </a:gs>
                  <a:gs pos="100000">
                    <a:srgbClr val="CCFF99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2" name="Oval 308"/>
              <p:cNvSpPr>
                <a:spLocks noChangeArrowheads="1"/>
              </p:cNvSpPr>
              <p:nvPr/>
            </p:nvSpPr>
            <p:spPr bwMode="auto">
              <a:xfrm>
                <a:off x="2592" y="672"/>
                <a:ext cx="768" cy="768"/>
              </a:xfrm>
              <a:prstGeom prst="ellipse">
                <a:avLst/>
              </a:prstGeom>
              <a:gradFill rotWithShape="1">
                <a:gsLst>
                  <a:gs pos="0">
                    <a:srgbClr val="CCFF99"/>
                  </a:gs>
                  <a:gs pos="100000">
                    <a:srgbClr val="CCFF99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5" name="Oval 298"/>
            <p:cNvSpPr>
              <a:spLocks noChangeArrowheads="1"/>
            </p:cNvSpPr>
            <p:nvPr/>
          </p:nvSpPr>
          <p:spPr bwMode="auto">
            <a:xfrm rot="2611989">
              <a:off x="3566906" y="5071569"/>
              <a:ext cx="179199" cy="14068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6" name="Rectangle 299"/>
            <p:cNvSpPr>
              <a:spLocks noChangeArrowheads="1"/>
            </p:cNvSpPr>
            <p:nvPr/>
          </p:nvSpPr>
          <p:spPr bwMode="auto">
            <a:xfrm rot="2611989">
              <a:off x="3790920" y="5228607"/>
              <a:ext cx="179199" cy="1875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7" name="AutoShape 300"/>
            <p:cNvSpPr>
              <a:spLocks noChangeArrowheads="1"/>
            </p:cNvSpPr>
            <p:nvPr/>
          </p:nvSpPr>
          <p:spPr bwMode="auto">
            <a:xfrm rot="2611989">
              <a:off x="3550086" y="5370876"/>
              <a:ext cx="143359" cy="187576"/>
            </a:xfrm>
            <a:prstGeom prst="triangle">
              <a:avLst>
                <a:gd name="adj" fmla="val 50000"/>
              </a:avLst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8" name="Line 304"/>
            <p:cNvSpPr>
              <a:spLocks noChangeShapeType="1"/>
            </p:cNvSpPr>
            <p:nvPr/>
          </p:nvSpPr>
          <p:spPr bwMode="auto">
            <a:xfrm rot="2611989" flipH="1" flipV="1">
              <a:off x="3583797" y="5247617"/>
              <a:ext cx="107519" cy="1406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9" name="Line 305"/>
            <p:cNvSpPr>
              <a:spLocks noChangeShapeType="1"/>
            </p:cNvSpPr>
            <p:nvPr/>
          </p:nvSpPr>
          <p:spPr bwMode="auto">
            <a:xfrm rot="2611989" flipH="1">
              <a:off x="3718640" y="5358702"/>
              <a:ext cx="71679" cy="1406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5" name="Freeform 84"/>
            <p:cNvSpPr/>
            <p:nvPr/>
          </p:nvSpPr>
          <p:spPr>
            <a:xfrm flipV="1">
              <a:off x="3048000" y="5250611"/>
              <a:ext cx="317661" cy="388189"/>
            </a:xfrm>
            <a:custGeom>
              <a:avLst/>
              <a:gdLst>
                <a:gd name="connsiteX0" fmla="*/ 0 w 317661"/>
                <a:gd name="connsiteY0" fmla="*/ 163902 h 388189"/>
                <a:gd name="connsiteX1" fmla="*/ 86264 w 317661"/>
                <a:gd name="connsiteY1" fmla="*/ 129396 h 388189"/>
                <a:gd name="connsiteX2" fmla="*/ 112143 w 317661"/>
                <a:gd name="connsiteY2" fmla="*/ 94891 h 388189"/>
                <a:gd name="connsiteX3" fmla="*/ 146649 w 317661"/>
                <a:gd name="connsiteY3" fmla="*/ 43132 h 388189"/>
                <a:gd name="connsiteX4" fmla="*/ 232913 w 317661"/>
                <a:gd name="connsiteY4" fmla="*/ 0 h 388189"/>
                <a:gd name="connsiteX5" fmla="*/ 276045 w 317661"/>
                <a:gd name="connsiteY5" fmla="*/ 163902 h 388189"/>
                <a:gd name="connsiteX6" fmla="*/ 267419 w 317661"/>
                <a:gd name="connsiteY6" fmla="*/ 189781 h 388189"/>
                <a:gd name="connsiteX7" fmla="*/ 267419 w 317661"/>
                <a:gd name="connsiteY7" fmla="*/ 310551 h 388189"/>
                <a:gd name="connsiteX8" fmla="*/ 207034 w 317661"/>
                <a:gd name="connsiteY8" fmla="*/ 388189 h 388189"/>
                <a:gd name="connsiteX9" fmla="*/ 146649 w 317661"/>
                <a:gd name="connsiteY9" fmla="*/ 353683 h 388189"/>
                <a:gd name="connsiteX10" fmla="*/ 103517 w 317661"/>
                <a:gd name="connsiteY10" fmla="*/ 310551 h 388189"/>
                <a:gd name="connsiteX11" fmla="*/ 86264 w 317661"/>
                <a:gd name="connsiteY11" fmla="*/ 284672 h 388189"/>
                <a:gd name="connsiteX12" fmla="*/ 34506 w 317661"/>
                <a:gd name="connsiteY12" fmla="*/ 258793 h 388189"/>
                <a:gd name="connsiteX13" fmla="*/ 0 w 317661"/>
                <a:gd name="connsiteY13" fmla="*/ 258793 h 388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7661" h="388189">
                  <a:moveTo>
                    <a:pt x="0" y="163902"/>
                  </a:moveTo>
                  <a:cubicBezTo>
                    <a:pt x="29558" y="155457"/>
                    <a:pt x="63172" y="152488"/>
                    <a:pt x="86264" y="129396"/>
                  </a:cubicBezTo>
                  <a:cubicBezTo>
                    <a:pt x="96430" y="119230"/>
                    <a:pt x="103898" y="106669"/>
                    <a:pt x="112143" y="94891"/>
                  </a:cubicBezTo>
                  <a:cubicBezTo>
                    <a:pt x="124034" y="77904"/>
                    <a:pt x="128645" y="53420"/>
                    <a:pt x="146649" y="43132"/>
                  </a:cubicBezTo>
                  <a:cubicBezTo>
                    <a:pt x="214929" y="4116"/>
                    <a:pt x="185041" y="15959"/>
                    <a:pt x="232913" y="0"/>
                  </a:cubicBezTo>
                  <a:cubicBezTo>
                    <a:pt x="317661" y="56499"/>
                    <a:pt x="292261" y="17956"/>
                    <a:pt x="276045" y="163902"/>
                  </a:cubicBezTo>
                  <a:cubicBezTo>
                    <a:pt x="275041" y="172939"/>
                    <a:pt x="270294" y="181155"/>
                    <a:pt x="267419" y="189781"/>
                  </a:cubicBezTo>
                  <a:cubicBezTo>
                    <a:pt x="273966" y="229068"/>
                    <a:pt x="286020" y="271023"/>
                    <a:pt x="267419" y="310551"/>
                  </a:cubicBezTo>
                  <a:cubicBezTo>
                    <a:pt x="253459" y="340216"/>
                    <a:pt x="227162" y="362310"/>
                    <a:pt x="207034" y="388189"/>
                  </a:cubicBezTo>
                  <a:cubicBezTo>
                    <a:pt x="177425" y="378319"/>
                    <a:pt x="172761" y="379795"/>
                    <a:pt x="146649" y="353683"/>
                  </a:cubicBezTo>
                  <a:cubicBezTo>
                    <a:pt x="89136" y="296171"/>
                    <a:pt x="172531" y="356561"/>
                    <a:pt x="103517" y="310551"/>
                  </a:cubicBezTo>
                  <a:cubicBezTo>
                    <a:pt x="97766" y="301925"/>
                    <a:pt x="93595" y="292003"/>
                    <a:pt x="86264" y="284672"/>
                  </a:cubicBezTo>
                  <a:cubicBezTo>
                    <a:pt x="74874" y="273282"/>
                    <a:pt x="50878" y="261132"/>
                    <a:pt x="34506" y="258793"/>
                  </a:cubicBezTo>
                  <a:cubicBezTo>
                    <a:pt x="23120" y="257166"/>
                    <a:pt x="11502" y="258793"/>
                    <a:pt x="0" y="258793"/>
                  </a:cubicBezTo>
                </a:path>
              </a:pathLst>
            </a:custGeom>
            <a:gradFill flip="none" rotWithShape="1">
              <a:gsLst>
                <a:gs pos="0">
                  <a:srgbClr val="CC3300">
                    <a:shade val="30000"/>
                    <a:satMod val="115000"/>
                  </a:srgbClr>
                </a:gs>
                <a:gs pos="50000">
                  <a:srgbClr val="CC3300">
                    <a:shade val="67500"/>
                    <a:satMod val="115000"/>
                  </a:srgbClr>
                </a:gs>
                <a:gs pos="100000">
                  <a:srgbClr val="CC330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6" name="Freeform 85"/>
          <p:cNvSpPr/>
          <p:nvPr/>
        </p:nvSpPr>
        <p:spPr>
          <a:xfrm flipV="1">
            <a:off x="4018072" y="6375802"/>
            <a:ext cx="350199" cy="427906"/>
          </a:xfrm>
          <a:custGeom>
            <a:avLst/>
            <a:gdLst>
              <a:gd name="connsiteX0" fmla="*/ 0 w 317661"/>
              <a:gd name="connsiteY0" fmla="*/ 163902 h 388189"/>
              <a:gd name="connsiteX1" fmla="*/ 86264 w 317661"/>
              <a:gd name="connsiteY1" fmla="*/ 129396 h 388189"/>
              <a:gd name="connsiteX2" fmla="*/ 112143 w 317661"/>
              <a:gd name="connsiteY2" fmla="*/ 94891 h 388189"/>
              <a:gd name="connsiteX3" fmla="*/ 146649 w 317661"/>
              <a:gd name="connsiteY3" fmla="*/ 43132 h 388189"/>
              <a:gd name="connsiteX4" fmla="*/ 232913 w 317661"/>
              <a:gd name="connsiteY4" fmla="*/ 0 h 388189"/>
              <a:gd name="connsiteX5" fmla="*/ 276045 w 317661"/>
              <a:gd name="connsiteY5" fmla="*/ 163902 h 388189"/>
              <a:gd name="connsiteX6" fmla="*/ 267419 w 317661"/>
              <a:gd name="connsiteY6" fmla="*/ 189781 h 388189"/>
              <a:gd name="connsiteX7" fmla="*/ 267419 w 317661"/>
              <a:gd name="connsiteY7" fmla="*/ 310551 h 388189"/>
              <a:gd name="connsiteX8" fmla="*/ 207034 w 317661"/>
              <a:gd name="connsiteY8" fmla="*/ 388189 h 388189"/>
              <a:gd name="connsiteX9" fmla="*/ 146649 w 317661"/>
              <a:gd name="connsiteY9" fmla="*/ 353683 h 388189"/>
              <a:gd name="connsiteX10" fmla="*/ 103517 w 317661"/>
              <a:gd name="connsiteY10" fmla="*/ 310551 h 388189"/>
              <a:gd name="connsiteX11" fmla="*/ 86264 w 317661"/>
              <a:gd name="connsiteY11" fmla="*/ 284672 h 388189"/>
              <a:gd name="connsiteX12" fmla="*/ 34506 w 317661"/>
              <a:gd name="connsiteY12" fmla="*/ 258793 h 388189"/>
              <a:gd name="connsiteX13" fmla="*/ 0 w 317661"/>
              <a:gd name="connsiteY13" fmla="*/ 258793 h 388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17661" h="388189">
                <a:moveTo>
                  <a:pt x="0" y="163902"/>
                </a:moveTo>
                <a:cubicBezTo>
                  <a:pt x="29558" y="155457"/>
                  <a:pt x="63172" y="152488"/>
                  <a:pt x="86264" y="129396"/>
                </a:cubicBezTo>
                <a:cubicBezTo>
                  <a:pt x="96430" y="119230"/>
                  <a:pt x="103898" y="106669"/>
                  <a:pt x="112143" y="94891"/>
                </a:cubicBezTo>
                <a:cubicBezTo>
                  <a:pt x="124034" y="77904"/>
                  <a:pt x="128645" y="53420"/>
                  <a:pt x="146649" y="43132"/>
                </a:cubicBezTo>
                <a:cubicBezTo>
                  <a:pt x="214929" y="4116"/>
                  <a:pt x="185041" y="15959"/>
                  <a:pt x="232913" y="0"/>
                </a:cubicBezTo>
                <a:cubicBezTo>
                  <a:pt x="317661" y="56499"/>
                  <a:pt x="292261" y="17956"/>
                  <a:pt x="276045" y="163902"/>
                </a:cubicBezTo>
                <a:cubicBezTo>
                  <a:pt x="275041" y="172939"/>
                  <a:pt x="270294" y="181155"/>
                  <a:pt x="267419" y="189781"/>
                </a:cubicBezTo>
                <a:cubicBezTo>
                  <a:pt x="273966" y="229068"/>
                  <a:pt x="286020" y="271023"/>
                  <a:pt x="267419" y="310551"/>
                </a:cubicBezTo>
                <a:cubicBezTo>
                  <a:pt x="253459" y="340216"/>
                  <a:pt x="227162" y="362310"/>
                  <a:pt x="207034" y="388189"/>
                </a:cubicBezTo>
                <a:cubicBezTo>
                  <a:pt x="177425" y="378319"/>
                  <a:pt x="172761" y="379795"/>
                  <a:pt x="146649" y="353683"/>
                </a:cubicBezTo>
                <a:cubicBezTo>
                  <a:pt x="89136" y="296171"/>
                  <a:pt x="172531" y="356561"/>
                  <a:pt x="103517" y="310551"/>
                </a:cubicBezTo>
                <a:cubicBezTo>
                  <a:pt x="97766" y="301925"/>
                  <a:pt x="93595" y="292003"/>
                  <a:pt x="86264" y="284672"/>
                </a:cubicBezTo>
                <a:cubicBezTo>
                  <a:pt x="74874" y="273282"/>
                  <a:pt x="50878" y="261132"/>
                  <a:pt x="34506" y="258793"/>
                </a:cubicBezTo>
                <a:cubicBezTo>
                  <a:pt x="23120" y="257166"/>
                  <a:pt x="11502" y="258793"/>
                  <a:pt x="0" y="258793"/>
                </a:cubicBezTo>
              </a:path>
            </a:pathLst>
          </a:custGeom>
          <a:gradFill flip="none" rotWithShape="1">
            <a:gsLst>
              <a:gs pos="0">
                <a:srgbClr val="CC3300">
                  <a:shade val="30000"/>
                  <a:satMod val="115000"/>
                </a:srgbClr>
              </a:gs>
              <a:gs pos="50000">
                <a:srgbClr val="CC3300">
                  <a:shade val="67500"/>
                  <a:satMod val="115000"/>
                </a:srgbClr>
              </a:gs>
              <a:gs pos="100000">
                <a:srgbClr val="CC3300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87" name="Oval 298"/>
          <p:cNvSpPr>
            <a:spLocks noChangeArrowheads="1"/>
          </p:cNvSpPr>
          <p:nvPr/>
        </p:nvSpPr>
        <p:spPr bwMode="auto">
          <a:xfrm rot="2611989">
            <a:off x="6147848" y="6073026"/>
            <a:ext cx="197554" cy="155076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100794" tIns="50397" rIns="100794" bIns="50397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88" name="Rectangle 299"/>
          <p:cNvSpPr>
            <a:spLocks noChangeArrowheads="1"/>
          </p:cNvSpPr>
          <p:nvPr/>
        </p:nvSpPr>
        <p:spPr bwMode="auto">
          <a:xfrm rot="2611989">
            <a:off x="6394808" y="6246131"/>
            <a:ext cx="197554" cy="20676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00794" tIns="50397" rIns="100794" bIns="50397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89" name="AutoShape 300"/>
          <p:cNvSpPr>
            <a:spLocks noChangeArrowheads="1"/>
          </p:cNvSpPr>
          <p:nvPr/>
        </p:nvSpPr>
        <p:spPr bwMode="auto">
          <a:xfrm rot="2611989">
            <a:off x="6129305" y="6402956"/>
            <a:ext cx="158043" cy="206768"/>
          </a:xfrm>
          <a:prstGeom prst="triangle">
            <a:avLst>
              <a:gd name="adj" fmla="val 50000"/>
            </a:avLst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00794" tIns="50397" rIns="100794" bIns="50397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90" name="AutoShape 301"/>
          <p:cNvSpPr>
            <a:spLocks noChangeArrowheads="1"/>
          </p:cNvSpPr>
          <p:nvPr/>
        </p:nvSpPr>
        <p:spPr bwMode="auto">
          <a:xfrm rot="2611989">
            <a:off x="5907087" y="6219586"/>
            <a:ext cx="237064" cy="155076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100794" tIns="50397" rIns="100794" bIns="50397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91" name="Line 304"/>
          <p:cNvSpPr>
            <a:spLocks noChangeShapeType="1"/>
          </p:cNvSpPr>
          <p:nvPr/>
        </p:nvSpPr>
        <p:spPr bwMode="auto">
          <a:xfrm rot="2611989" flipH="1" flipV="1">
            <a:off x="6166469" y="6267086"/>
            <a:ext cx="118532" cy="15507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100794" tIns="50397" rIns="100794" bIns="50397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92" name="Line 305"/>
          <p:cNvSpPr>
            <a:spLocks noChangeShapeType="1"/>
          </p:cNvSpPr>
          <p:nvPr/>
        </p:nvSpPr>
        <p:spPr bwMode="auto">
          <a:xfrm rot="2611989" flipH="1">
            <a:off x="6315124" y="6389537"/>
            <a:ext cx="79021" cy="15507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100794" tIns="50397" rIns="100794" bIns="50397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84005" y="5207776"/>
            <a:ext cx="3528219" cy="1675927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r>
              <a:rPr lang="en-US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6 electrical segments</a:t>
            </a:r>
          </a:p>
          <a:p>
            <a:r>
              <a:rPr lang="en-US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 ion channels</a:t>
            </a:r>
          </a:p>
          <a:p>
            <a:r>
              <a:rPr lang="en-US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 kinds of receptors</a:t>
            </a:r>
          </a:p>
          <a:p>
            <a:r>
              <a:rPr lang="en-US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60 chemical </a:t>
            </a:r>
            <a:r>
              <a:rPr lang="en-US" sz="2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voxels</a:t>
            </a:r>
            <a:endParaRPr lang="en-US" sz="2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8 reactions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704292" y="1054483"/>
            <a:ext cx="3528219" cy="1990757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r>
              <a:rPr lang="en-US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13000 electrical segments</a:t>
            </a:r>
          </a:p>
          <a:p>
            <a:r>
              <a:rPr lang="en-US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 ion channels each</a:t>
            </a:r>
          </a:p>
          <a:p>
            <a:r>
              <a:rPr lang="en-US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 kinds of receptors on each spine</a:t>
            </a:r>
          </a:p>
          <a:p>
            <a:r>
              <a:rPr lang="en-US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16000 chemical </a:t>
            </a:r>
            <a:r>
              <a:rPr lang="en-US" sz="2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voxels</a:t>
            </a:r>
            <a:endParaRPr lang="en-US" sz="2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50 reactions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3" descr="spiny_cell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70727" y="0"/>
            <a:ext cx="2409899" cy="7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" name="Oval 73"/>
          <p:cNvSpPr/>
          <p:nvPr/>
        </p:nvSpPr>
        <p:spPr>
          <a:xfrm>
            <a:off x="672041" y="923960"/>
            <a:ext cx="1848115" cy="1847921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8114" y="134745"/>
            <a:ext cx="5544344" cy="957208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tx1"/>
                </a:solidFill>
              </a:rPr>
              <a:t>Complexity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98EB8-870F-4946-90B2-58298ED42399}" type="slidenum">
              <a:rPr lang="en-US" smtClean="0">
                <a:solidFill>
                  <a:schemeClr val="tx1"/>
                </a:solidFill>
              </a:rPr>
              <a:pPr/>
              <a:t>11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 rot="8011989">
            <a:off x="4107778" y="1250625"/>
            <a:ext cx="773951" cy="6803474"/>
          </a:xfrm>
          <a:prstGeom prst="can">
            <a:avLst>
              <a:gd name="adj" fmla="val 5159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100794" tIns="50397" rIns="100794" bIns="50397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4" name="Group 13"/>
          <p:cNvGrpSpPr>
            <a:grpSpLocks/>
          </p:cNvGrpSpPr>
          <p:nvPr/>
        </p:nvGrpSpPr>
        <p:grpSpPr bwMode="auto">
          <a:xfrm rot="2611989" flipH="1" flipV="1">
            <a:off x="4562346" y="5630035"/>
            <a:ext cx="578074" cy="1257670"/>
            <a:chOff x="4032" y="1968"/>
            <a:chExt cx="768" cy="1152"/>
          </a:xfrm>
        </p:grpSpPr>
        <p:sp>
          <p:nvSpPr>
            <p:cNvPr id="109" name="AutoShape 14"/>
            <p:cNvSpPr>
              <a:spLocks noChangeArrowheads="1"/>
            </p:cNvSpPr>
            <p:nvPr/>
          </p:nvSpPr>
          <p:spPr bwMode="auto">
            <a:xfrm>
              <a:off x="4272" y="2544"/>
              <a:ext cx="288" cy="576"/>
            </a:xfrm>
            <a:prstGeom prst="can">
              <a:avLst>
                <a:gd name="adj" fmla="val 50000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0" name="Oval 15"/>
            <p:cNvSpPr>
              <a:spLocks noChangeArrowheads="1"/>
            </p:cNvSpPr>
            <p:nvPr/>
          </p:nvSpPr>
          <p:spPr bwMode="auto">
            <a:xfrm>
              <a:off x="4032" y="1968"/>
              <a:ext cx="768" cy="768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5" name="Group 320"/>
          <p:cNvGrpSpPr>
            <a:grpSpLocks/>
          </p:cNvGrpSpPr>
          <p:nvPr/>
        </p:nvGrpSpPr>
        <p:grpSpPr bwMode="auto">
          <a:xfrm rot="2611989">
            <a:off x="2300944" y="1486772"/>
            <a:ext cx="364074" cy="386260"/>
            <a:chOff x="334" y="-35"/>
            <a:chExt cx="624" cy="912"/>
          </a:xfrm>
        </p:grpSpPr>
        <p:sp>
          <p:nvSpPr>
            <p:cNvPr id="36" name="AutoShape 321"/>
            <p:cNvSpPr>
              <a:spLocks noChangeArrowheads="1"/>
            </p:cNvSpPr>
            <p:nvPr/>
          </p:nvSpPr>
          <p:spPr bwMode="auto">
            <a:xfrm rot="1090490">
              <a:off x="334" y="-35"/>
              <a:ext cx="624" cy="912"/>
            </a:xfrm>
            <a:prstGeom prst="can">
              <a:avLst>
                <a:gd name="adj" fmla="val 40862"/>
              </a:avLst>
            </a:prstGeom>
            <a:gradFill rotWithShape="1">
              <a:gsLst>
                <a:gs pos="0">
                  <a:srgbClr val="FFCCCC">
                    <a:gamma/>
                    <a:shade val="46275"/>
                    <a:invGamma/>
                  </a:srgbClr>
                </a:gs>
                <a:gs pos="50000">
                  <a:srgbClr val="FFCCCC"/>
                </a:gs>
                <a:gs pos="100000">
                  <a:srgbClr val="FFCCCC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7" name="Oval 322"/>
            <p:cNvSpPr>
              <a:spLocks noChangeArrowheads="1"/>
            </p:cNvSpPr>
            <p:nvPr/>
          </p:nvSpPr>
          <p:spPr bwMode="auto">
            <a:xfrm rot="1261327">
              <a:off x="628" y="172"/>
              <a:ext cx="240" cy="9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6" name="Group 297"/>
          <p:cNvGrpSpPr>
            <a:grpSpLocks/>
          </p:cNvGrpSpPr>
          <p:nvPr/>
        </p:nvGrpSpPr>
        <p:grpSpPr bwMode="auto">
          <a:xfrm rot="2611989">
            <a:off x="4093106" y="4298458"/>
            <a:ext cx="592661" cy="516920"/>
            <a:chOff x="4800" y="1968"/>
            <a:chExt cx="720" cy="480"/>
          </a:xfrm>
        </p:grpSpPr>
        <p:sp>
          <p:nvSpPr>
            <p:cNvPr id="50" name="Oval 298"/>
            <p:cNvSpPr>
              <a:spLocks noChangeArrowheads="1"/>
            </p:cNvSpPr>
            <p:nvPr/>
          </p:nvSpPr>
          <p:spPr bwMode="auto">
            <a:xfrm>
              <a:off x="4896" y="2016"/>
              <a:ext cx="240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1" name="Rectangle 299"/>
            <p:cNvSpPr>
              <a:spLocks noChangeArrowheads="1"/>
            </p:cNvSpPr>
            <p:nvPr/>
          </p:nvSpPr>
          <p:spPr bwMode="auto">
            <a:xfrm>
              <a:off x="5280" y="1968"/>
              <a:ext cx="240" cy="19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2" name="AutoShape 300"/>
            <p:cNvSpPr>
              <a:spLocks noChangeArrowheads="1"/>
            </p:cNvSpPr>
            <p:nvPr/>
          </p:nvSpPr>
          <p:spPr bwMode="auto">
            <a:xfrm>
              <a:off x="5184" y="2256"/>
              <a:ext cx="192" cy="192"/>
            </a:xfrm>
            <a:prstGeom prst="triangle">
              <a:avLst>
                <a:gd name="adj" fmla="val 50000"/>
              </a:avLst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AutoShape 301"/>
            <p:cNvSpPr>
              <a:spLocks noChangeArrowheads="1"/>
            </p:cNvSpPr>
            <p:nvPr/>
          </p:nvSpPr>
          <p:spPr bwMode="auto">
            <a:xfrm>
              <a:off x="4800" y="2256"/>
              <a:ext cx="288" cy="144"/>
            </a:xfrm>
            <a:prstGeom prst="roundRect">
              <a:avLst>
                <a:gd name="adj" fmla="val 16667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4" name="Line 302"/>
            <p:cNvSpPr>
              <a:spLocks noChangeShapeType="1"/>
            </p:cNvSpPr>
            <p:nvPr/>
          </p:nvSpPr>
          <p:spPr bwMode="auto">
            <a:xfrm>
              <a:off x="5040" y="2160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Line 303"/>
            <p:cNvSpPr>
              <a:spLocks noChangeShapeType="1"/>
            </p:cNvSpPr>
            <p:nvPr/>
          </p:nvSpPr>
          <p:spPr bwMode="auto">
            <a:xfrm>
              <a:off x="5136" y="2064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" name="Line 304"/>
            <p:cNvSpPr>
              <a:spLocks noChangeShapeType="1"/>
            </p:cNvSpPr>
            <p:nvPr/>
          </p:nvSpPr>
          <p:spPr bwMode="auto">
            <a:xfrm flipH="1" flipV="1">
              <a:off x="5088" y="2160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7" name="Line 305"/>
            <p:cNvSpPr>
              <a:spLocks noChangeShapeType="1"/>
            </p:cNvSpPr>
            <p:nvPr/>
          </p:nvSpPr>
          <p:spPr bwMode="auto">
            <a:xfrm flipH="1">
              <a:off x="5328" y="2160"/>
              <a:ext cx="9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Group 326"/>
          <p:cNvGrpSpPr>
            <a:grpSpLocks/>
          </p:cNvGrpSpPr>
          <p:nvPr/>
        </p:nvGrpSpPr>
        <p:grpSpPr bwMode="auto">
          <a:xfrm rot="2611989" flipV="1">
            <a:off x="510324" y="1971258"/>
            <a:ext cx="667008" cy="773951"/>
            <a:chOff x="699" y="407"/>
            <a:chExt cx="624" cy="912"/>
          </a:xfrm>
        </p:grpSpPr>
        <p:sp>
          <p:nvSpPr>
            <p:cNvPr id="149" name="AutoShape 327"/>
            <p:cNvSpPr>
              <a:spLocks noChangeArrowheads="1"/>
            </p:cNvSpPr>
            <p:nvPr/>
          </p:nvSpPr>
          <p:spPr bwMode="auto">
            <a:xfrm>
              <a:off x="699" y="407"/>
              <a:ext cx="624" cy="912"/>
            </a:xfrm>
            <a:prstGeom prst="can">
              <a:avLst>
                <a:gd name="adj" fmla="val 40862"/>
              </a:avLst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0" name="Oval 328"/>
            <p:cNvSpPr>
              <a:spLocks noChangeArrowheads="1"/>
            </p:cNvSpPr>
            <p:nvPr/>
          </p:nvSpPr>
          <p:spPr bwMode="auto">
            <a:xfrm>
              <a:off x="926" y="539"/>
              <a:ext cx="240" cy="9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80" name="Oval 298"/>
          <p:cNvSpPr>
            <a:spLocks noChangeArrowheads="1"/>
          </p:cNvSpPr>
          <p:nvPr/>
        </p:nvSpPr>
        <p:spPr bwMode="auto">
          <a:xfrm rot="2611989">
            <a:off x="4551749" y="6157022"/>
            <a:ext cx="197554" cy="155076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100794" tIns="50397" rIns="100794" bIns="50397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81" name="Rectangle 299"/>
          <p:cNvSpPr>
            <a:spLocks noChangeArrowheads="1"/>
          </p:cNvSpPr>
          <p:nvPr/>
        </p:nvSpPr>
        <p:spPr bwMode="auto">
          <a:xfrm rot="2611989">
            <a:off x="4798709" y="6330128"/>
            <a:ext cx="197554" cy="20676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00794" tIns="50397" rIns="100794" bIns="50397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82" name="AutoShape 300"/>
          <p:cNvSpPr>
            <a:spLocks noChangeArrowheads="1"/>
          </p:cNvSpPr>
          <p:nvPr/>
        </p:nvSpPr>
        <p:spPr bwMode="auto">
          <a:xfrm rot="2611989">
            <a:off x="4533206" y="6486953"/>
            <a:ext cx="158043" cy="206768"/>
          </a:xfrm>
          <a:prstGeom prst="triangle">
            <a:avLst>
              <a:gd name="adj" fmla="val 50000"/>
            </a:avLst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00794" tIns="50397" rIns="100794" bIns="50397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83" name="Line 304"/>
          <p:cNvSpPr>
            <a:spLocks noChangeShapeType="1"/>
          </p:cNvSpPr>
          <p:nvPr/>
        </p:nvSpPr>
        <p:spPr bwMode="auto">
          <a:xfrm rot="2611989" flipH="1" flipV="1">
            <a:off x="4570370" y="6351083"/>
            <a:ext cx="118532" cy="15507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100794" tIns="50397" rIns="100794" bIns="50397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84" name="Line 305"/>
          <p:cNvSpPr>
            <a:spLocks noChangeShapeType="1"/>
          </p:cNvSpPr>
          <p:nvPr/>
        </p:nvSpPr>
        <p:spPr bwMode="auto">
          <a:xfrm rot="2611989" flipH="1">
            <a:off x="4719025" y="6473533"/>
            <a:ext cx="79021" cy="15507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100794" tIns="50397" rIns="100794" bIns="50397"/>
          <a:lstStyle/>
          <a:p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9" name="Group 93"/>
          <p:cNvGrpSpPr/>
          <p:nvPr/>
        </p:nvGrpSpPr>
        <p:grpSpPr>
          <a:xfrm>
            <a:off x="2184136" y="3863835"/>
            <a:ext cx="1181207" cy="1221489"/>
            <a:chOff x="3048000" y="4618887"/>
            <a:chExt cx="1071457" cy="1108113"/>
          </a:xfrm>
        </p:grpSpPr>
        <p:grpSp>
          <p:nvGrpSpPr>
            <p:cNvPr id="10" name="Group 306"/>
            <p:cNvGrpSpPr>
              <a:grpSpLocks/>
            </p:cNvGrpSpPr>
            <p:nvPr/>
          </p:nvGrpSpPr>
          <p:grpSpPr bwMode="auto">
            <a:xfrm rot="2611989" flipV="1">
              <a:off x="3554760" y="4618887"/>
              <a:ext cx="564697" cy="1108113"/>
              <a:chOff x="2592" y="672"/>
              <a:chExt cx="768" cy="1152"/>
            </a:xfrm>
          </p:grpSpPr>
          <p:sp>
            <p:nvSpPr>
              <p:cNvPr id="111" name="AutoShape 307"/>
              <p:cNvSpPr>
                <a:spLocks noChangeArrowheads="1"/>
              </p:cNvSpPr>
              <p:nvPr/>
            </p:nvSpPr>
            <p:spPr bwMode="auto">
              <a:xfrm>
                <a:off x="2832" y="1248"/>
                <a:ext cx="288" cy="576"/>
              </a:xfrm>
              <a:prstGeom prst="can">
                <a:avLst>
                  <a:gd name="adj" fmla="val 50000"/>
                </a:avLst>
              </a:prstGeom>
              <a:gradFill rotWithShape="1">
                <a:gsLst>
                  <a:gs pos="0">
                    <a:srgbClr val="CCFF99">
                      <a:gamma/>
                      <a:shade val="46275"/>
                      <a:invGamma/>
                    </a:srgbClr>
                  </a:gs>
                  <a:gs pos="50000">
                    <a:srgbClr val="CCFF99"/>
                  </a:gs>
                  <a:gs pos="100000">
                    <a:srgbClr val="CCFF99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2" name="Oval 308"/>
              <p:cNvSpPr>
                <a:spLocks noChangeArrowheads="1"/>
              </p:cNvSpPr>
              <p:nvPr/>
            </p:nvSpPr>
            <p:spPr bwMode="auto">
              <a:xfrm>
                <a:off x="2592" y="672"/>
                <a:ext cx="768" cy="768"/>
              </a:xfrm>
              <a:prstGeom prst="ellipse">
                <a:avLst/>
              </a:prstGeom>
              <a:gradFill rotWithShape="1">
                <a:gsLst>
                  <a:gs pos="0">
                    <a:srgbClr val="CCFF99"/>
                  </a:gs>
                  <a:gs pos="100000">
                    <a:srgbClr val="CCFF99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5" name="Oval 298"/>
            <p:cNvSpPr>
              <a:spLocks noChangeArrowheads="1"/>
            </p:cNvSpPr>
            <p:nvPr/>
          </p:nvSpPr>
          <p:spPr bwMode="auto">
            <a:xfrm rot="2611989">
              <a:off x="3566906" y="5071569"/>
              <a:ext cx="179199" cy="14068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6" name="Rectangle 299"/>
            <p:cNvSpPr>
              <a:spLocks noChangeArrowheads="1"/>
            </p:cNvSpPr>
            <p:nvPr/>
          </p:nvSpPr>
          <p:spPr bwMode="auto">
            <a:xfrm rot="2611989">
              <a:off x="3790920" y="5228607"/>
              <a:ext cx="179199" cy="1875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7" name="AutoShape 300"/>
            <p:cNvSpPr>
              <a:spLocks noChangeArrowheads="1"/>
            </p:cNvSpPr>
            <p:nvPr/>
          </p:nvSpPr>
          <p:spPr bwMode="auto">
            <a:xfrm rot="2611989">
              <a:off x="3550086" y="5370876"/>
              <a:ext cx="143359" cy="187576"/>
            </a:xfrm>
            <a:prstGeom prst="triangle">
              <a:avLst>
                <a:gd name="adj" fmla="val 50000"/>
              </a:avLst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8" name="Line 304"/>
            <p:cNvSpPr>
              <a:spLocks noChangeShapeType="1"/>
            </p:cNvSpPr>
            <p:nvPr/>
          </p:nvSpPr>
          <p:spPr bwMode="auto">
            <a:xfrm rot="2611989" flipH="1" flipV="1">
              <a:off x="3583797" y="5247617"/>
              <a:ext cx="107519" cy="1406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9" name="Line 305"/>
            <p:cNvSpPr>
              <a:spLocks noChangeShapeType="1"/>
            </p:cNvSpPr>
            <p:nvPr/>
          </p:nvSpPr>
          <p:spPr bwMode="auto">
            <a:xfrm rot="2611989" flipH="1">
              <a:off x="3718640" y="5358702"/>
              <a:ext cx="71679" cy="1406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5" name="Freeform 84"/>
            <p:cNvSpPr/>
            <p:nvPr/>
          </p:nvSpPr>
          <p:spPr>
            <a:xfrm flipV="1">
              <a:off x="3048000" y="5250611"/>
              <a:ext cx="317661" cy="388189"/>
            </a:xfrm>
            <a:custGeom>
              <a:avLst/>
              <a:gdLst>
                <a:gd name="connsiteX0" fmla="*/ 0 w 317661"/>
                <a:gd name="connsiteY0" fmla="*/ 163902 h 388189"/>
                <a:gd name="connsiteX1" fmla="*/ 86264 w 317661"/>
                <a:gd name="connsiteY1" fmla="*/ 129396 h 388189"/>
                <a:gd name="connsiteX2" fmla="*/ 112143 w 317661"/>
                <a:gd name="connsiteY2" fmla="*/ 94891 h 388189"/>
                <a:gd name="connsiteX3" fmla="*/ 146649 w 317661"/>
                <a:gd name="connsiteY3" fmla="*/ 43132 h 388189"/>
                <a:gd name="connsiteX4" fmla="*/ 232913 w 317661"/>
                <a:gd name="connsiteY4" fmla="*/ 0 h 388189"/>
                <a:gd name="connsiteX5" fmla="*/ 276045 w 317661"/>
                <a:gd name="connsiteY5" fmla="*/ 163902 h 388189"/>
                <a:gd name="connsiteX6" fmla="*/ 267419 w 317661"/>
                <a:gd name="connsiteY6" fmla="*/ 189781 h 388189"/>
                <a:gd name="connsiteX7" fmla="*/ 267419 w 317661"/>
                <a:gd name="connsiteY7" fmla="*/ 310551 h 388189"/>
                <a:gd name="connsiteX8" fmla="*/ 207034 w 317661"/>
                <a:gd name="connsiteY8" fmla="*/ 388189 h 388189"/>
                <a:gd name="connsiteX9" fmla="*/ 146649 w 317661"/>
                <a:gd name="connsiteY9" fmla="*/ 353683 h 388189"/>
                <a:gd name="connsiteX10" fmla="*/ 103517 w 317661"/>
                <a:gd name="connsiteY10" fmla="*/ 310551 h 388189"/>
                <a:gd name="connsiteX11" fmla="*/ 86264 w 317661"/>
                <a:gd name="connsiteY11" fmla="*/ 284672 h 388189"/>
                <a:gd name="connsiteX12" fmla="*/ 34506 w 317661"/>
                <a:gd name="connsiteY12" fmla="*/ 258793 h 388189"/>
                <a:gd name="connsiteX13" fmla="*/ 0 w 317661"/>
                <a:gd name="connsiteY13" fmla="*/ 258793 h 388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7661" h="388189">
                  <a:moveTo>
                    <a:pt x="0" y="163902"/>
                  </a:moveTo>
                  <a:cubicBezTo>
                    <a:pt x="29558" y="155457"/>
                    <a:pt x="63172" y="152488"/>
                    <a:pt x="86264" y="129396"/>
                  </a:cubicBezTo>
                  <a:cubicBezTo>
                    <a:pt x="96430" y="119230"/>
                    <a:pt x="103898" y="106669"/>
                    <a:pt x="112143" y="94891"/>
                  </a:cubicBezTo>
                  <a:cubicBezTo>
                    <a:pt x="124034" y="77904"/>
                    <a:pt x="128645" y="53420"/>
                    <a:pt x="146649" y="43132"/>
                  </a:cubicBezTo>
                  <a:cubicBezTo>
                    <a:pt x="214929" y="4116"/>
                    <a:pt x="185041" y="15959"/>
                    <a:pt x="232913" y="0"/>
                  </a:cubicBezTo>
                  <a:cubicBezTo>
                    <a:pt x="317661" y="56499"/>
                    <a:pt x="292261" y="17956"/>
                    <a:pt x="276045" y="163902"/>
                  </a:cubicBezTo>
                  <a:cubicBezTo>
                    <a:pt x="275041" y="172939"/>
                    <a:pt x="270294" y="181155"/>
                    <a:pt x="267419" y="189781"/>
                  </a:cubicBezTo>
                  <a:cubicBezTo>
                    <a:pt x="273966" y="229068"/>
                    <a:pt x="286020" y="271023"/>
                    <a:pt x="267419" y="310551"/>
                  </a:cubicBezTo>
                  <a:cubicBezTo>
                    <a:pt x="253459" y="340216"/>
                    <a:pt x="227162" y="362310"/>
                    <a:pt x="207034" y="388189"/>
                  </a:cubicBezTo>
                  <a:cubicBezTo>
                    <a:pt x="177425" y="378319"/>
                    <a:pt x="172761" y="379795"/>
                    <a:pt x="146649" y="353683"/>
                  </a:cubicBezTo>
                  <a:cubicBezTo>
                    <a:pt x="89136" y="296171"/>
                    <a:pt x="172531" y="356561"/>
                    <a:pt x="103517" y="310551"/>
                  </a:cubicBezTo>
                  <a:cubicBezTo>
                    <a:pt x="97766" y="301925"/>
                    <a:pt x="93595" y="292003"/>
                    <a:pt x="86264" y="284672"/>
                  </a:cubicBezTo>
                  <a:cubicBezTo>
                    <a:pt x="74874" y="273282"/>
                    <a:pt x="50878" y="261132"/>
                    <a:pt x="34506" y="258793"/>
                  </a:cubicBezTo>
                  <a:cubicBezTo>
                    <a:pt x="23120" y="257166"/>
                    <a:pt x="11502" y="258793"/>
                    <a:pt x="0" y="258793"/>
                  </a:cubicBezTo>
                </a:path>
              </a:pathLst>
            </a:custGeom>
            <a:gradFill flip="none" rotWithShape="1">
              <a:gsLst>
                <a:gs pos="0">
                  <a:srgbClr val="CC3300">
                    <a:shade val="30000"/>
                    <a:satMod val="115000"/>
                  </a:srgbClr>
                </a:gs>
                <a:gs pos="50000">
                  <a:srgbClr val="CC3300">
                    <a:shade val="67500"/>
                    <a:satMod val="115000"/>
                  </a:srgbClr>
                </a:gs>
                <a:gs pos="100000">
                  <a:srgbClr val="CC330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6" name="Freeform 85"/>
          <p:cNvSpPr/>
          <p:nvPr/>
        </p:nvSpPr>
        <p:spPr>
          <a:xfrm flipV="1">
            <a:off x="4018072" y="6375802"/>
            <a:ext cx="350199" cy="427906"/>
          </a:xfrm>
          <a:custGeom>
            <a:avLst/>
            <a:gdLst>
              <a:gd name="connsiteX0" fmla="*/ 0 w 317661"/>
              <a:gd name="connsiteY0" fmla="*/ 163902 h 388189"/>
              <a:gd name="connsiteX1" fmla="*/ 86264 w 317661"/>
              <a:gd name="connsiteY1" fmla="*/ 129396 h 388189"/>
              <a:gd name="connsiteX2" fmla="*/ 112143 w 317661"/>
              <a:gd name="connsiteY2" fmla="*/ 94891 h 388189"/>
              <a:gd name="connsiteX3" fmla="*/ 146649 w 317661"/>
              <a:gd name="connsiteY3" fmla="*/ 43132 h 388189"/>
              <a:gd name="connsiteX4" fmla="*/ 232913 w 317661"/>
              <a:gd name="connsiteY4" fmla="*/ 0 h 388189"/>
              <a:gd name="connsiteX5" fmla="*/ 276045 w 317661"/>
              <a:gd name="connsiteY5" fmla="*/ 163902 h 388189"/>
              <a:gd name="connsiteX6" fmla="*/ 267419 w 317661"/>
              <a:gd name="connsiteY6" fmla="*/ 189781 h 388189"/>
              <a:gd name="connsiteX7" fmla="*/ 267419 w 317661"/>
              <a:gd name="connsiteY7" fmla="*/ 310551 h 388189"/>
              <a:gd name="connsiteX8" fmla="*/ 207034 w 317661"/>
              <a:gd name="connsiteY8" fmla="*/ 388189 h 388189"/>
              <a:gd name="connsiteX9" fmla="*/ 146649 w 317661"/>
              <a:gd name="connsiteY9" fmla="*/ 353683 h 388189"/>
              <a:gd name="connsiteX10" fmla="*/ 103517 w 317661"/>
              <a:gd name="connsiteY10" fmla="*/ 310551 h 388189"/>
              <a:gd name="connsiteX11" fmla="*/ 86264 w 317661"/>
              <a:gd name="connsiteY11" fmla="*/ 284672 h 388189"/>
              <a:gd name="connsiteX12" fmla="*/ 34506 w 317661"/>
              <a:gd name="connsiteY12" fmla="*/ 258793 h 388189"/>
              <a:gd name="connsiteX13" fmla="*/ 0 w 317661"/>
              <a:gd name="connsiteY13" fmla="*/ 258793 h 388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17661" h="388189">
                <a:moveTo>
                  <a:pt x="0" y="163902"/>
                </a:moveTo>
                <a:cubicBezTo>
                  <a:pt x="29558" y="155457"/>
                  <a:pt x="63172" y="152488"/>
                  <a:pt x="86264" y="129396"/>
                </a:cubicBezTo>
                <a:cubicBezTo>
                  <a:pt x="96430" y="119230"/>
                  <a:pt x="103898" y="106669"/>
                  <a:pt x="112143" y="94891"/>
                </a:cubicBezTo>
                <a:cubicBezTo>
                  <a:pt x="124034" y="77904"/>
                  <a:pt x="128645" y="53420"/>
                  <a:pt x="146649" y="43132"/>
                </a:cubicBezTo>
                <a:cubicBezTo>
                  <a:pt x="214929" y="4116"/>
                  <a:pt x="185041" y="15959"/>
                  <a:pt x="232913" y="0"/>
                </a:cubicBezTo>
                <a:cubicBezTo>
                  <a:pt x="317661" y="56499"/>
                  <a:pt x="292261" y="17956"/>
                  <a:pt x="276045" y="163902"/>
                </a:cubicBezTo>
                <a:cubicBezTo>
                  <a:pt x="275041" y="172939"/>
                  <a:pt x="270294" y="181155"/>
                  <a:pt x="267419" y="189781"/>
                </a:cubicBezTo>
                <a:cubicBezTo>
                  <a:pt x="273966" y="229068"/>
                  <a:pt x="286020" y="271023"/>
                  <a:pt x="267419" y="310551"/>
                </a:cubicBezTo>
                <a:cubicBezTo>
                  <a:pt x="253459" y="340216"/>
                  <a:pt x="227162" y="362310"/>
                  <a:pt x="207034" y="388189"/>
                </a:cubicBezTo>
                <a:cubicBezTo>
                  <a:pt x="177425" y="378319"/>
                  <a:pt x="172761" y="379795"/>
                  <a:pt x="146649" y="353683"/>
                </a:cubicBezTo>
                <a:cubicBezTo>
                  <a:pt x="89136" y="296171"/>
                  <a:pt x="172531" y="356561"/>
                  <a:pt x="103517" y="310551"/>
                </a:cubicBezTo>
                <a:cubicBezTo>
                  <a:pt x="97766" y="301925"/>
                  <a:pt x="93595" y="292003"/>
                  <a:pt x="86264" y="284672"/>
                </a:cubicBezTo>
                <a:cubicBezTo>
                  <a:pt x="74874" y="273282"/>
                  <a:pt x="50878" y="261132"/>
                  <a:pt x="34506" y="258793"/>
                </a:cubicBezTo>
                <a:cubicBezTo>
                  <a:pt x="23120" y="257166"/>
                  <a:pt x="11502" y="258793"/>
                  <a:pt x="0" y="258793"/>
                </a:cubicBezTo>
              </a:path>
            </a:pathLst>
          </a:custGeom>
          <a:gradFill flip="none" rotWithShape="1">
            <a:gsLst>
              <a:gs pos="0">
                <a:srgbClr val="CC3300">
                  <a:shade val="30000"/>
                  <a:satMod val="115000"/>
                </a:srgbClr>
              </a:gs>
              <a:gs pos="50000">
                <a:srgbClr val="CC3300">
                  <a:shade val="67500"/>
                  <a:satMod val="115000"/>
                </a:srgbClr>
              </a:gs>
              <a:gs pos="100000">
                <a:srgbClr val="CC3300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87" name="Oval 298"/>
          <p:cNvSpPr>
            <a:spLocks noChangeArrowheads="1"/>
          </p:cNvSpPr>
          <p:nvPr/>
        </p:nvSpPr>
        <p:spPr bwMode="auto">
          <a:xfrm rot="2611989">
            <a:off x="6147848" y="6073026"/>
            <a:ext cx="197554" cy="155076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100794" tIns="50397" rIns="100794" bIns="50397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88" name="Rectangle 299"/>
          <p:cNvSpPr>
            <a:spLocks noChangeArrowheads="1"/>
          </p:cNvSpPr>
          <p:nvPr/>
        </p:nvSpPr>
        <p:spPr bwMode="auto">
          <a:xfrm rot="2611989">
            <a:off x="6394808" y="6246131"/>
            <a:ext cx="197554" cy="20676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00794" tIns="50397" rIns="100794" bIns="50397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89" name="AutoShape 300"/>
          <p:cNvSpPr>
            <a:spLocks noChangeArrowheads="1"/>
          </p:cNvSpPr>
          <p:nvPr/>
        </p:nvSpPr>
        <p:spPr bwMode="auto">
          <a:xfrm rot="2611989">
            <a:off x="6129305" y="6402956"/>
            <a:ext cx="158043" cy="206768"/>
          </a:xfrm>
          <a:prstGeom prst="triangle">
            <a:avLst>
              <a:gd name="adj" fmla="val 50000"/>
            </a:avLst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00794" tIns="50397" rIns="100794" bIns="50397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90" name="AutoShape 301"/>
          <p:cNvSpPr>
            <a:spLocks noChangeArrowheads="1"/>
          </p:cNvSpPr>
          <p:nvPr/>
        </p:nvSpPr>
        <p:spPr bwMode="auto">
          <a:xfrm rot="2611989">
            <a:off x="5907087" y="6219586"/>
            <a:ext cx="237064" cy="155076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100794" tIns="50397" rIns="100794" bIns="50397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91" name="Line 304"/>
          <p:cNvSpPr>
            <a:spLocks noChangeShapeType="1"/>
          </p:cNvSpPr>
          <p:nvPr/>
        </p:nvSpPr>
        <p:spPr bwMode="auto">
          <a:xfrm rot="2611989" flipH="1" flipV="1">
            <a:off x="6166469" y="6267086"/>
            <a:ext cx="118532" cy="15507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100794" tIns="50397" rIns="100794" bIns="50397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92" name="Line 305"/>
          <p:cNvSpPr>
            <a:spLocks noChangeShapeType="1"/>
          </p:cNvSpPr>
          <p:nvPr/>
        </p:nvSpPr>
        <p:spPr bwMode="auto">
          <a:xfrm rot="2611989" flipH="1">
            <a:off x="6315124" y="6389537"/>
            <a:ext cx="79021" cy="15507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100794" tIns="50397" rIns="100794" bIns="50397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444213" y="1427939"/>
            <a:ext cx="4368271" cy="1361097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r>
              <a:rPr lang="en-US" sz="2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Change 3 lines in </a:t>
            </a:r>
            <a:r>
              <a:rPr lang="en-US" sz="2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Rdesigneur</a:t>
            </a:r>
            <a:r>
              <a:rPr lang="en-US" sz="2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buFontTx/>
              <a:buChar char="-"/>
            </a:pPr>
            <a:r>
              <a:rPr lang="en-US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Cell morphology prototype</a:t>
            </a:r>
          </a:p>
          <a:p>
            <a:pPr>
              <a:buFontTx/>
              <a:buChar char="-"/>
            </a:pPr>
            <a:r>
              <a:rPr lang="en-US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Chemical system prototype</a:t>
            </a:r>
          </a:p>
          <a:p>
            <a:pPr>
              <a:buFontTx/>
              <a:buChar char="-"/>
            </a:pPr>
            <a:r>
              <a:rPr lang="en-US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Deliver stimulus more focally</a:t>
            </a:r>
          </a:p>
        </p:txBody>
      </p:sp>
      <p:sp>
        <p:nvSpPr>
          <p:cNvPr id="58" name="Right Arrow 57"/>
          <p:cNvSpPr/>
          <p:nvPr/>
        </p:nvSpPr>
        <p:spPr>
          <a:xfrm>
            <a:off x="4536281" y="3191863"/>
            <a:ext cx="3780234" cy="1091953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3" descr="spiny_cell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70727" y="0"/>
            <a:ext cx="2409899" cy="7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" name="Oval 73"/>
          <p:cNvSpPr/>
          <p:nvPr/>
        </p:nvSpPr>
        <p:spPr>
          <a:xfrm>
            <a:off x="672041" y="923960"/>
            <a:ext cx="1848115" cy="1847921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8114" y="134745"/>
            <a:ext cx="5544344" cy="957208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tx1"/>
                </a:solidFill>
              </a:rPr>
              <a:t>Speed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98EB8-870F-4946-90B2-58298ED42399}" type="slidenum">
              <a:rPr lang="en-US" smtClean="0">
                <a:solidFill>
                  <a:schemeClr val="tx1"/>
                </a:solidFill>
              </a:rPr>
              <a:pPr/>
              <a:t>12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 rot="8011989">
            <a:off x="4107778" y="1250625"/>
            <a:ext cx="773951" cy="6803474"/>
          </a:xfrm>
          <a:prstGeom prst="can">
            <a:avLst>
              <a:gd name="adj" fmla="val 5159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100794" tIns="50397" rIns="100794" bIns="50397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4" name="Group 13"/>
          <p:cNvGrpSpPr>
            <a:grpSpLocks/>
          </p:cNvGrpSpPr>
          <p:nvPr/>
        </p:nvGrpSpPr>
        <p:grpSpPr bwMode="auto">
          <a:xfrm rot="2611989" flipH="1" flipV="1">
            <a:off x="4562346" y="5630035"/>
            <a:ext cx="578074" cy="1257670"/>
            <a:chOff x="4032" y="1968"/>
            <a:chExt cx="768" cy="1152"/>
          </a:xfrm>
        </p:grpSpPr>
        <p:sp>
          <p:nvSpPr>
            <p:cNvPr id="109" name="AutoShape 14"/>
            <p:cNvSpPr>
              <a:spLocks noChangeArrowheads="1"/>
            </p:cNvSpPr>
            <p:nvPr/>
          </p:nvSpPr>
          <p:spPr bwMode="auto">
            <a:xfrm>
              <a:off x="4272" y="2544"/>
              <a:ext cx="288" cy="576"/>
            </a:xfrm>
            <a:prstGeom prst="can">
              <a:avLst>
                <a:gd name="adj" fmla="val 50000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0" name="Oval 15"/>
            <p:cNvSpPr>
              <a:spLocks noChangeArrowheads="1"/>
            </p:cNvSpPr>
            <p:nvPr/>
          </p:nvSpPr>
          <p:spPr bwMode="auto">
            <a:xfrm>
              <a:off x="4032" y="1968"/>
              <a:ext cx="768" cy="768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5" name="Group 320"/>
          <p:cNvGrpSpPr>
            <a:grpSpLocks/>
          </p:cNvGrpSpPr>
          <p:nvPr/>
        </p:nvGrpSpPr>
        <p:grpSpPr bwMode="auto">
          <a:xfrm rot="2611989">
            <a:off x="2300944" y="1486772"/>
            <a:ext cx="364074" cy="386260"/>
            <a:chOff x="334" y="-35"/>
            <a:chExt cx="624" cy="912"/>
          </a:xfrm>
        </p:grpSpPr>
        <p:sp>
          <p:nvSpPr>
            <p:cNvPr id="36" name="AutoShape 321"/>
            <p:cNvSpPr>
              <a:spLocks noChangeArrowheads="1"/>
            </p:cNvSpPr>
            <p:nvPr/>
          </p:nvSpPr>
          <p:spPr bwMode="auto">
            <a:xfrm rot="1090490">
              <a:off x="334" y="-35"/>
              <a:ext cx="624" cy="912"/>
            </a:xfrm>
            <a:prstGeom prst="can">
              <a:avLst>
                <a:gd name="adj" fmla="val 40862"/>
              </a:avLst>
            </a:prstGeom>
            <a:gradFill rotWithShape="1">
              <a:gsLst>
                <a:gs pos="0">
                  <a:srgbClr val="FFCCCC">
                    <a:gamma/>
                    <a:shade val="46275"/>
                    <a:invGamma/>
                  </a:srgbClr>
                </a:gs>
                <a:gs pos="50000">
                  <a:srgbClr val="FFCCCC"/>
                </a:gs>
                <a:gs pos="100000">
                  <a:srgbClr val="FFCCCC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7" name="Oval 322"/>
            <p:cNvSpPr>
              <a:spLocks noChangeArrowheads="1"/>
            </p:cNvSpPr>
            <p:nvPr/>
          </p:nvSpPr>
          <p:spPr bwMode="auto">
            <a:xfrm rot="1261327">
              <a:off x="628" y="172"/>
              <a:ext cx="240" cy="9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6" name="Group 297"/>
          <p:cNvGrpSpPr>
            <a:grpSpLocks/>
          </p:cNvGrpSpPr>
          <p:nvPr/>
        </p:nvGrpSpPr>
        <p:grpSpPr bwMode="auto">
          <a:xfrm rot="2611989">
            <a:off x="4093106" y="4298458"/>
            <a:ext cx="592661" cy="516920"/>
            <a:chOff x="4800" y="1968"/>
            <a:chExt cx="720" cy="480"/>
          </a:xfrm>
        </p:grpSpPr>
        <p:sp>
          <p:nvSpPr>
            <p:cNvPr id="50" name="Oval 298"/>
            <p:cNvSpPr>
              <a:spLocks noChangeArrowheads="1"/>
            </p:cNvSpPr>
            <p:nvPr/>
          </p:nvSpPr>
          <p:spPr bwMode="auto">
            <a:xfrm>
              <a:off x="4896" y="2016"/>
              <a:ext cx="240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1" name="Rectangle 299"/>
            <p:cNvSpPr>
              <a:spLocks noChangeArrowheads="1"/>
            </p:cNvSpPr>
            <p:nvPr/>
          </p:nvSpPr>
          <p:spPr bwMode="auto">
            <a:xfrm>
              <a:off x="5280" y="1968"/>
              <a:ext cx="240" cy="19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2" name="AutoShape 300"/>
            <p:cNvSpPr>
              <a:spLocks noChangeArrowheads="1"/>
            </p:cNvSpPr>
            <p:nvPr/>
          </p:nvSpPr>
          <p:spPr bwMode="auto">
            <a:xfrm>
              <a:off x="5184" y="2256"/>
              <a:ext cx="192" cy="192"/>
            </a:xfrm>
            <a:prstGeom prst="triangle">
              <a:avLst>
                <a:gd name="adj" fmla="val 50000"/>
              </a:avLst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AutoShape 301"/>
            <p:cNvSpPr>
              <a:spLocks noChangeArrowheads="1"/>
            </p:cNvSpPr>
            <p:nvPr/>
          </p:nvSpPr>
          <p:spPr bwMode="auto">
            <a:xfrm>
              <a:off x="4800" y="2256"/>
              <a:ext cx="288" cy="144"/>
            </a:xfrm>
            <a:prstGeom prst="roundRect">
              <a:avLst>
                <a:gd name="adj" fmla="val 16667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4" name="Line 302"/>
            <p:cNvSpPr>
              <a:spLocks noChangeShapeType="1"/>
            </p:cNvSpPr>
            <p:nvPr/>
          </p:nvSpPr>
          <p:spPr bwMode="auto">
            <a:xfrm>
              <a:off x="5040" y="2160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Line 303"/>
            <p:cNvSpPr>
              <a:spLocks noChangeShapeType="1"/>
            </p:cNvSpPr>
            <p:nvPr/>
          </p:nvSpPr>
          <p:spPr bwMode="auto">
            <a:xfrm>
              <a:off x="5136" y="2064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" name="Line 304"/>
            <p:cNvSpPr>
              <a:spLocks noChangeShapeType="1"/>
            </p:cNvSpPr>
            <p:nvPr/>
          </p:nvSpPr>
          <p:spPr bwMode="auto">
            <a:xfrm flipH="1" flipV="1">
              <a:off x="5088" y="2160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7" name="Line 305"/>
            <p:cNvSpPr>
              <a:spLocks noChangeShapeType="1"/>
            </p:cNvSpPr>
            <p:nvPr/>
          </p:nvSpPr>
          <p:spPr bwMode="auto">
            <a:xfrm flipH="1">
              <a:off x="5328" y="2160"/>
              <a:ext cx="9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Group 326"/>
          <p:cNvGrpSpPr>
            <a:grpSpLocks/>
          </p:cNvGrpSpPr>
          <p:nvPr/>
        </p:nvGrpSpPr>
        <p:grpSpPr bwMode="auto">
          <a:xfrm rot="2611989" flipV="1">
            <a:off x="510324" y="1971258"/>
            <a:ext cx="667008" cy="773951"/>
            <a:chOff x="699" y="407"/>
            <a:chExt cx="624" cy="912"/>
          </a:xfrm>
        </p:grpSpPr>
        <p:sp>
          <p:nvSpPr>
            <p:cNvPr id="149" name="AutoShape 327"/>
            <p:cNvSpPr>
              <a:spLocks noChangeArrowheads="1"/>
            </p:cNvSpPr>
            <p:nvPr/>
          </p:nvSpPr>
          <p:spPr bwMode="auto">
            <a:xfrm>
              <a:off x="699" y="407"/>
              <a:ext cx="624" cy="912"/>
            </a:xfrm>
            <a:prstGeom prst="can">
              <a:avLst>
                <a:gd name="adj" fmla="val 40862"/>
              </a:avLst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0" name="Oval 328"/>
            <p:cNvSpPr>
              <a:spLocks noChangeArrowheads="1"/>
            </p:cNvSpPr>
            <p:nvPr/>
          </p:nvSpPr>
          <p:spPr bwMode="auto">
            <a:xfrm>
              <a:off x="926" y="539"/>
              <a:ext cx="240" cy="9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80" name="Oval 298"/>
          <p:cNvSpPr>
            <a:spLocks noChangeArrowheads="1"/>
          </p:cNvSpPr>
          <p:nvPr/>
        </p:nvSpPr>
        <p:spPr bwMode="auto">
          <a:xfrm rot="2611989">
            <a:off x="4551749" y="6157022"/>
            <a:ext cx="197554" cy="155076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100794" tIns="50397" rIns="100794" bIns="50397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81" name="Rectangle 299"/>
          <p:cNvSpPr>
            <a:spLocks noChangeArrowheads="1"/>
          </p:cNvSpPr>
          <p:nvPr/>
        </p:nvSpPr>
        <p:spPr bwMode="auto">
          <a:xfrm rot="2611989">
            <a:off x="4798709" y="6330128"/>
            <a:ext cx="197554" cy="20676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00794" tIns="50397" rIns="100794" bIns="50397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82" name="AutoShape 300"/>
          <p:cNvSpPr>
            <a:spLocks noChangeArrowheads="1"/>
          </p:cNvSpPr>
          <p:nvPr/>
        </p:nvSpPr>
        <p:spPr bwMode="auto">
          <a:xfrm rot="2611989">
            <a:off x="4533206" y="6486953"/>
            <a:ext cx="158043" cy="206768"/>
          </a:xfrm>
          <a:prstGeom prst="triangle">
            <a:avLst>
              <a:gd name="adj" fmla="val 50000"/>
            </a:avLst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00794" tIns="50397" rIns="100794" bIns="50397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83" name="Line 304"/>
          <p:cNvSpPr>
            <a:spLocks noChangeShapeType="1"/>
          </p:cNvSpPr>
          <p:nvPr/>
        </p:nvSpPr>
        <p:spPr bwMode="auto">
          <a:xfrm rot="2611989" flipH="1" flipV="1">
            <a:off x="4570370" y="6351083"/>
            <a:ext cx="118532" cy="15507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100794" tIns="50397" rIns="100794" bIns="50397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84" name="Line 305"/>
          <p:cNvSpPr>
            <a:spLocks noChangeShapeType="1"/>
          </p:cNvSpPr>
          <p:nvPr/>
        </p:nvSpPr>
        <p:spPr bwMode="auto">
          <a:xfrm rot="2611989" flipH="1">
            <a:off x="4719025" y="6473533"/>
            <a:ext cx="79021" cy="15507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100794" tIns="50397" rIns="100794" bIns="50397"/>
          <a:lstStyle/>
          <a:p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9" name="Group 93"/>
          <p:cNvGrpSpPr/>
          <p:nvPr/>
        </p:nvGrpSpPr>
        <p:grpSpPr>
          <a:xfrm>
            <a:off x="2184136" y="3863835"/>
            <a:ext cx="1181207" cy="1221489"/>
            <a:chOff x="3048000" y="4618887"/>
            <a:chExt cx="1071457" cy="1108113"/>
          </a:xfrm>
        </p:grpSpPr>
        <p:grpSp>
          <p:nvGrpSpPr>
            <p:cNvPr id="10" name="Group 306"/>
            <p:cNvGrpSpPr>
              <a:grpSpLocks/>
            </p:cNvGrpSpPr>
            <p:nvPr/>
          </p:nvGrpSpPr>
          <p:grpSpPr bwMode="auto">
            <a:xfrm rot="2611989" flipV="1">
              <a:off x="3554760" y="4618887"/>
              <a:ext cx="564697" cy="1108113"/>
              <a:chOff x="2592" y="672"/>
              <a:chExt cx="768" cy="1152"/>
            </a:xfrm>
          </p:grpSpPr>
          <p:sp>
            <p:nvSpPr>
              <p:cNvPr id="111" name="AutoShape 307"/>
              <p:cNvSpPr>
                <a:spLocks noChangeArrowheads="1"/>
              </p:cNvSpPr>
              <p:nvPr/>
            </p:nvSpPr>
            <p:spPr bwMode="auto">
              <a:xfrm>
                <a:off x="2832" y="1248"/>
                <a:ext cx="288" cy="576"/>
              </a:xfrm>
              <a:prstGeom prst="can">
                <a:avLst>
                  <a:gd name="adj" fmla="val 50000"/>
                </a:avLst>
              </a:prstGeom>
              <a:gradFill rotWithShape="1">
                <a:gsLst>
                  <a:gs pos="0">
                    <a:srgbClr val="CCFF99">
                      <a:gamma/>
                      <a:shade val="46275"/>
                      <a:invGamma/>
                    </a:srgbClr>
                  </a:gs>
                  <a:gs pos="50000">
                    <a:srgbClr val="CCFF99"/>
                  </a:gs>
                  <a:gs pos="100000">
                    <a:srgbClr val="CCFF99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2" name="Oval 308"/>
              <p:cNvSpPr>
                <a:spLocks noChangeArrowheads="1"/>
              </p:cNvSpPr>
              <p:nvPr/>
            </p:nvSpPr>
            <p:spPr bwMode="auto">
              <a:xfrm>
                <a:off x="2592" y="672"/>
                <a:ext cx="768" cy="768"/>
              </a:xfrm>
              <a:prstGeom prst="ellipse">
                <a:avLst/>
              </a:prstGeom>
              <a:gradFill rotWithShape="1">
                <a:gsLst>
                  <a:gs pos="0">
                    <a:srgbClr val="CCFF99"/>
                  </a:gs>
                  <a:gs pos="100000">
                    <a:srgbClr val="CCFF99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5" name="Oval 298"/>
            <p:cNvSpPr>
              <a:spLocks noChangeArrowheads="1"/>
            </p:cNvSpPr>
            <p:nvPr/>
          </p:nvSpPr>
          <p:spPr bwMode="auto">
            <a:xfrm rot="2611989">
              <a:off x="3566906" y="5071569"/>
              <a:ext cx="179199" cy="14068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6" name="Rectangle 299"/>
            <p:cNvSpPr>
              <a:spLocks noChangeArrowheads="1"/>
            </p:cNvSpPr>
            <p:nvPr/>
          </p:nvSpPr>
          <p:spPr bwMode="auto">
            <a:xfrm rot="2611989">
              <a:off x="3790920" y="5228607"/>
              <a:ext cx="179199" cy="1875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7" name="AutoShape 300"/>
            <p:cNvSpPr>
              <a:spLocks noChangeArrowheads="1"/>
            </p:cNvSpPr>
            <p:nvPr/>
          </p:nvSpPr>
          <p:spPr bwMode="auto">
            <a:xfrm rot="2611989">
              <a:off x="3550086" y="5370876"/>
              <a:ext cx="143359" cy="187576"/>
            </a:xfrm>
            <a:prstGeom prst="triangle">
              <a:avLst>
                <a:gd name="adj" fmla="val 50000"/>
              </a:avLst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8" name="Line 304"/>
            <p:cNvSpPr>
              <a:spLocks noChangeShapeType="1"/>
            </p:cNvSpPr>
            <p:nvPr/>
          </p:nvSpPr>
          <p:spPr bwMode="auto">
            <a:xfrm rot="2611989" flipH="1" flipV="1">
              <a:off x="3583797" y="5247617"/>
              <a:ext cx="107519" cy="1406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9" name="Line 305"/>
            <p:cNvSpPr>
              <a:spLocks noChangeShapeType="1"/>
            </p:cNvSpPr>
            <p:nvPr/>
          </p:nvSpPr>
          <p:spPr bwMode="auto">
            <a:xfrm rot="2611989" flipH="1">
              <a:off x="3718640" y="5358702"/>
              <a:ext cx="71679" cy="1406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5" name="Freeform 84"/>
            <p:cNvSpPr/>
            <p:nvPr/>
          </p:nvSpPr>
          <p:spPr>
            <a:xfrm flipV="1">
              <a:off x="3048000" y="5250611"/>
              <a:ext cx="317661" cy="388189"/>
            </a:xfrm>
            <a:custGeom>
              <a:avLst/>
              <a:gdLst>
                <a:gd name="connsiteX0" fmla="*/ 0 w 317661"/>
                <a:gd name="connsiteY0" fmla="*/ 163902 h 388189"/>
                <a:gd name="connsiteX1" fmla="*/ 86264 w 317661"/>
                <a:gd name="connsiteY1" fmla="*/ 129396 h 388189"/>
                <a:gd name="connsiteX2" fmla="*/ 112143 w 317661"/>
                <a:gd name="connsiteY2" fmla="*/ 94891 h 388189"/>
                <a:gd name="connsiteX3" fmla="*/ 146649 w 317661"/>
                <a:gd name="connsiteY3" fmla="*/ 43132 h 388189"/>
                <a:gd name="connsiteX4" fmla="*/ 232913 w 317661"/>
                <a:gd name="connsiteY4" fmla="*/ 0 h 388189"/>
                <a:gd name="connsiteX5" fmla="*/ 276045 w 317661"/>
                <a:gd name="connsiteY5" fmla="*/ 163902 h 388189"/>
                <a:gd name="connsiteX6" fmla="*/ 267419 w 317661"/>
                <a:gd name="connsiteY6" fmla="*/ 189781 h 388189"/>
                <a:gd name="connsiteX7" fmla="*/ 267419 w 317661"/>
                <a:gd name="connsiteY7" fmla="*/ 310551 h 388189"/>
                <a:gd name="connsiteX8" fmla="*/ 207034 w 317661"/>
                <a:gd name="connsiteY8" fmla="*/ 388189 h 388189"/>
                <a:gd name="connsiteX9" fmla="*/ 146649 w 317661"/>
                <a:gd name="connsiteY9" fmla="*/ 353683 h 388189"/>
                <a:gd name="connsiteX10" fmla="*/ 103517 w 317661"/>
                <a:gd name="connsiteY10" fmla="*/ 310551 h 388189"/>
                <a:gd name="connsiteX11" fmla="*/ 86264 w 317661"/>
                <a:gd name="connsiteY11" fmla="*/ 284672 h 388189"/>
                <a:gd name="connsiteX12" fmla="*/ 34506 w 317661"/>
                <a:gd name="connsiteY12" fmla="*/ 258793 h 388189"/>
                <a:gd name="connsiteX13" fmla="*/ 0 w 317661"/>
                <a:gd name="connsiteY13" fmla="*/ 258793 h 388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7661" h="388189">
                  <a:moveTo>
                    <a:pt x="0" y="163902"/>
                  </a:moveTo>
                  <a:cubicBezTo>
                    <a:pt x="29558" y="155457"/>
                    <a:pt x="63172" y="152488"/>
                    <a:pt x="86264" y="129396"/>
                  </a:cubicBezTo>
                  <a:cubicBezTo>
                    <a:pt x="96430" y="119230"/>
                    <a:pt x="103898" y="106669"/>
                    <a:pt x="112143" y="94891"/>
                  </a:cubicBezTo>
                  <a:cubicBezTo>
                    <a:pt x="124034" y="77904"/>
                    <a:pt x="128645" y="53420"/>
                    <a:pt x="146649" y="43132"/>
                  </a:cubicBezTo>
                  <a:cubicBezTo>
                    <a:pt x="214929" y="4116"/>
                    <a:pt x="185041" y="15959"/>
                    <a:pt x="232913" y="0"/>
                  </a:cubicBezTo>
                  <a:cubicBezTo>
                    <a:pt x="317661" y="56499"/>
                    <a:pt x="292261" y="17956"/>
                    <a:pt x="276045" y="163902"/>
                  </a:cubicBezTo>
                  <a:cubicBezTo>
                    <a:pt x="275041" y="172939"/>
                    <a:pt x="270294" y="181155"/>
                    <a:pt x="267419" y="189781"/>
                  </a:cubicBezTo>
                  <a:cubicBezTo>
                    <a:pt x="273966" y="229068"/>
                    <a:pt x="286020" y="271023"/>
                    <a:pt x="267419" y="310551"/>
                  </a:cubicBezTo>
                  <a:cubicBezTo>
                    <a:pt x="253459" y="340216"/>
                    <a:pt x="227162" y="362310"/>
                    <a:pt x="207034" y="388189"/>
                  </a:cubicBezTo>
                  <a:cubicBezTo>
                    <a:pt x="177425" y="378319"/>
                    <a:pt x="172761" y="379795"/>
                    <a:pt x="146649" y="353683"/>
                  </a:cubicBezTo>
                  <a:cubicBezTo>
                    <a:pt x="89136" y="296171"/>
                    <a:pt x="172531" y="356561"/>
                    <a:pt x="103517" y="310551"/>
                  </a:cubicBezTo>
                  <a:cubicBezTo>
                    <a:pt x="97766" y="301925"/>
                    <a:pt x="93595" y="292003"/>
                    <a:pt x="86264" y="284672"/>
                  </a:cubicBezTo>
                  <a:cubicBezTo>
                    <a:pt x="74874" y="273282"/>
                    <a:pt x="50878" y="261132"/>
                    <a:pt x="34506" y="258793"/>
                  </a:cubicBezTo>
                  <a:cubicBezTo>
                    <a:pt x="23120" y="257166"/>
                    <a:pt x="11502" y="258793"/>
                    <a:pt x="0" y="258793"/>
                  </a:cubicBezTo>
                </a:path>
              </a:pathLst>
            </a:custGeom>
            <a:gradFill flip="none" rotWithShape="1">
              <a:gsLst>
                <a:gs pos="0">
                  <a:srgbClr val="CC3300">
                    <a:shade val="30000"/>
                    <a:satMod val="115000"/>
                  </a:srgbClr>
                </a:gs>
                <a:gs pos="50000">
                  <a:srgbClr val="CC3300">
                    <a:shade val="67500"/>
                    <a:satMod val="115000"/>
                  </a:srgbClr>
                </a:gs>
                <a:gs pos="100000">
                  <a:srgbClr val="CC330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6" name="Freeform 85"/>
          <p:cNvSpPr/>
          <p:nvPr/>
        </p:nvSpPr>
        <p:spPr>
          <a:xfrm flipV="1">
            <a:off x="4018072" y="6375802"/>
            <a:ext cx="350199" cy="427906"/>
          </a:xfrm>
          <a:custGeom>
            <a:avLst/>
            <a:gdLst>
              <a:gd name="connsiteX0" fmla="*/ 0 w 317661"/>
              <a:gd name="connsiteY0" fmla="*/ 163902 h 388189"/>
              <a:gd name="connsiteX1" fmla="*/ 86264 w 317661"/>
              <a:gd name="connsiteY1" fmla="*/ 129396 h 388189"/>
              <a:gd name="connsiteX2" fmla="*/ 112143 w 317661"/>
              <a:gd name="connsiteY2" fmla="*/ 94891 h 388189"/>
              <a:gd name="connsiteX3" fmla="*/ 146649 w 317661"/>
              <a:gd name="connsiteY3" fmla="*/ 43132 h 388189"/>
              <a:gd name="connsiteX4" fmla="*/ 232913 w 317661"/>
              <a:gd name="connsiteY4" fmla="*/ 0 h 388189"/>
              <a:gd name="connsiteX5" fmla="*/ 276045 w 317661"/>
              <a:gd name="connsiteY5" fmla="*/ 163902 h 388189"/>
              <a:gd name="connsiteX6" fmla="*/ 267419 w 317661"/>
              <a:gd name="connsiteY6" fmla="*/ 189781 h 388189"/>
              <a:gd name="connsiteX7" fmla="*/ 267419 w 317661"/>
              <a:gd name="connsiteY7" fmla="*/ 310551 h 388189"/>
              <a:gd name="connsiteX8" fmla="*/ 207034 w 317661"/>
              <a:gd name="connsiteY8" fmla="*/ 388189 h 388189"/>
              <a:gd name="connsiteX9" fmla="*/ 146649 w 317661"/>
              <a:gd name="connsiteY9" fmla="*/ 353683 h 388189"/>
              <a:gd name="connsiteX10" fmla="*/ 103517 w 317661"/>
              <a:gd name="connsiteY10" fmla="*/ 310551 h 388189"/>
              <a:gd name="connsiteX11" fmla="*/ 86264 w 317661"/>
              <a:gd name="connsiteY11" fmla="*/ 284672 h 388189"/>
              <a:gd name="connsiteX12" fmla="*/ 34506 w 317661"/>
              <a:gd name="connsiteY12" fmla="*/ 258793 h 388189"/>
              <a:gd name="connsiteX13" fmla="*/ 0 w 317661"/>
              <a:gd name="connsiteY13" fmla="*/ 258793 h 388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17661" h="388189">
                <a:moveTo>
                  <a:pt x="0" y="163902"/>
                </a:moveTo>
                <a:cubicBezTo>
                  <a:pt x="29558" y="155457"/>
                  <a:pt x="63172" y="152488"/>
                  <a:pt x="86264" y="129396"/>
                </a:cubicBezTo>
                <a:cubicBezTo>
                  <a:pt x="96430" y="119230"/>
                  <a:pt x="103898" y="106669"/>
                  <a:pt x="112143" y="94891"/>
                </a:cubicBezTo>
                <a:cubicBezTo>
                  <a:pt x="124034" y="77904"/>
                  <a:pt x="128645" y="53420"/>
                  <a:pt x="146649" y="43132"/>
                </a:cubicBezTo>
                <a:cubicBezTo>
                  <a:pt x="214929" y="4116"/>
                  <a:pt x="185041" y="15959"/>
                  <a:pt x="232913" y="0"/>
                </a:cubicBezTo>
                <a:cubicBezTo>
                  <a:pt x="317661" y="56499"/>
                  <a:pt x="292261" y="17956"/>
                  <a:pt x="276045" y="163902"/>
                </a:cubicBezTo>
                <a:cubicBezTo>
                  <a:pt x="275041" y="172939"/>
                  <a:pt x="270294" y="181155"/>
                  <a:pt x="267419" y="189781"/>
                </a:cubicBezTo>
                <a:cubicBezTo>
                  <a:pt x="273966" y="229068"/>
                  <a:pt x="286020" y="271023"/>
                  <a:pt x="267419" y="310551"/>
                </a:cubicBezTo>
                <a:cubicBezTo>
                  <a:pt x="253459" y="340216"/>
                  <a:pt x="227162" y="362310"/>
                  <a:pt x="207034" y="388189"/>
                </a:cubicBezTo>
                <a:cubicBezTo>
                  <a:pt x="177425" y="378319"/>
                  <a:pt x="172761" y="379795"/>
                  <a:pt x="146649" y="353683"/>
                </a:cubicBezTo>
                <a:cubicBezTo>
                  <a:pt x="89136" y="296171"/>
                  <a:pt x="172531" y="356561"/>
                  <a:pt x="103517" y="310551"/>
                </a:cubicBezTo>
                <a:cubicBezTo>
                  <a:pt x="97766" y="301925"/>
                  <a:pt x="93595" y="292003"/>
                  <a:pt x="86264" y="284672"/>
                </a:cubicBezTo>
                <a:cubicBezTo>
                  <a:pt x="74874" y="273282"/>
                  <a:pt x="50878" y="261132"/>
                  <a:pt x="34506" y="258793"/>
                </a:cubicBezTo>
                <a:cubicBezTo>
                  <a:pt x="23120" y="257166"/>
                  <a:pt x="11502" y="258793"/>
                  <a:pt x="0" y="258793"/>
                </a:cubicBezTo>
              </a:path>
            </a:pathLst>
          </a:custGeom>
          <a:gradFill flip="none" rotWithShape="1">
            <a:gsLst>
              <a:gs pos="0">
                <a:srgbClr val="CC3300">
                  <a:shade val="30000"/>
                  <a:satMod val="115000"/>
                </a:srgbClr>
              </a:gs>
              <a:gs pos="50000">
                <a:srgbClr val="CC3300">
                  <a:shade val="67500"/>
                  <a:satMod val="115000"/>
                </a:srgbClr>
              </a:gs>
              <a:gs pos="100000">
                <a:srgbClr val="CC3300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87" name="Oval 298"/>
          <p:cNvSpPr>
            <a:spLocks noChangeArrowheads="1"/>
          </p:cNvSpPr>
          <p:nvPr/>
        </p:nvSpPr>
        <p:spPr bwMode="auto">
          <a:xfrm rot="2611989">
            <a:off x="6147848" y="6073026"/>
            <a:ext cx="197554" cy="155076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100794" tIns="50397" rIns="100794" bIns="50397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88" name="Rectangle 299"/>
          <p:cNvSpPr>
            <a:spLocks noChangeArrowheads="1"/>
          </p:cNvSpPr>
          <p:nvPr/>
        </p:nvSpPr>
        <p:spPr bwMode="auto">
          <a:xfrm rot="2611989">
            <a:off x="6394808" y="6246131"/>
            <a:ext cx="197554" cy="20676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00794" tIns="50397" rIns="100794" bIns="50397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89" name="AutoShape 300"/>
          <p:cNvSpPr>
            <a:spLocks noChangeArrowheads="1"/>
          </p:cNvSpPr>
          <p:nvPr/>
        </p:nvSpPr>
        <p:spPr bwMode="auto">
          <a:xfrm rot="2611989">
            <a:off x="6129305" y="6402956"/>
            <a:ext cx="158043" cy="206768"/>
          </a:xfrm>
          <a:prstGeom prst="triangle">
            <a:avLst>
              <a:gd name="adj" fmla="val 50000"/>
            </a:avLst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00794" tIns="50397" rIns="100794" bIns="50397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90" name="AutoShape 301"/>
          <p:cNvSpPr>
            <a:spLocks noChangeArrowheads="1"/>
          </p:cNvSpPr>
          <p:nvPr/>
        </p:nvSpPr>
        <p:spPr bwMode="auto">
          <a:xfrm rot="2611989">
            <a:off x="5907087" y="6219586"/>
            <a:ext cx="237064" cy="155076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100794" tIns="50397" rIns="100794" bIns="50397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91" name="Line 304"/>
          <p:cNvSpPr>
            <a:spLocks noChangeShapeType="1"/>
          </p:cNvSpPr>
          <p:nvPr/>
        </p:nvSpPr>
        <p:spPr bwMode="auto">
          <a:xfrm rot="2611989" flipH="1" flipV="1">
            <a:off x="6166469" y="6267086"/>
            <a:ext cx="118532" cy="15507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100794" tIns="50397" rIns="100794" bIns="50397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92" name="Line 305"/>
          <p:cNvSpPr>
            <a:spLocks noChangeShapeType="1"/>
          </p:cNvSpPr>
          <p:nvPr/>
        </p:nvSpPr>
        <p:spPr bwMode="auto">
          <a:xfrm rot="2611989" flipH="1">
            <a:off x="6315124" y="6389537"/>
            <a:ext cx="79021" cy="15507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100794" tIns="50397" rIns="100794" bIns="50397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84005" y="5207776"/>
            <a:ext cx="3528219" cy="1990757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r>
              <a:rPr lang="en-US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6 electrical segments</a:t>
            </a:r>
          </a:p>
          <a:p>
            <a:r>
              <a:rPr lang="en-US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 ion channels</a:t>
            </a:r>
          </a:p>
          <a:p>
            <a:r>
              <a:rPr lang="en-US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 kinds of receptors</a:t>
            </a:r>
          </a:p>
          <a:p>
            <a:r>
              <a:rPr lang="en-US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60 chemical </a:t>
            </a:r>
            <a:r>
              <a:rPr lang="en-US" sz="2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voxels</a:t>
            </a:r>
            <a:endParaRPr lang="en-US" sz="2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8 reactions</a:t>
            </a:r>
          </a:p>
          <a:p>
            <a:r>
              <a:rPr lang="en-US" sz="2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5x faster than real-time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704292" y="1054483"/>
            <a:ext cx="3528219" cy="2935246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r>
              <a:rPr lang="en-US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13000 electrical segments</a:t>
            </a:r>
          </a:p>
          <a:p>
            <a:r>
              <a:rPr lang="en-US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 ion channels each</a:t>
            </a:r>
          </a:p>
          <a:p>
            <a:r>
              <a:rPr lang="en-US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 kinds of receptors on each spine</a:t>
            </a:r>
          </a:p>
          <a:p>
            <a:r>
              <a:rPr lang="en-US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16000 chemical </a:t>
            </a:r>
            <a:r>
              <a:rPr lang="en-US" sz="2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voxels</a:t>
            </a:r>
            <a:endParaRPr lang="en-US" sz="2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50 reactions</a:t>
            </a:r>
          </a:p>
          <a:p>
            <a:r>
              <a:rPr lang="en-US" sz="2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900x slower than real-time (without parallelization)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041" y="134745"/>
            <a:ext cx="9072563" cy="957208"/>
          </a:xfrm>
        </p:spPr>
        <p:txBody>
          <a:bodyPr>
            <a:noAutofit/>
          </a:bodyPr>
          <a:lstStyle/>
          <a:p>
            <a:r>
              <a:rPr lang="en-US" sz="4000" dirty="0" smtClean="0"/>
              <a:t>Simulator and model builder are only a small part of the </a:t>
            </a:r>
            <a:r>
              <a:rPr lang="en-US" sz="4000" dirty="0" smtClean="0">
                <a:solidFill>
                  <a:schemeClr val="accent6"/>
                </a:solidFill>
              </a:rPr>
              <a:t>workflow.</a:t>
            </a:r>
            <a:endParaRPr lang="en-US" sz="4000" dirty="0">
              <a:solidFill>
                <a:schemeClr val="accent6"/>
              </a:solidFill>
            </a:endParaRPr>
          </a:p>
        </p:txBody>
      </p:sp>
      <p:pic>
        <p:nvPicPr>
          <p:cNvPr id="9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712" y="2941637"/>
            <a:ext cx="2514600" cy="169742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00" name="Text Box 261"/>
          <p:cNvSpPr txBox="1">
            <a:spLocks noChangeArrowheads="1"/>
          </p:cNvSpPr>
          <p:nvPr/>
        </p:nvSpPr>
        <p:spPr bwMode="auto">
          <a:xfrm>
            <a:off x="163512" y="2484437"/>
            <a:ext cx="3048000" cy="41660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 lIns="100794" tIns="50397" rIns="100794" bIns="50397">
            <a:spAutoFit/>
          </a:bodyPr>
          <a:lstStyle/>
          <a:p>
            <a:pPr eaLnBrk="0" hangingPunct="0"/>
            <a:r>
              <a:rPr lang="en-US" sz="2200" dirty="0" smtClean="0">
                <a:solidFill>
                  <a:srgbClr val="00B050"/>
                </a:solidFill>
              </a:rPr>
              <a:t>Make and run model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27"/>
          <p:cNvGrpSpPr/>
          <p:nvPr/>
        </p:nvGrpSpPr>
        <p:grpSpPr>
          <a:xfrm>
            <a:off x="2297112" y="2560637"/>
            <a:ext cx="2514600" cy="1524000"/>
            <a:chOff x="2220912" y="2636837"/>
            <a:chExt cx="2514600" cy="1524000"/>
          </a:xfrm>
        </p:grpSpPr>
        <p:sp>
          <p:nvSpPr>
            <p:cNvPr id="118" name="Left-Right-Up Arrow 117"/>
            <p:cNvSpPr/>
            <p:nvPr/>
          </p:nvSpPr>
          <p:spPr bwMode="auto">
            <a:xfrm>
              <a:off x="2220912" y="2789237"/>
              <a:ext cx="2514600" cy="1371600"/>
            </a:xfrm>
            <a:prstGeom prst="leftRightUpArrow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19" name="Rectangle 118"/>
            <p:cNvSpPr/>
            <p:nvPr/>
          </p:nvSpPr>
          <p:spPr bwMode="auto">
            <a:xfrm>
              <a:off x="2982912" y="2636837"/>
              <a:ext cx="914400" cy="533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35712" y="5355124"/>
            <a:ext cx="3581400" cy="2204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041" y="134745"/>
            <a:ext cx="9072563" cy="957208"/>
          </a:xfrm>
        </p:spPr>
        <p:txBody>
          <a:bodyPr>
            <a:noAutofit/>
          </a:bodyPr>
          <a:lstStyle/>
          <a:p>
            <a:r>
              <a:rPr lang="en-US" sz="4000" dirty="0" smtClean="0"/>
              <a:t>Workflow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98EB8-870F-4946-90B2-58298ED42399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73" name="Text Box 261"/>
          <p:cNvSpPr txBox="1">
            <a:spLocks noChangeArrowheads="1"/>
          </p:cNvSpPr>
          <p:nvPr/>
        </p:nvSpPr>
        <p:spPr bwMode="auto">
          <a:xfrm>
            <a:off x="6488112" y="1341437"/>
            <a:ext cx="2251074" cy="41660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 lIns="100794" tIns="50397" rIns="100794" bIns="50397">
            <a:spAutoFit/>
          </a:bodyPr>
          <a:lstStyle/>
          <a:p>
            <a:pPr eaLnBrk="0" hangingPunct="0"/>
            <a:r>
              <a:rPr lang="en-US" sz="2200" dirty="0" smtClean="0">
                <a:solidFill>
                  <a:srgbClr val="00B050"/>
                </a:solidFill>
              </a:rPr>
              <a:t>Pick processes</a:t>
            </a:r>
          </a:p>
        </p:txBody>
      </p:sp>
      <p:grpSp>
        <p:nvGrpSpPr>
          <p:cNvPr id="5" name="Group 92"/>
          <p:cNvGrpSpPr/>
          <p:nvPr/>
        </p:nvGrpSpPr>
        <p:grpSpPr>
          <a:xfrm rot="8198503">
            <a:off x="1739211" y="467620"/>
            <a:ext cx="4074157" cy="3363193"/>
            <a:chOff x="672041" y="923960"/>
            <a:chExt cx="7224449" cy="5963741"/>
          </a:xfrm>
        </p:grpSpPr>
        <p:sp>
          <p:nvSpPr>
            <p:cNvPr id="74" name="Oval 73"/>
            <p:cNvSpPr/>
            <p:nvPr/>
          </p:nvSpPr>
          <p:spPr>
            <a:xfrm>
              <a:off x="672041" y="923960"/>
              <a:ext cx="1848115" cy="1847921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0794" tIns="50397" rIns="100794" bIns="50397"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73"/>
            <p:cNvGrpSpPr/>
            <p:nvPr/>
          </p:nvGrpSpPr>
          <p:grpSpPr>
            <a:xfrm>
              <a:off x="1093013" y="2335254"/>
              <a:ext cx="6803477" cy="4552447"/>
              <a:chOff x="-422312" y="964639"/>
              <a:chExt cx="8022443" cy="5368665"/>
            </a:xfrm>
          </p:grpSpPr>
          <p:sp>
            <p:nvSpPr>
              <p:cNvPr id="7" name="AutoShape 6"/>
              <p:cNvSpPr>
                <a:spLocks noChangeArrowheads="1"/>
              </p:cNvSpPr>
              <p:nvPr/>
            </p:nvSpPr>
            <p:spPr bwMode="auto">
              <a:xfrm rot="8011989">
                <a:off x="3132553" y="-314040"/>
                <a:ext cx="912714" cy="8022443"/>
              </a:xfrm>
              <a:prstGeom prst="can">
                <a:avLst>
                  <a:gd name="adj" fmla="val 51590"/>
                </a:avLst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8" name="Group 13"/>
              <p:cNvGrpSpPr>
                <a:grpSpLocks/>
              </p:cNvGrpSpPr>
              <p:nvPr/>
            </p:nvGrpSpPr>
            <p:grpSpPr bwMode="auto">
              <a:xfrm rot="2611989" flipH="1" flipV="1">
                <a:off x="3668614" y="4850143"/>
                <a:ext cx="681646" cy="1483161"/>
                <a:chOff x="4032" y="1968"/>
                <a:chExt cx="768" cy="1152"/>
              </a:xfrm>
            </p:grpSpPr>
            <p:sp>
              <p:nvSpPr>
                <p:cNvPr id="109" name="AutoShape 14"/>
                <p:cNvSpPr>
                  <a:spLocks noChangeArrowheads="1"/>
                </p:cNvSpPr>
                <p:nvPr/>
              </p:nvSpPr>
              <p:spPr bwMode="auto">
                <a:xfrm>
                  <a:off x="4272" y="2544"/>
                  <a:ext cx="288" cy="576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0" name="Oval 15"/>
                <p:cNvSpPr>
                  <a:spLocks noChangeArrowheads="1"/>
                </p:cNvSpPr>
                <p:nvPr/>
              </p:nvSpPr>
              <p:spPr bwMode="auto">
                <a:xfrm>
                  <a:off x="4032" y="1968"/>
                  <a:ext cx="768" cy="768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9" name="Group 38"/>
              <p:cNvGrpSpPr>
                <a:grpSpLocks/>
              </p:cNvGrpSpPr>
              <p:nvPr/>
            </p:nvGrpSpPr>
            <p:grpSpPr bwMode="auto">
              <a:xfrm rot="2611989">
                <a:off x="3227621" y="1221367"/>
                <a:ext cx="937262" cy="1896734"/>
                <a:chOff x="960" y="176"/>
                <a:chExt cx="2696" cy="2662"/>
              </a:xfrm>
            </p:grpSpPr>
            <p:sp>
              <p:nvSpPr>
                <p:cNvPr id="101" name="Freeform 39"/>
                <p:cNvSpPr>
                  <a:spLocks/>
                </p:cNvSpPr>
                <p:nvPr/>
              </p:nvSpPr>
              <p:spPr bwMode="auto">
                <a:xfrm>
                  <a:off x="1711" y="1072"/>
                  <a:ext cx="641" cy="1760"/>
                </a:xfrm>
                <a:custGeom>
                  <a:avLst/>
                  <a:gdLst/>
                  <a:ahLst/>
                  <a:cxnLst>
                    <a:cxn ang="0">
                      <a:pos x="392" y="1760"/>
                    </a:cxn>
                    <a:cxn ang="0">
                      <a:pos x="392" y="1712"/>
                    </a:cxn>
                    <a:cxn ang="0">
                      <a:pos x="392" y="1616"/>
                    </a:cxn>
                    <a:cxn ang="0">
                      <a:pos x="344" y="1568"/>
                    </a:cxn>
                    <a:cxn ang="0">
                      <a:pos x="248" y="1424"/>
                    </a:cxn>
                    <a:cxn ang="0">
                      <a:pos x="104" y="1184"/>
                    </a:cxn>
                    <a:cxn ang="0">
                      <a:pos x="56" y="704"/>
                    </a:cxn>
                    <a:cxn ang="0">
                      <a:pos x="8" y="224"/>
                    </a:cxn>
                    <a:cxn ang="0">
                      <a:pos x="104" y="32"/>
                    </a:cxn>
                    <a:cxn ang="0">
                      <a:pos x="248" y="32"/>
                    </a:cxn>
                    <a:cxn ang="0">
                      <a:pos x="483" y="134"/>
                    </a:cxn>
                    <a:cxn ang="0">
                      <a:pos x="632" y="320"/>
                    </a:cxn>
                    <a:cxn ang="0">
                      <a:pos x="537" y="493"/>
                    </a:cxn>
                    <a:cxn ang="0">
                      <a:pos x="632" y="848"/>
                    </a:cxn>
                    <a:cxn ang="0">
                      <a:pos x="551" y="1130"/>
                    </a:cxn>
                    <a:cxn ang="0">
                      <a:pos x="564" y="1557"/>
                    </a:cxn>
                    <a:cxn ang="0">
                      <a:pos x="625" y="1740"/>
                    </a:cxn>
                  </a:cxnLst>
                  <a:rect l="0" t="0" r="r" b="b"/>
                  <a:pathLst>
                    <a:path w="641" h="1760">
                      <a:moveTo>
                        <a:pt x="392" y="1760"/>
                      </a:moveTo>
                      <a:cubicBezTo>
                        <a:pt x="392" y="1748"/>
                        <a:pt x="392" y="1736"/>
                        <a:pt x="392" y="1712"/>
                      </a:cubicBezTo>
                      <a:cubicBezTo>
                        <a:pt x="392" y="1688"/>
                        <a:pt x="400" y="1640"/>
                        <a:pt x="392" y="1616"/>
                      </a:cubicBezTo>
                      <a:cubicBezTo>
                        <a:pt x="384" y="1592"/>
                        <a:pt x="368" y="1600"/>
                        <a:pt x="344" y="1568"/>
                      </a:cubicBezTo>
                      <a:cubicBezTo>
                        <a:pt x="320" y="1536"/>
                        <a:pt x="288" y="1488"/>
                        <a:pt x="248" y="1424"/>
                      </a:cubicBezTo>
                      <a:cubicBezTo>
                        <a:pt x="208" y="1360"/>
                        <a:pt x="136" y="1304"/>
                        <a:pt x="104" y="1184"/>
                      </a:cubicBezTo>
                      <a:cubicBezTo>
                        <a:pt x="72" y="1064"/>
                        <a:pt x="72" y="864"/>
                        <a:pt x="56" y="704"/>
                      </a:cubicBezTo>
                      <a:cubicBezTo>
                        <a:pt x="40" y="544"/>
                        <a:pt x="0" y="336"/>
                        <a:pt x="8" y="224"/>
                      </a:cubicBezTo>
                      <a:cubicBezTo>
                        <a:pt x="16" y="112"/>
                        <a:pt x="64" y="64"/>
                        <a:pt x="104" y="32"/>
                      </a:cubicBezTo>
                      <a:cubicBezTo>
                        <a:pt x="144" y="0"/>
                        <a:pt x="185" y="15"/>
                        <a:pt x="248" y="32"/>
                      </a:cubicBezTo>
                      <a:cubicBezTo>
                        <a:pt x="311" y="49"/>
                        <a:pt x="419" y="86"/>
                        <a:pt x="483" y="134"/>
                      </a:cubicBezTo>
                      <a:cubicBezTo>
                        <a:pt x="547" y="182"/>
                        <a:pt x="623" y="260"/>
                        <a:pt x="632" y="320"/>
                      </a:cubicBezTo>
                      <a:cubicBezTo>
                        <a:pt x="641" y="380"/>
                        <a:pt x="537" y="405"/>
                        <a:pt x="537" y="493"/>
                      </a:cubicBezTo>
                      <a:cubicBezTo>
                        <a:pt x="537" y="581"/>
                        <a:pt x="630" y="742"/>
                        <a:pt x="632" y="848"/>
                      </a:cubicBezTo>
                      <a:cubicBezTo>
                        <a:pt x="634" y="954"/>
                        <a:pt x="562" y="1012"/>
                        <a:pt x="551" y="1130"/>
                      </a:cubicBezTo>
                      <a:cubicBezTo>
                        <a:pt x="540" y="1248"/>
                        <a:pt x="552" y="1455"/>
                        <a:pt x="564" y="1557"/>
                      </a:cubicBezTo>
                      <a:cubicBezTo>
                        <a:pt x="576" y="1659"/>
                        <a:pt x="612" y="1702"/>
                        <a:pt x="625" y="1740"/>
                      </a:cubicBezTo>
                    </a:path>
                  </a:pathLst>
                </a:custGeom>
                <a:gradFill rotWithShape="1">
                  <a:gsLst>
                    <a:gs pos="0">
                      <a:srgbClr val="CCFF99">
                        <a:gamma/>
                        <a:shade val="46275"/>
                        <a:invGamma/>
                      </a:srgbClr>
                    </a:gs>
                    <a:gs pos="50000">
                      <a:srgbClr val="CCFF99"/>
                    </a:gs>
                    <a:gs pos="100000">
                      <a:srgbClr val="CCFF99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" name="Freeform 40"/>
                <p:cNvSpPr>
                  <a:spLocks/>
                </p:cNvSpPr>
                <p:nvPr/>
              </p:nvSpPr>
              <p:spPr bwMode="auto">
                <a:xfrm>
                  <a:off x="960" y="176"/>
                  <a:ext cx="2696" cy="2656"/>
                </a:xfrm>
                <a:custGeom>
                  <a:avLst/>
                  <a:gdLst/>
                  <a:ahLst/>
                  <a:cxnLst>
                    <a:cxn ang="0">
                      <a:pos x="1104" y="2656"/>
                    </a:cxn>
                    <a:cxn ang="0">
                      <a:pos x="1104" y="2512"/>
                    </a:cxn>
                    <a:cxn ang="0">
                      <a:pos x="1008" y="2368"/>
                    </a:cxn>
                    <a:cxn ang="0">
                      <a:pos x="864" y="2272"/>
                    </a:cxn>
                    <a:cxn ang="0">
                      <a:pos x="720" y="1936"/>
                    </a:cxn>
                    <a:cxn ang="0">
                      <a:pos x="576" y="1792"/>
                    </a:cxn>
                    <a:cxn ang="0">
                      <a:pos x="336" y="1456"/>
                    </a:cxn>
                    <a:cxn ang="0">
                      <a:pos x="0" y="592"/>
                    </a:cxn>
                    <a:cxn ang="0">
                      <a:pos x="336" y="160"/>
                    </a:cxn>
                    <a:cxn ang="0">
                      <a:pos x="816" y="16"/>
                    </a:cxn>
                    <a:cxn ang="0">
                      <a:pos x="1920" y="64"/>
                    </a:cxn>
                    <a:cxn ang="0">
                      <a:pos x="2592" y="400"/>
                    </a:cxn>
                    <a:cxn ang="0">
                      <a:pos x="2544" y="928"/>
                    </a:cxn>
                    <a:cxn ang="0">
                      <a:pos x="2256" y="1264"/>
                    </a:cxn>
                    <a:cxn ang="0">
                      <a:pos x="1632" y="1552"/>
                    </a:cxn>
                    <a:cxn ang="0">
                      <a:pos x="1392" y="2272"/>
                    </a:cxn>
                    <a:cxn ang="0">
                      <a:pos x="1392" y="2656"/>
                    </a:cxn>
                  </a:cxnLst>
                  <a:rect l="0" t="0" r="r" b="b"/>
                  <a:pathLst>
                    <a:path w="2696" h="2656">
                      <a:moveTo>
                        <a:pt x="1104" y="2656"/>
                      </a:moveTo>
                      <a:cubicBezTo>
                        <a:pt x="1112" y="2608"/>
                        <a:pt x="1120" y="2560"/>
                        <a:pt x="1104" y="2512"/>
                      </a:cubicBezTo>
                      <a:cubicBezTo>
                        <a:pt x="1088" y="2464"/>
                        <a:pt x="1048" y="2408"/>
                        <a:pt x="1008" y="2368"/>
                      </a:cubicBezTo>
                      <a:cubicBezTo>
                        <a:pt x="968" y="2328"/>
                        <a:pt x="912" y="2344"/>
                        <a:pt x="864" y="2272"/>
                      </a:cubicBezTo>
                      <a:cubicBezTo>
                        <a:pt x="816" y="2200"/>
                        <a:pt x="768" y="2016"/>
                        <a:pt x="720" y="1936"/>
                      </a:cubicBezTo>
                      <a:cubicBezTo>
                        <a:pt x="672" y="1856"/>
                        <a:pt x="640" y="1872"/>
                        <a:pt x="576" y="1792"/>
                      </a:cubicBezTo>
                      <a:cubicBezTo>
                        <a:pt x="512" y="1712"/>
                        <a:pt x="432" y="1656"/>
                        <a:pt x="336" y="1456"/>
                      </a:cubicBezTo>
                      <a:cubicBezTo>
                        <a:pt x="240" y="1256"/>
                        <a:pt x="0" y="808"/>
                        <a:pt x="0" y="592"/>
                      </a:cubicBezTo>
                      <a:cubicBezTo>
                        <a:pt x="0" y="376"/>
                        <a:pt x="200" y="256"/>
                        <a:pt x="336" y="160"/>
                      </a:cubicBezTo>
                      <a:cubicBezTo>
                        <a:pt x="472" y="64"/>
                        <a:pt x="552" y="32"/>
                        <a:pt x="816" y="16"/>
                      </a:cubicBezTo>
                      <a:cubicBezTo>
                        <a:pt x="1080" y="0"/>
                        <a:pt x="1624" y="0"/>
                        <a:pt x="1920" y="64"/>
                      </a:cubicBezTo>
                      <a:cubicBezTo>
                        <a:pt x="2216" y="128"/>
                        <a:pt x="2488" y="256"/>
                        <a:pt x="2592" y="400"/>
                      </a:cubicBezTo>
                      <a:cubicBezTo>
                        <a:pt x="2696" y="544"/>
                        <a:pt x="2600" y="784"/>
                        <a:pt x="2544" y="928"/>
                      </a:cubicBezTo>
                      <a:cubicBezTo>
                        <a:pt x="2488" y="1072"/>
                        <a:pt x="2408" y="1160"/>
                        <a:pt x="2256" y="1264"/>
                      </a:cubicBezTo>
                      <a:cubicBezTo>
                        <a:pt x="2104" y="1368"/>
                        <a:pt x="1776" y="1384"/>
                        <a:pt x="1632" y="1552"/>
                      </a:cubicBezTo>
                      <a:cubicBezTo>
                        <a:pt x="1488" y="1720"/>
                        <a:pt x="1432" y="2088"/>
                        <a:pt x="1392" y="2272"/>
                      </a:cubicBezTo>
                      <a:cubicBezTo>
                        <a:pt x="1352" y="2456"/>
                        <a:pt x="1372" y="2556"/>
                        <a:pt x="1392" y="265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" name="Freeform 41"/>
                <p:cNvSpPr>
                  <a:spLocks/>
                </p:cNvSpPr>
                <p:nvPr/>
              </p:nvSpPr>
              <p:spPr bwMode="auto">
                <a:xfrm>
                  <a:off x="1392" y="432"/>
                  <a:ext cx="1632" cy="2406"/>
                </a:xfrm>
                <a:custGeom>
                  <a:avLst/>
                  <a:gdLst/>
                  <a:ahLst/>
                  <a:cxnLst>
                    <a:cxn ang="0">
                      <a:pos x="668" y="2400"/>
                    </a:cxn>
                    <a:cxn ang="0">
                      <a:pos x="668" y="2270"/>
                    </a:cxn>
                    <a:cxn ang="0">
                      <a:pos x="610" y="2140"/>
                    </a:cxn>
                    <a:cxn ang="0">
                      <a:pos x="523" y="2053"/>
                    </a:cxn>
                    <a:cxn ang="0">
                      <a:pos x="370" y="1757"/>
                    </a:cxn>
                    <a:cxn ang="0">
                      <a:pos x="349" y="1619"/>
                    </a:cxn>
                    <a:cxn ang="0">
                      <a:pos x="203" y="1316"/>
                    </a:cxn>
                    <a:cxn ang="0">
                      <a:pos x="0" y="535"/>
                    </a:cxn>
                    <a:cxn ang="0">
                      <a:pos x="203" y="145"/>
                    </a:cxn>
                    <a:cxn ang="0">
                      <a:pos x="494" y="14"/>
                    </a:cxn>
                    <a:cxn ang="0">
                      <a:pos x="1162" y="58"/>
                    </a:cxn>
                    <a:cxn ang="0">
                      <a:pos x="1569" y="361"/>
                    </a:cxn>
                    <a:cxn ang="0">
                      <a:pos x="1540" y="839"/>
                    </a:cxn>
                    <a:cxn ang="0">
                      <a:pos x="1366" y="1142"/>
                    </a:cxn>
                    <a:cxn ang="0">
                      <a:pos x="1048" y="1404"/>
                    </a:cxn>
                    <a:cxn ang="0">
                      <a:pos x="916" y="2027"/>
                    </a:cxn>
                    <a:cxn ang="0">
                      <a:pos x="916" y="2406"/>
                    </a:cxn>
                  </a:cxnLst>
                  <a:rect l="0" t="0" r="r" b="b"/>
                  <a:pathLst>
                    <a:path w="1632" h="2406">
                      <a:moveTo>
                        <a:pt x="668" y="2400"/>
                      </a:moveTo>
                      <a:cubicBezTo>
                        <a:pt x="673" y="2357"/>
                        <a:pt x="678" y="2313"/>
                        <a:pt x="668" y="2270"/>
                      </a:cubicBezTo>
                      <a:cubicBezTo>
                        <a:pt x="659" y="2227"/>
                        <a:pt x="634" y="2176"/>
                        <a:pt x="610" y="2140"/>
                      </a:cubicBezTo>
                      <a:cubicBezTo>
                        <a:pt x="586" y="2104"/>
                        <a:pt x="563" y="2117"/>
                        <a:pt x="523" y="2053"/>
                      </a:cubicBezTo>
                      <a:cubicBezTo>
                        <a:pt x="483" y="1989"/>
                        <a:pt x="399" y="1829"/>
                        <a:pt x="370" y="1757"/>
                      </a:cubicBezTo>
                      <a:cubicBezTo>
                        <a:pt x="341" y="1685"/>
                        <a:pt x="377" y="1692"/>
                        <a:pt x="349" y="1619"/>
                      </a:cubicBezTo>
                      <a:cubicBezTo>
                        <a:pt x="321" y="1546"/>
                        <a:pt x="262" y="1496"/>
                        <a:pt x="203" y="1316"/>
                      </a:cubicBezTo>
                      <a:cubicBezTo>
                        <a:pt x="145" y="1135"/>
                        <a:pt x="0" y="730"/>
                        <a:pt x="0" y="535"/>
                      </a:cubicBezTo>
                      <a:cubicBezTo>
                        <a:pt x="0" y="340"/>
                        <a:pt x="121" y="231"/>
                        <a:pt x="203" y="145"/>
                      </a:cubicBezTo>
                      <a:cubicBezTo>
                        <a:pt x="286" y="58"/>
                        <a:pt x="334" y="29"/>
                        <a:pt x="494" y="14"/>
                      </a:cubicBezTo>
                      <a:cubicBezTo>
                        <a:pt x="654" y="0"/>
                        <a:pt x="983" y="0"/>
                        <a:pt x="1162" y="58"/>
                      </a:cubicBezTo>
                      <a:cubicBezTo>
                        <a:pt x="1341" y="116"/>
                        <a:pt x="1506" y="231"/>
                        <a:pt x="1569" y="361"/>
                      </a:cubicBezTo>
                      <a:cubicBezTo>
                        <a:pt x="1632" y="492"/>
                        <a:pt x="1574" y="708"/>
                        <a:pt x="1540" y="839"/>
                      </a:cubicBezTo>
                      <a:cubicBezTo>
                        <a:pt x="1506" y="969"/>
                        <a:pt x="1448" y="1048"/>
                        <a:pt x="1366" y="1142"/>
                      </a:cubicBezTo>
                      <a:cubicBezTo>
                        <a:pt x="1284" y="1236"/>
                        <a:pt x="1123" y="1256"/>
                        <a:pt x="1048" y="1404"/>
                      </a:cubicBezTo>
                      <a:cubicBezTo>
                        <a:pt x="973" y="1552"/>
                        <a:pt x="938" y="1860"/>
                        <a:pt x="916" y="2027"/>
                      </a:cubicBezTo>
                      <a:cubicBezTo>
                        <a:pt x="894" y="2194"/>
                        <a:pt x="916" y="2327"/>
                        <a:pt x="916" y="2406"/>
                      </a:cubicBezTo>
                    </a:path>
                  </a:pathLst>
                </a:custGeom>
                <a:noFill/>
                <a:ln w="9525" cap="flat">
                  <a:solidFill>
                    <a:schemeClr val="tx1"/>
                  </a:solidFill>
                  <a:prstDash val="lgDash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" name="Line 42"/>
                <p:cNvSpPr>
                  <a:spLocks noChangeShapeType="1"/>
                </p:cNvSpPr>
                <p:nvPr/>
              </p:nvSpPr>
              <p:spPr bwMode="auto">
                <a:xfrm flipV="1">
                  <a:off x="2112" y="240"/>
                  <a:ext cx="48" cy="81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" name="Line 43"/>
                <p:cNvSpPr>
                  <a:spLocks noChangeShapeType="1"/>
                </p:cNvSpPr>
                <p:nvPr/>
              </p:nvSpPr>
              <p:spPr bwMode="auto">
                <a:xfrm flipV="1">
                  <a:off x="2352" y="576"/>
                  <a:ext cx="1056" cy="67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" name="Line 44"/>
                <p:cNvSpPr>
                  <a:spLocks noChangeShapeType="1"/>
                </p:cNvSpPr>
                <p:nvPr/>
              </p:nvSpPr>
              <p:spPr bwMode="auto">
                <a:xfrm flipH="1" flipV="1">
                  <a:off x="1104" y="624"/>
                  <a:ext cx="576" cy="48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" name="Line 45"/>
                <p:cNvSpPr>
                  <a:spLocks noChangeShapeType="1"/>
                </p:cNvSpPr>
                <p:nvPr/>
              </p:nvSpPr>
              <p:spPr bwMode="auto">
                <a:xfrm>
                  <a:off x="2400" y="1584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" name="Line 46"/>
                <p:cNvSpPr>
                  <a:spLocks noChangeShapeType="1"/>
                </p:cNvSpPr>
                <p:nvPr/>
              </p:nvSpPr>
              <p:spPr bwMode="auto">
                <a:xfrm flipH="1" flipV="1">
                  <a:off x="1248" y="1440"/>
                  <a:ext cx="384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0" name="Group 320"/>
              <p:cNvGrpSpPr>
                <a:grpSpLocks/>
              </p:cNvGrpSpPr>
              <p:nvPr/>
            </p:nvGrpSpPr>
            <p:grpSpPr bwMode="auto">
              <a:xfrm rot="2611989">
                <a:off x="2714345" y="2028310"/>
                <a:ext cx="429305" cy="455513"/>
                <a:chOff x="4205" y="600"/>
                <a:chExt cx="624" cy="912"/>
              </a:xfrm>
            </p:grpSpPr>
            <p:sp>
              <p:nvSpPr>
                <p:cNvPr id="36" name="AutoShape 321"/>
                <p:cNvSpPr>
                  <a:spLocks noChangeArrowheads="1"/>
                </p:cNvSpPr>
                <p:nvPr/>
              </p:nvSpPr>
              <p:spPr bwMode="auto">
                <a:xfrm>
                  <a:off x="4205" y="600"/>
                  <a:ext cx="624" cy="912"/>
                </a:xfrm>
                <a:prstGeom prst="can">
                  <a:avLst>
                    <a:gd name="adj" fmla="val 40862"/>
                  </a:avLst>
                </a:prstGeom>
                <a:gradFill rotWithShape="1">
                  <a:gsLst>
                    <a:gs pos="0">
                      <a:srgbClr val="FFCCCC">
                        <a:gamma/>
                        <a:shade val="46275"/>
                        <a:invGamma/>
                      </a:srgbClr>
                    </a:gs>
                    <a:gs pos="50000">
                      <a:srgbClr val="FFCCCC"/>
                    </a:gs>
                    <a:gs pos="100000">
                      <a:srgbClr val="FFCCCC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" name="Oval 322"/>
                <p:cNvSpPr>
                  <a:spLocks noChangeArrowheads="1"/>
                </p:cNvSpPr>
                <p:nvPr/>
              </p:nvSpPr>
              <p:spPr bwMode="auto">
                <a:xfrm>
                  <a:off x="4386" y="725"/>
                  <a:ext cx="240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" name="Group 326"/>
              <p:cNvGrpSpPr>
                <a:grpSpLocks/>
              </p:cNvGrpSpPr>
              <p:nvPr/>
            </p:nvGrpSpPr>
            <p:grpSpPr bwMode="auto">
              <a:xfrm rot="2611989" flipV="1">
                <a:off x="1110958" y="2078391"/>
                <a:ext cx="605174" cy="702276"/>
                <a:chOff x="1968" y="720"/>
                <a:chExt cx="624" cy="912"/>
              </a:xfrm>
            </p:grpSpPr>
            <p:sp>
              <p:nvSpPr>
                <p:cNvPr id="32" name="AutoShape 327"/>
                <p:cNvSpPr>
                  <a:spLocks noChangeArrowheads="1"/>
                </p:cNvSpPr>
                <p:nvPr/>
              </p:nvSpPr>
              <p:spPr bwMode="auto">
                <a:xfrm>
                  <a:off x="1968" y="720"/>
                  <a:ext cx="624" cy="912"/>
                </a:xfrm>
                <a:prstGeom prst="can">
                  <a:avLst>
                    <a:gd name="adj" fmla="val 40862"/>
                  </a:avLst>
                </a:prstGeom>
                <a:gradFill rotWithShape="1">
                  <a:gsLst>
                    <a:gs pos="0">
                      <a:schemeClr val="folHlink">
                        <a:gamma/>
                        <a:shade val="46275"/>
                        <a:invGamma/>
                      </a:schemeClr>
                    </a:gs>
                    <a:gs pos="50000">
                      <a:schemeClr val="folHlink"/>
                    </a:gs>
                    <a:gs pos="100000">
                      <a:schemeClr val="folHlink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" name="Oval 328"/>
                <p:cNvSpPr>
                  <a:spLocks noChangeArrowheads="1"/>
                </p:cNvSpPr>
                <p:nvPr/>
              </p:nvSpPr>
              <p:spPr bwMode="auto">
                <a:xfrm>
                  <a:off x="2160" y="816"/>
                  <a:ext cx="240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" name="Group 38"/>
              <p:cNvGrpSpPr>
                <a:grpSpLocks/>
              </p:cNvGrpSpPr>
              <p:nvPr/>
            </p:nvGrpSpPr>
            <p:grpSpPr bwMode="auto">
              <a:xfrm rot="2611989" flipV="1">
                <a:off x="1656423" y="3092049"/>
                <a:ext cx="937262" cy="1896734"/>
                <a:chOff x="960" y="176"/>
                <a:chExt cx="2696" cy="2662"/>
              </a:xfrm>
            </p:grpSpPr>
            <p:sp>
              <p:nvSpPr>
                <p:cNvPr id="120" name="Freeform 39"/>
                <p:cNvSpPr>
                  <a:spLocks/>
                </p:cNvSpPr>
                <p:nvPr/>
              </p:nvSpPr>
              <p:spPr bwMode="auto">
                <a:xfrm>
                  <a:off x="1711" y="1072"/>
                  <a:ext cx="641" cy="1760"/>
                </a:xfrm>
                <a:custGeom>
                  <a:avLst/>
                  <a:gdLst/>
                  <a:ahLst/>
                  <a:cxnLst>
                    <a:cxn ang="0">
                      <a:pos x="392" y="1760"/>
                    </a:cxn>
                    <a:cxn ang="0">
                      <a:pos x="392" y="1712"/>
                    </a:cxn>
                    <a:cxn ang="0">
                      <a:pos x="392" y="1616"/>
                    </a:cxn>
                    <a:cxn ang="0">
                      <a:pos x="344" y="1568"/>
                    </a:cxn>
                    <a:cxn ang="0">
                      <a:pos x="248" y="1424"/>
                    </a:cxn>
                    <a:cxn ang="0">
                      <a:pos x="104" y="1184"/>
                    </a:cxn>
                    <a:cxn ang="0">
                      <a:pos x="56" y="704"/>
                    </a:cxn>
                    <a:cxn ang="0">
                      <a:pos x="8" y="224"/>
                    </a:cxn>
                    <a:cxn ang="0">
                      <a:pos x="104" y="32"/>
                    </a:cxn>
                    <a:cxn ang="0">
                      <a:pos x="248" y="32"/>
                    </a:cxn>
                    <a:cxn ang="0">
                      <a:pos x="483" y="134"/>
                    </a:cxn>
                    <a:cxn ang="0">
                      <a:pos x="632" y="320"/>
                    </a:cxn>
                    <a:cxn ang="0">
                      <a:pos x="537" y="493"/>
                    </a:cxn>
                    <a:cxn ang="0">
                      <a:pos x="632" y="848"/>
                    </a:cxn>
                    <a:cxn ang="0">
                      <a:pos x="551" y="1130"/>
                    </a:cxn>
                    <a:cxn ang="0">
                      <a:pos x="564" y="1557"/>
                    </a:cxn>
                    <a:cxn ang="0">
                      <a:pos x="625" y="1740"/>
                    </a:cxn>
                  </a:cxnLst>
                  <a:rect l="0" t="0" r="r" b="b"/>
                  <a:pathLst>
                    <a:path w="641" h="1760">
                      <a:moveTo>
                        <a:pt x="392" y="1760"/>
                      </a:moveTo>
                      <a:cubicBezTo>
                        <a:pt x="392" y="1748"/>
                        <a:pt x="392" y="1736"/>
                        <a:pt x="392" y="1712"/>
                      </a:cubicBezTo>
                      <a:cubicBezTo>
                        <a:pt x="392" y="1688"/>
                        <a:pt x="400" y="1640"/>
                        <a:pt x="392" y="1616"/>
                      </a:cubicBezTo>
                      <a:cubicBezTo>
                        <a:pt x="384" y="1592"/>
                        <a:pt x="368" y="1600"/>
                        <a:pt x="344" y="1568"/>
                      </a:cubicBezTo>
                      <a:cubicBezTo>
                        <a:pt x="320" y="1536"/>
                        <a:pt x="288" y="1488"/>
                        <a:pt x="248" y="1424"/>
                      </a:cubicBezTo>
                      <a:cubicBezTo>
                        <a:pt x="208" y="1360"/>
                        <a:pt x="136" y="1304"/>
                        <a:pt x="104" y="1184"/>
                      </a:cubicBezTo>
                      <a:cubicBezTo>
                        <a:pt x="72" y="1064"/>
                        <a:pt x="72" y="864"/>
                        <a:pt x="56" y="704"/>
                      </a:cubicBezTo>
                      <a:cubicBezTo>
                        <a:pt x="40" y="544"/>
                        <a:pt x="0" y="336"/>
                        <a:pt x="8" y="224"/>
                      </a:cubicBezTo>
                      <a:cubicBezTo>
                        <a:pt x="16" y="112"/>
                        <a:pt x="64" y="64"/>
                        <a:pt x="104" y="32"/>
                      </a:cubicBezTo>
                      <a:cubicBezTo>
                        <a:pt x="144" y="0"/>
                        <a:pt x="185" y="15"/>
                        <a:pt x="248" y="32"/>
                      </a:cubicBezTo>
                      <a:cubicBezTo>
                        <a:pt x="311" y="49"/>
                        <a:pt x="419" y="86"/>
                        <a:pt x="483" y="134"/>
                      </a:cubicBezTo>
                      <a:cubicBezTo>
                        <a:pt x="547" y="182"/>
                        <a:pt x="623" y="260"/>
                        <a:pt x="632" y="320"/>
                      </a:cubicBezTo>
                      <a:cubicBezTo>
                        <a:pt x="641" y="380"/>
                        <a:pt x="537" y="405"/>
                        <a:pt x="537" y="493"/>
                      </a:cubicBezTo>
                      <a:cubicBezTo>
                        <a:pt x="537" y="581"/>
                        <a:pt x="630" y="742"/>
                        <a:pt x="632" y="848"/>
                      </a:cubicBezTo>
                      <a:cubicBezTo>
                        <a:pt x="634" y="954"/>
                        <a:pt x="562" y="1012"/>
                        <a:pt x="551" y="1130"/>
                      </a:cubicBezTo>
                      <a:cubicBezTo>
                        <a:pt x="540" y="1248"/>
                        <a:pt x="552" y="1455"/>
                        <a:pt x="564" y="1557"/>
                      </a:cubicBezTo>
                      <a:cubicBezTo>
                        <a:pt x="576" y="1659"/>
                        <a:pt x="612" y="1702"/>
                        <a:pt x="625" y="1740"/>
                      </a:cubicBezTo>
                    </a:path>
                  </a:pathLst>
                </a:custGeom>
                <a:gradFill rotWithShape="1">
                  <a:gsLst>
                    <a:gs pos="0">
                      <a:srgbClr val="CCFF99">
                        <a:gamma/>
                        <a:shade val="46275"/>
                        <a:invGamma/>
                      </a:srgbClr>
                    </a:gs>
                    <a:gs pos="50000">
                      <a:srgbClr val="CCFF99"/>
                    </a:gs>
                    <a:gs pos="100000">
                      <a:srgbClr val="CCFF99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1" name="Freeform 40"/>
                <p:cNvSpPr>
                  <a:spLocks/>
                </p:cNvSpPr>
                <p:nvPr/>
              </p:nvSpPr>
              <p:spPr bwMode="auto">
                <a:xfrm>
                  <a:off x="960" y="176"/>
                  <a:ext cx="2696" cy="2656"/>
                </a:xfrm>
                <a:custGeom>
                  <a:avLst/>
                  <a:gdLst/>
                  <a:ahLst/>
                  <a:cxnLst>
                    <a:cxn ang="0">
                      <a:pos x="1104" y="2656"/>
                    </a:cxn>
                    <a:cxn ang="0">
                      <a:pos x="1104" y="2512"/>
                    </a:cxn>
                    <a:cxn ang="0">
                      <a:pos x="1008" y="2368"/>
                    </a:cxn>
                    <a:cxn ang="0">
                      <a:pos x="864" y="2272"/>
                    </a:cxn>
                    <a:cxn ang="0">
                      <a:pos x="720" y="1936"/>
                    </a:cxn>
                    <a:cxn ang="0">
                      <a:pos x="576" y="1792"/>
                    </a:cxn>
                    <a:cxn ang="0">
                      <a:pos x="336" y="1456"/>
                    </a:cxn>
                    <a:cxn ang="0">
                      <a:pos x="0" y="592"/>
                    </a:cxn>
                    <a:cxn ang="0">
                      <a:pos x="336" y="160"/>
                    </a:cxn>
                    <a:cxn ang="0">
                      <a:pos x="816" y="16"/>
                    </a:cxn>
                    <a:cxn ang="0">
                      <a:pos x="1920" y="64"/>
                    </a:cxn>
                    <a:cxn ang="0">
                      <a:pos x="2592" y="400"/>
                    </a:cxn>
                    <a:cxn ang="0">
                      <a:pos x="2544" y="928"/>
                    </a:cxn>
                    <a:cxn ang="0">
                      <a:pos x="2256" y="1264"/>
                    </a:cxn>
                    <a:cxn ang="0">
                      <a:pos x="1632" y="1552"/>
                    </a:cxn>
                    <a:cxn ang="0">
                      <a:pos x="1392" y="2272"/>
                    </a:cxn>
                    <a:cxn ang="0">
                      <a:pos x="1392" y="2656"/>
                    </a:cxn>
                  </a:cxnLst>
                  <a:rect l="0" t="0" r="r" b="b"/>
                  <a:pathLst>
                    <a:path w="2696" h="2656">
                      <a:moveTo>
                        <a:pt x="1104" y="2656"/>
                      </a:moveTo>
                      <a:cubicBezTo>
                        <a:pt x="1112" y="2608"/>
                        <a:pt x="1120" y="2560"/>
                        <a:pt x="1104" y="2512"/>
                      </a:cubicBezTo>
                      <a:cubicBezTo>
                        <a:pt x="1088" y="2464"/>
                        <a:pt x="1048" y="2408"/>
                        <a:pt x="1008" y="2368"/>
                      </a:cubicBezTo>
                      <a:cubicBezTo>
                        <a:pt x="968" y="2328"/>
                        <a:pt x="912" y="2344"/>
                        <a:pt x="864" y="2272"/>
                      </a:cubicBezTo>
                      <a:cubicBezTo>
                        <a:pt x="816" y="2200"/>
                        <a:pt x="768" y="2016"/>
                        <a:pt x="720" y="1936"/>
                      </a:cubicBezTo>
                      <a:cubicBezTo>
                        <a:pt x="672" y="1856"/>
                        <a:pt x="640" y="1872"/>
                        <a:pt x="576" y="1792"/>
                      </a:cubicBezTo>
                      <a:cubicBezTo>
                        <a:pt x="512" y="1712"/>
                        <a:pt x="432" y="1656"/>
                        <a:pt x="336" y="1456"/>
                      </a:cubicBezTo>
                      <a:cubicBezTo>
                        <a:pt x="240" y="1256"/>
                        <a:pt x="0" y="808"/>
                        <a:pt x="0" y="592"/>
                      </a:cubicBezTo>
                      <a:cubicBezTo>
                        <a:pt x="0" y="376"/>
                        <a:pt x="200" y="256"/>
                        <a:pt x="336" y="160"/>
                      </a:cubicBezTo>
                      <a:cubicBezTo>
                        <a:pt x="472" y="64"/>
                        <a:pt x="552" y="32"/>
                        <a:pt x="816" y="16"/>
                      </a:cubicBezTo>
                      <a:cubicBezTo>
                        <a:pt x="1080" y="0"/>
                        <a:pt x="1624" y="0"/>
                        <a:pt x="1920" y="64"/>
                      </a:cubicBezTo>
                      <a:cubicBezTo>
                        <a:pt x="2216" y="128"/>
                        <a:pt x="2488" y="256"/>
                        <a:pt x="2592" y="400"/>
                      </a:cubicBezTo>
                      <a:cubicBezTo>
                        <a:pt x="2696" y="544"/>
                        <a:pt x="2600" y="784"/>
                        <a:pt x="2544" y="928"/>
                      </a:cubicBezTo>
                      <a:cubicBezTo>
                        <a:pt x="2488" y="1072"/>
                        <a:pt x="2408" y="1160"/>
                        <a:pt x="2256" y="1264"/>
                      </a:cubicBezTo>
                      <a:cubicBezTo>
                        <a:pt x="2104" y="1368"/>
                        <a:pt x="1776" y="1384"/>
                        <a:pt x="1632" y="1552"/>
                      </a:cubicBezTo>
                      <a:cubicBezTo>
                        <a:pt x="1488" y="1720"/>
                        <a:pt x="1432" y="2088"/>
                        <a:pt x="1392" y="2272"/>
                      </a:cubicBezTo>
                      <a:cubicBezTo>
                        <a:pt x="1352" y="2456"/>
                        <a:pt x="1372" y="2556"/>
                        <a:pt x="1392" y="265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2" name="Freeform 41"/>
                <p:cNvSpPr>
                  <a:spLocks/>
                </p:cNvSpPr>
                <p:nvPr/>
              </p:nvSpPr>
              <p:spPr bwMode="auto">
                <a:xfrm>
                  <a:off x="1392" y="432"/>
                  <a:ext cx="1632" cy="2406"/>
                </a:xfrm>
                <a:custGeom>
                  <a:avLst/>
                  <a:gdLst/>
                  <a:ahLst/>
                  <a:cxnLst>
                    <a:cxn ang="0">
                      <a:pos x="668" y="2400"/>
                    </a:cxn>
                    <a:cxn ang="0">
                      <a:pos x="668" y="2270"/>
                    </a:cxn>
                    <a:cxn ang="0">
                      <a:pos x="610" y="2140"/>
                    </a:cxn>
                    <a:cxn ang="0">
                      <a:pos x="523" y="2053"/>
                    </a:cxn>
                    <a:cxn ang="0">
                      <a:pos x="370" y="1757"/>
                    </a:cxn>
                    <a:cxn ang="0">
                      <a:pos x="349" y="1619"/>
                    </a:cxn>
                    <a:cxn ang="0">
                      <a:pos x="203" y="1316"/>
                    </a:cxn>
                    <a:cxn ang="0">
                      <a:pos x="0" y="535"/>
                    </a:cxn>
                    <a:cxn ang="0">
                      <a:pos x="203" y="145"/>
                    </a:cxn>
                    <a:cxn ang="0">
                      <a:pos x="494" y="14"/>
                    </a:cxn>
                    <a:cxn ang="0">
                      <a:pos x="1162" y="58"/>
                    </a:cxn>
                    <a:cxn ang="0">
                      <a:pos x="1569" y="361"/>
                    </a:cxn>
                    <a:cxn ang="0">
                      <a:pos x="1540" y="839"/>
                    </a:cxn>
                    <a:cxn ang="0">
                      <a:pos x="1366" y="1142"/>
                    </a:cxn>
                    <a:cxn ang="0">
                      <a:pos x="1048" y="1404"/>
                    </a:cxn>
                    <a:cxn ang="0">
                      <a:pos x="916" y="2027"/>
                    </a:cxn>
                    <a:cxn ang="0">
                      <a:pos x="916" y="2406"/>
                    </a:cxn>
                  </a:cxnLst>
                  <a:rect l="0" t="0" r="r" b="b"/>
                  <a:pathLst>
                    <a:path w="1632" h="2406">
                      <a:moveTo>
                        <a:pt x="668" y="2400"/>
                      </a:moveTo>
                      <a:cubicBezTo>
                        <a:pt x="673" y="2357"/>
                        <a:pt x="678" y="2313"/>
                        <a:pt x="668" y="2270"/>
                      </a:cubicBezTo>
                      <a:cubicBezTo>
                        <a:pt x="659" y="2227"/>
                        <a:pt x="634" y="2176"/>
                        <a:pt x="610" y="2140"/>
                      </a:cubicBezTo>
                      <a:cubicBezTo>
                        <a:pt x="586" y="2104"/>
                        <a:pt x="563" y="2117"/>
                        <a:pt x="523" y="2053"/>
                      </a:cubicBezTo>
                      <a:cubicBezTo>
                        <a:pt x="483" y="1989"/>
                        <a:pt x="399" y="1829"/>
                        <a:pt x="370" y="1757"/>
                      </a:cubicBezTo>
                      <a:cubicBezTo>
                        <a:pt x="341" y="1685"/>
                        <a:pt x="377" y="1692"/>
                        <a:pt x="349" y="1619"/>
                      </a:cubicBezTo>
                      <a:cubicBezTo>
                        <a:pt x="321" y="1546"/>
                        <a:pt x="262" y="1496"/>
                        <a:pt x="203" y="1316"/>
                      </a:cubicBezTo>
                      <a:cubicBezTo>
                        <a:pt x="145" y="1135"/>
                        <a:pt x="0" y="730"/>
                        <a:pt x="0" y="535"/>
                      </a:cubicBezTo>
                      <a:cubicBezTo>
                        <a:pt x="0" y="340"/>
                        <a:pt x="121" y="231"/>
                        <a:pt x="203" y="145"/>
                      </a:cubicBezTo>
                      <a:cubicBezTo>
                        <a:pt x="286" y="58"/>
                        <a:pt x="334" y="29"/>
                        <a:pt x="494" y="14"/>
                      </a:cubicBezTo>
                      <a:cubicBezTo>
                        <a:pt x="654" y="0"/>
                        <a:pt x="983" y="0"/>
                        <a:pt x="1162" y="58"/>
                      </a:cubicBezTo>
                      <a:cubicBezTo>
                        <a:pt x="1341" y="116"/>
                        <a:pt x="1506" y="231"/>
                        <a:pt x="1569" y="361"/>
                      </a:cubicBezTo>
                      <a:cubicBezTo>
                        <a:pt x="1632" y="492"/>
                        <a:pt x="1574" y="708"/>
                        <a:pt x="1540" y="839"/>
                      </a:cubicBezTo>
                      <a:cubicBezTo>
                        <a:pt x="1506" y="969"/>
                        <a:pt x="1448" y="1048"/>
                        <a:pt x="1366" y="1142"/>
                      </a:cubicBezTo>
                      <a:cubicBezTo>
                        <a:pt x="1284" y="1236"/>
                        <a:pt x="1123" y="1256"/>
                        <a:pt x="1048" y="1404"/>
                      </a:cubicBezTo>
                      <a:cubicBezTo>
                        <a:pt x="973" y="1552"/>
                        <a:pt x="938" y="1860"/>
                        <a:pt x="916" y="2027"/>
                      </a:cubicBezTo>
                      <a:cubicBezTo>
                        <a:pt x="894" y="2194"/>
                        <a:pt x="916" y="2327"/>
                        <a:pt x="916" y="2406"/>
                      </a:cubicBezTo>
                    </a:path>
                  </a:pathLst>
                </a:custGeom>
                <a:noFill/>
                <a:ln w="9525" cap="flat">
                  <a:solidFill>
                    <a:schemeClr val="tx1"/>
                  </a:solidFill>
                  <a:prstDash val="lgDash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3" name="Line 42"/>
                <p:cNvSpPr>
                  <a:spLocks noChangeShapeType="1"/>
                </p:cNvSpPr>
                <p:nvPr/>
              </p:nvSpPr>
              <p:spPr bwMode="auto">
                <a:xfrm flipV="1">
                  <a:off x="2112" y="240"/>
                  <a:ext cx="48" cy="81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4" name="Line 43"/>
                <p:cNvSpPr>
                  <a:spLocks noChangeShapeType="1"/>
                </p:cNvSpPr>
                <p:nvPr/>
              </p:nvSpPr>
              <p:spPr bwMode="auto">
                <a:xfrm flipV="1">
                  <a:off x="2352" y="576"/>
                  <a:ext cx="1056" cy="67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5" name="Line 44"/>
                <p:cNvSpPr>
                  <a:spLocks noChangeShapeType="1"/>
                </p:cNvSpPr>
                <p:nvPr/>
              </p:nvSpPr>
              <p:spPr bwMode="auto">
                <a:xfrm flipH="1" flipV="1">
                  <a:off x="1104" y="624"/>
                  <a:ext cx="576" cy="48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6" name="Line 45"/>
                <p:cNvSpPr>
                  <a:spLocks noChangeShapeType="1"/>
                </p:cNvSpPr>
                <p:nvPr/>
              </p:nvSpPr>
              <p:spPr bwMode="auto">
                <a:xfrm>
                  <a:off x="2400" y="1584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7" name="Line 46"/>
                <p:cNvSpPr>
                  <a:spLocks noChangeShapeType="1"/>
                </p:cNvSpPr>
                <p:nvPr/>
              </p:nvSpPr>
              <p:spPr bwMode="auto">
                <a:xfrm flipH="1" flipV="1">
                  <a:off x="1248" y="1440"/>
                  <a:ext cx="384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3" name="Group 297"/>
              <p:cNvGrpSpPr>
                <a:grpSpLocks/>
              </p:cNvGrpSpPr>
              <p:nvPr/>
            </p:nvGrpSpPr>
            <p:grpSpPr bwMode="auto">
              <a:xfrm rot="2611989">
                <a:off x="3115299" y="3279825"/>
                <a:ext cx="698848" cy="609600"/>
                <a:chOff x="4800" y="1968"/>
                <a:chExt cx="720" cy="480"/>
              </a:xfrm>
            </p:grpSpPr>
            <p:sp>
              <p:nvSpPr>
                <p:cNvPr id="50" name="Oval 298"/>
                <p:cNvSpPr>
                  <a:spLocks noChangeArrowheads="1"/>
                </p:cNvSpPr>
                <p:nvPr/>
              </p:nvSpPr>
              <p:spPr bwMode="auto">
                <a:xfrm>
                  <a:off x="4896" y="2016"/>
                  <a:ext cx="240" cy="144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" name="Rectangle 299"/>
                <p:cNvSpPr>
                  <a:spLocks noChangeArrowheads="1"/>
                </p:cNvSpPr>
                <p:nvPr/>
              </p:nvSpPr>
              <p:spPr bwMode="auto">
                <a:xfrm>
                  <a:off x="5280" y="1968"/>
                  <a:ext cx="240" cy="192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" name="AutoShape 300"/>
                <p:cNvSpPr>
                  <a:spLocks noChangeArrowheads="1"/>
                </p:cNvSpPr>
                <p:nvPr/>
              </p:nvSpPr>
              <p:spPr bwMode="auto">
                <a:xfrm>
                  <a:off x="5184" y="2256"/>
                  <a:ext cx="192" cy="192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CCCC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" name="AutoShape 301"/>
                <p:cNvSpPr>
                  <a:spLocks noChangeArrowheads="1"/>
                </p:cNvSpPr>
                <p:nvPr/>
              </p:nvSpPr>
              <p:spPr bwMode="auto">
                <a:xfrm>
                  <a:off x="4800" y="2256"/>
                  <a:ext cx="288" cy="144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" name="Line 302"/>
                <p:cNvSpPr>
                  <a:spLocks noChangeShapeType="1"/>
                </p:cNvSpPr>
                <p:nvPr/>
              </p:nvSpPr>
              <p:spPr bwMode="auto">
                <a:xfrm>
                  <a:off x="5040" y="2160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" name="Line 303"/>
                <p:cNvSpPr>
                  <a:spLocks noChangeShapeType="1"/>
                </p:cNvSpPr>
                <p:nvPr/>
              </p:nvSpPr>
              <p:spPr bwMode="auto">
                <a:xfrm>
                  <a:off x="5136" y="2064"/>
                  <a:ext cx="14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" name="Line 304"/>
                <p:cNvSpPr>
                  <a:spLocks noChangeShapeType="1"/>
                </p:cNvSpPr>
                <p:nvPr/>
              </p:nvSpPr>
              <p:spPr bwMode="auto">
                <a:xfrm flipH="1" flipV="1">
                  <a:off x="5088" y="2160"/>
                  <a:ext cx="144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" name="Line 305"/>
                <p:cNvSpPr>
                  <a:spLocks noChangeShapeType="1"/>
                </p:cNvSpPr>
                <p:nvPr/>
              </p:nvSpPr>
              <p:spPr bwMode="auto">
                <a:xfrm flipH="1">
                  <a:off x="5328" y="2160"/>
                  <a:ext cx="96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" name="Group 294"/>
              <p:cNvGrpSpPr>
                <a:grpSpLocks/>
              </p:cNvGrpSpPr>
              <p:nvPr/>
            </p:nvGrpSpPr>
            <p:grpSpPr bwMode="auto">
              <a:xfrm rot="2611989">
                <a:off x="4868021" y="3594217"/>
                <a:ext cx="569772" cy="898358"/>
                <a:chOff x="4032" y="1968"/>
                <a:chExt cx="768" cy="1152"/>
              </a:xfrm>
            </p:grpSpPr>
            <p:sp>
              <p:nvSpPr>
                <p:cNvPr id="58" name="AutoShape 295"/>
                <p:cNvSpPr>
                  <a:spLocks noChangeArrowheads="1"/>
                </p:cNvSpPr>
                <p:nvPr/>
              </p:nvSpPr>
              <p:spPr bwMode="auto">
                <a:xfrm>
                  <a:off x="4272" y="2544"/>
                  <a:ext cx="288" cy="576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9" name="Oval 296"/>
                <p:cNvSpPr>
                  <a:spLocks noChangeArrowheads="1"/>
                </p:cNvSpPr>
                <p:nvPr/>
              </p:nvSpPr>
              <p:spPr bwMode="auto">
                <a:xfrm>
                  <a:off x="4032" y="1968"/>
                  <a:ext cx="768" cy="768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" name="Group 138"/>
              <p:cNvGrpSpPr/>
              <p:nvPr/>
            </p:nvGrpSpPr>
            <p:grpSpPr>
              <a:xfrm rot="2611989">
                <a:off x="3762215" y="4251253"/>
                <a:ext cx="1475345" cy="546100"/>
                <a:chOff x="3124200" y="5867400"/>
                <a:chExt cx="2057400" cy="546100"/>
              </a:xfrm>
            </p:grpSpPr>
            <p:sp>
              <p:nvSpPr>
                <p:cNvPr id="130" name="Freeform 252"/>
                <p:cNvSpPr>
                  <a:spLocks/>
                </p:cNvSpPr>
                <p:nvPr/>
              </p:nvSpPr>
              <p:spPr bwMode="auto">
                <a:xfrm>
                  <a:off x="3124200" y="6146800"/>
                  <a:ext cx="2057400" cy="266700"/>
                </a:xfrm>
                <a:custGeom>
                  <a:avLst/>
                  <a:gdLst/>
                  <a:ahLst/>
                  <a:cxnLst>
                    <a:cxn ang="0">
                      <a:pos x="0" y="160"/>
                    </a:cxn>
                    <a:cxn ang="0">
                      <a:pos x="240" y="16"/>
                    </a:cxn>
                    <a:cxn ang="0">
                      <a:pos x="672" y="64"/>
                    </a:cxn>
                    <a:cxn ang="0">
                      <a:pos x="816" y="160"/>
                    </a:cxn>
                    <a:cxn ang="0">
                      <a:pos x="1296" y="112"/>
                    </a:cxn>
                  </a:cxnLst>
                  <a:rect l="0" t="0" r="r" b="b"/>
                  <a:pathLst>
                    <a:path w="1296" h="168">
                      <a:moveTo>
                        <a:pt x="0" y="160"/>
                      </a:moveTo>
                      <a:cubicBezTo>
                        <a:pt x="64" y="96"/>
                        <a:pt x="128" y="32"/>
                        <a:pt x="240" y="16"/>
                      </a:cubicBezTo>
                      <a:cubicBezTo>
                        <a:pt x="352" y="0"/>
                        <a:pt x="576" y="40"/>
                        <a:pt x="672" y="64"/>
                      </a:cubicBezTo>
                      <a:cubicBezTo>
                        <a:pt x="768" y="88"/>
                        <a:pt x="712" y="152"/>
                        <a:pt x="816" y="160"/>
                      </a:cubicBezTo>
                      <a:cubicBezTo>
                        <a:pt x="920" y="168"/>
                        <a:pt x="1108" y="140"/>
                        <a:pt x="1296" y="112"/>
                      </a:cubicBezTo>
                    </a:path>
                  </a:pathLst>
                </a:custGeom>
                <a:noFill/>
                <a:ln w="28575" cap="flat" cmpd="sng">
                  <a:solidFill>
                    <a:srgbClr val="CC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1" name="Oval 253"/>
                <p:cNvSpPr>
                  <a:spLocks noChangeArrowheads="1"/>
                </p:cNvSpPr>
                <p:nvPr/>
              </p:nvSpPr>
              <p:spPr bwMode="auto">
                <a:xfrm>
                  <a:off x="3352800" y="5867400"/>
                  <a:ext cx="762000" cy="304800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 type="none" w="sm" len="sm"/>
                  <a:tailEnd type="none" w="sm" len="sm"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2" name="Oval 254"/>
                <p:cNvSpPr>
                  <a:spLocks noChangeArrowheads="1"/>
                </p:cNvSpPr>
                <p:nvPr/>
              </p:nvSpPr>
              <p:spPr bwMode="auto">
                <a:xfrm>
                  <a:off x="3581400" y="6172200"/>
                  <a:ext cx="304800" cy="152400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 type="none" w="sm" len="sm"/>
                  <a:tailEnd type="none" w="sm" len="sm"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3" name="Oval 255"/>
                <p:cNvSpPr>
                  <a:spLocks noChangeArrowheads="1"/>
                </p:cNvSpPr>
                <p:nvPr/>
              </p:nvSpPr>
              <p:spPr bwMode="auto">
                <a:xfrm>
                  <a:off x="4114800" y="6096000"/>
                  <a:ext cx="76200" cy="76200"/>
                </a:xfrm>
                <a:prstGeom prst="ellipse">
                  <a:avLst/>
                </a:prstGeom>
                <a:solidFill>
                  <a:schemeClr val="hlink"/>
                </a:solidFill>
                <a:ln w="12700">
                  <a:noFill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4" name="Oval 256"/>
                <p:cNvSpPr>
                  <a:spLocks noChangeArrowheads="1"/>
                </p:cNvSpPr>
                <p:nvPr/>
              </p:nvSpPr>
              <p:spPr bwMode="auto">
                <a:xfrm>
                  <a:off x="4267200" y="6096000"/>
                  <a:ext cx="76200" cy="76200"/>
                </a:xfrm>
                <a:prstGeom prst="ellipse">
                  <a:avLst/>
                </a:prstGeom>
                <a:solidFill>
                  <a:schemeClr val="hlink"/>
                </a:solidFill>
                <a:ln w="12700">
                  <a:noFill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5" name="Oval 257"/>
                <p:cNvSpPr>
                  <a:spLocks noChangeArrowheads="1"/>
                </p:cNvSpPr>
                <p:nvPr/>
              </p:nvSpPr>
              <p:spPr bwMode="auto">
                <a:xfrm>
                  <a:off x="4343400" y="6019800"/>
                  <a:ext cx="76200" cy="76200"/>
                </a:xfrm>
                <a:prstGeom prst="ellipse">
                  <a:avLst/>
                </a:prstGeom>
                <a:solidFill>
                  <a:schemeClr val="hlink"/>
                </a:solidFill>
                <a:ln w="12700">
                  <a:noFill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6" name="Oval 258"/>
                <p:cNvSpPr>
                  <a:spLocks noChangeArrowheads="1"/>
                </p:cNvSpPr>
                <p:nvPr/>
              </p:nvSpPr>
              <p:spPr bwMode="auto">
                <a:xfrm>
                  <a:off x="4191000" y="6096000"/>
                  <a:ext cx="76200" cy="76200"/>
                </a:xfrm>
                <a:prstGeom prst="ellipse">
                  <a:avLst/>
                </a:prstGeom>
                <a:solidFill>
                  <a:schemeClr val="hlink"/>
                </a:solidFill>
                <a:ln w="12700">
                  <a:noFill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7" name="Oval 259"/>
                <p:cNvSpPr>
                  <a:spLocks noChangeArrowheads="1"/>
                </p:cNvSpPr>
                <p:nvPr/>
              </p:nvSpPr>
              <p:spPr bwMode="auto">
                <a:xfrm>
                  <a:off x="4419600" y="5943600"/>
                  <a:ext cx="76200" cy="76200"/>
                </a:xfrm>
                <a:prstGeom prst="ellipse">
                  <a:avLst/>
                </a:prstGeom>
                <a:solidFill>
                  <a:schemeClr val="hlink"/>
                </a:solidFill>
                <a:ln w="12700">
                  <a:noFill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8" name="Oval 260"/>
                <p:cNvSpPr>
                  <a:spLocks noChangeArrowheads="1"/>
                </p:cNvSpPr>
                <p:nvPr/>
              </p:nvSpPr>
              <p:spPr bwMode="auto">
                <a:xfrm>
                  <a:off x="4495800" y="5943600"/>
                  <a:ext cx="76200" cy="76200"/>
                </a:xfrm>
                <a:prstGeom prst="ellipse">
                  <a:avLst/>
                </a:prstGeom>
                <a:solidFill>
                  <a:schemeClr val="hlink"/>
                </a:solidFill>
                <a:ln w="12700">
                  <a:noFill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" name="Group 326"/>
              <p:cNvGrpSpPr>
                <a:grpSpLocks/>
              </p:cNvGrpSpPr>
              <p:nvPr/>
            </p:nvGrpSpPr>
            <p:grpSpPr bwMode="auto">
              <a:xfrm rot="2611989" flipV="1">
                <a:off x="1798278" y="2636237"/>
                <a:ext cx="459648" cy="533400"/>
                <a:chOff x="1968" y="720"/>
                <a:chExt cx="624" cy="912"/>
              </a:xfrm>
            </p:grpSpPr>
            <p:sp>
              <p:nvSpPr>
                <p:cNvPr id="143" name="AutoShape 327"/>
                <p:cNvSpPr>
                  <a:spLocks noChangeArrowheads="1"/>
                </p:cNvSpPr>
                <p:nvPr/>
              </p:nvSpPr>
              <p:spPr bwMode="auto">
                <a:xfrm>
                  <a:off x="1968" y="720"/>
                  <a:ext cx="624" cy="912"/>
                </a:xfrm>
                <a:prstGeom prst="can">
                  <a:avLst>
                    <a:gd name="adj" fmla="val 40862"/>
                  </a:avLst>
                </a:prstGeom>
                <a:gradFill rotWithShape="1">
                  <a:gsLst>
                    <a:gs pos="0">
                      <a:schemeClr val="folHlink">
                        <a:gamma/>
                        <a:shade val="46275"/>
                        <a:invGamma/>
                      </a:schemeClr>
                    </a:gs>
                    <a:gs pos="50000">
                      <a:schemeClr val="folHlink"/>
                    </a:gs>
                    <a:gs pos="100000">
                      <a:schemeClr val="folHlink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" name="Oval 328"/>
                <p:cNvSpPr>
                  <a:spLocks noChangeArrowheads="1"/>
                </p:cNvSpPr>
                <p:nvPr/>
              </p:nvSpPr>
              <p:spPr bwMode="auto">
                <a:xfrm>
                  <a:off x="2160" y="816"/>
                  <a:ext cx="240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7" name="Group 326"/>
              <p:cNvGrpSpPr>
                <a:grpSpLocks/>
              </p:cNvGrpSpPr>
              <p:nvPr/>
            </p:nvGrpSpPr>
            <p:grpSpPr bwMode="auto">
              <a:xfrm rot="2611989" flipV="1">
                <a:off x="265946" y="1409967"/>
                <a:ext cx="786514" cy="912714"/>
                <a:chOff x="1968" y="720"/>
                <a:chExt cx="624" cy="912"/>
              </a:xfrm>
            </p:grpSpPr>
            <p:sp>
              <p:nvSpPr>
                <p:cNvPr id="149" name="AutoShape 327"/>
                <p:cNvSpPr>
                  <a:spLocks noChangeArrowheads="1"/>
                </p:cNvSpPr>
                <p:nvPr/>
              </p:nvSpPr>
              <p:spPr bwMode="auto">
                <a:xfrm>
                  <a:off x="1968" y="720"/>
                  <a:ext cx="624" cy="912"/>
                </a:xfrm>
                <a:prstGeom prst="can">
                  <a:avLst>
                    <a:gd name="adj" fmla="val 40862"/>
                  </a:avLst>
                </a:prstGeom>
                <a:gradFill rotWithShape="1">
                  <a:gsLst>
                    <a:gs pos="0">
                      <a:schemeClr val="folHlink">
                        <a:gamma/>
                        <a:shade val="46275"/>
                        <a:invGamma/>
                      </a:schemeClr>
                    </a:gs>
                    <a:gs pos="50000">
                      <a:schemeClr val="folHlink"/>
                    </a:gs>
                    <a:gs pos="100000">
                      <a:schemeClr val="folHlink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0" name="Oval 328"/>
                <p:cNvSpPr>
                  <a:spLocks noChangeArrowheads="1"/>
                </p:cNvSpPr>
                <p:nvPr/>
              </p:nvSpPr>
              <p:spPr bwMode="auto">
                <a:xfrm>
                  <a:off x="2160" y="816"/>
                  <a:ext cx="240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8" name="Group 306"/>
              <p:cNvGrpSpPr>
                <a:grpSpLocks/>
              </p:cNvGrpSpPr>
              <p:nvPr/>
            </p:nvGrpSpPr>
            <p:grpSpPr bwMode="auto">
              <a:xfrm rot="2611989" flipV="1">
                <a:off x="2909854" y="4215016"/>
                <a:ext cx="734079" cy="1440494"/>
                <a:chOff x="2592" y="672"/>
                <a:chExt cx="768" cy="1152"/>
              </a:xfrm>
            </p:grpSpPr>
            <p:sp>
              <p:nvSpPr>
                <p:cNvPr id="111" name="AutoShape 307"/>
                <p:cNvSpPr>
                  <a:spLocks noChangeArrowheads="1"/>
                </p:cNvSpPr>
                <p:nvPr/>
              </p:nvSpPr>
              <p:spPr bwMode="auto">
                <a:xfrm>
                  <a:off x="2832" y="1248"/>
                  <a:ext cx="288" cy="576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CCFF99">
                        <a:gamma/>
                        <a:shade val="46275"/>
                        <a:invGamma/>
                      </a:srgbClr>
                    </a:gs>
                    <a:gs pos="50000">
                      <a:srgbClr val="CCFF99"/>
                    </a:gs>
                    <a:gs pos="100000">
                      <a:srgbClr val="CCFF99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2" name="Oval 308"/>
                <p:cNvSpPr>
                  <a:spLocks noChangeArrowheads="1"/>
                </p:cNvSpPr>
                <p:nvPr/>
              </p:nvSpPr>
              <p:spPr bwMode="auto">
                <a:xfrm>
                  <a:off x="2592" y="672"/>
                  <a:ext cx="768" cy="76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FF99"/>
                    </a:gs>
                    <a:gs pos="100000">
                      <a:srgbClr val="CCFF99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9" name="Group 320"/>
              <p:cNvGrpSpPr>
                <a:grpSpLocks/>
              </p:cNvGrpSpPr>
              <p:nvPr/>
            </p:nvGrpSpPr>
            <p:grpSpPr bwMode="auto">
              <a:xfrm rot="2611989">
                <a:off x="2042056" y="1328345"/>
                <a:ext cx="698848" cy="684114"/>
                <a:chOff x="1968" y="720"/>
                <a:chExt cx="624" cy="912"/>
              </a:xfrm>
            </p:grpSpPr>
            <p:sp>
              <p:nvSpPr>
                <p:cNvPr id="152" name="AutoShape 321"/>
                <p:cNvSpPr>
                  <a:spLocks noChangeArrowheads="1"/>
                </p:cNvSpPr>
                <p:nvPr/>
              </p:nvSpPr>
              <p:spPr bwMode="auto">
                <a:xfrm>
                  <a:off x="1968" y="720"/>
                  <a:ext cx="624" cy="912"/>
                </a:xfrm>
                <a:prstGeom prst="can">
                  <a:avLst>
                    <a:gd name="adj" fmla="val 40862"/>
                  </a:avLst>
                </a:prstGeom>
                <a:gradFill rotWithShape="1">
                  <a:gsLst>
                    <a:gs pos="0">
                      <a:srgbClr val="FFCCCC">
                        <a:gamma/>
                        <a:shade val="46275"/>
                        <a:invGamma/>
                      </a:srgbClr>
                    </a:gs>
                    <a:gs pos="50000">
                      <a:srgbClr val="FFCCCC"/>
                    </a:gs>
                    <a:gs pos="100000">
                      <a:srgbClr val="FFCCCC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3" name="Oval 322"/>
                <p:cNvSpPr>
                  <a:spLocks noChangeArrowheads="1"/>
                </p:cNvSpPr>
                <p:nvPr/>
              </p:nvSpPr>
              <p:spPr bwMode="auto">
                <a:xfrm>
                  <a:off x="2160" y="816"/>
                  <a:ext cx="240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cxnSp>
            <p:nvCxnSpPr>
              <p:cNvPr id="155" name="Straight Connector 154"/>
              <p:cNvCxnSpPr/>
              <p:nvPr/>
            </p:nvCxnSpPr>
            <p:spPr>
              <a:xfrm rot="2611989">
                <a:off x="291325" y="1366098"/>
                <a:ext cx="1708294" cy="1248"/>
              </a:xfrm>
              <a:prstGeom prst="line">
                <a:avLst/>
              </a:prstGeom>
              <a:ln cmpd="sng">
                <a:prstDash val="dash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/>
              <p:cNvCxnSpPr/>
              <p:nvPr/>
            </p:nvCxnSpPr>
            <p:spPr>
              <a:xfrm rot="2611989">
                <a:off x="298944" y="1583550"/>
                <a:ext cx="1708294" cy="1248"/>
              </a:xfrm>
              <a:prstGeom prst="line">
                <a:avLst/>
              </a:prstGeom>
              <a:ln cmpd="sng">
                <a:prstDash val="dash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20" name="Group 161"/>
              <p:cNvGrpSpPr/>
              <p:nvPr/>
            </p:nvGrpSpPr>
            <p:grpSpPr>
              <a:xfrm rot="2611989">
                <a:off x="741540" y="964639"/>
                <a:ext cx="1072630" cy="546462"/>
                <a:chOff x="636986" y="2732083"/>
                <a:chExt cx="1052604" cy="546462"/>
              </a:xfrm>
            </p:grpSpPr>
            <p:sp>
              <p:nvSpPr>
                <p:cNvPr id="158" name="Freeform 157"/>
                <p:cNvSpPr/>
                <p:nvPr/>
              </p:nvSpPr>
              <p:spPr>
                <a:xfrm>
                  <a:off x="636986" y="2808284"/>
                  <a:ext cx="454618" cy="350957"/>
                </a:xfrm>
                <a:custGeom>
                  <a:avLst/>
                  <a:gdLst>
                    <a:gd name="connsiteX0" fmla="*/ 386861 w 454620"/>
                    <a:gd name="connsiteY0" fmla="*/ 26104 h 350957"/>
                    <a:gd name="connsiteX1" fmla="*/ 314671 w 454620"/>
                    <a:gd name="connsiteY1" fmla="*/ 62199 h 350957"/>
                    <a:gd name="connsiteX2" fmla="*/ 242482 w 454620"/>
                    <a:gd name="connsiteY2" fmla="*/ 86262 h 350957"/>
                    <a:gd name="connsiteX3" fmla="*/ 206387 w 454620"/>
                    <a:gd name="connsiteY3" fmla="*/ 98294 h 350957"/>
                    <a:gd name="connsiteX4" fmla="*/ 134197 w 454620"/>
                    <a:gd name="connsiteY4" fmla="*/ 134389 h 350957"/>
                    <a:gd name="connsiteX5" fmla="*/ 98103 w 454620"/>
                    <a:gd name="connsiteY5" fmla="*/ 158452 h 350957"/>
                    <a:gd name="connsiteX6" fmla="*/ 74040 w 454620"/>
                    <a:gd name="connsiteY6" fmla="*/ 194547 h 350957"/>
                    <a:gd name="connsiteX7" fmla="*/ 25913 w 454620"/>
                    <a:gd name="connsiteY7" fmla="*/ 254704 h 350957"/>
                    <a:gd name="connsiteX8" fmla="*/ 25913 w 454620"/>
                    <a:gd name="connsiteY8" fmla="*/ 326894 h 350957"/>
                    <a:gd name="connsiteX9" fmla="*/ 98103 w 454620"/>
                    <a:gd name="connsiteY9" fmla="*/ 350957 h 350957"/>
                    <a:gd name="connsiteX10" fmla="*/ 110134 w 454620"/>
                    <a:gd name="connsiteY10" fmla="*/ 242673 h 350957"/>
                    <a:gd name="connsiteX11" fmla="*/ 74040 w 454620"/>
                    <a:gd name="connsiteY11" fmla="*/ 230641 h 350957"/>
                    <a:gd name="connsiteX12" fmla="*/ 62008 w 454620"/>
                    <a:gd name="connsiteY12" fmla="*/ 218610 h 350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454620" h="350957">
                      <a:moveTo>
                        <a:pt x="386861" y="26104"/>
                      </a:moveTo>
                      <a:cubicBezTo>
                        <a:pt x="255216" y="69987"/>
                        <a:pt x="454620" y="0"/>
                        <a:pt x="314671" y="62199"/>
                      </a:cubicBezTo>
                      <a:cubicBezTo>
                        <a:pt x="291492" y="72501"/>
                        <a:pt x="266545" y="78241"/>
                        <a:pt x="242482" y="86262"/>
                      </a:cubicBezTo>
                      <a:cubicBezTo>
                        <a:pt x="230450" y="90273"/>
                        <a:pt x="216940" y="91259"/>
                        <a:pt x="206387" y="98294"/>
                      </a:cubicBezTo>
                      <a:cubicBezTo>
                        <a:pt x="102939" y="167258"/>
                        <a:pt x="233827" y="84573"/>
                        <a:pt x="134197" y="134389"/>
                      </a:cubicBezTo>
                      <a:cubicBezTo>
                        <a:pt x="121264" y="140856"/>
                        <a:pt x="110134" y="150431"/>
                        <a:pt x="98103" y="158452"/>
                      </a:cubicBezTo>
                      <a:cubicBezTo>
                        <a:pt x="90082" y="170484"/>
                        <a:pt x="83073" y="183256"/>
                        <a:pt x="74040" y="194547"/>
                      </a:cubicBezTo>
                      <a:cubicBezTo>
                        <a:pt x="5458" y="280274"/>
                        <a:pt x="99982" y="143601"/>
                        <a:pt x="25913" y="254704"/>
                      </a:cubicBezTo>
                      <a:cubicBezTo>
                        <a:pt x="19744" y="273213"/>
                        <a:pt x="0" y="308385"/>
                        <a:pt x="25913" y="326894"/>
                      </a:cubicBezTo>
                      <a:cubicBezTo>
                        <a:pt x="46553" y="341637"/>
                        <a:pt x="98103" y="350957"/>
                        <a:pt x="98103" y="350957"/>
                      </a:cubicBezTo>
                      <a:cubicBezTo>
                        <a:pt x="106125" y="326891"/>
                        <a:pt x="140213" y="272753"/>
                        <a:pt x="110134" y="242673"/>
                      </a:cubicBezTo>
                      <a:cubicBezTo>
                        <a:pt x="101166" y="233705"/>
                        <a:pt x="85383" y="236313"/>
                        <a:pt x="74040" y="230641"/>
                      </a:cubicBezTo>
                      <a:cubicBezTo>
                        <a:pt x="68967" y="228105"/>
                        <a:pt x="66019" y="222620"/>
                        <a:pt x="62008" y="218610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9" name="Freeform 158"/>
                <p:cNvSpPr/>
                <p:nvPr/>
              </p:nvSpPr>
              <p:spPr>
                <a:xfrm>
                  <a:off x="858247" y="2927588"/>
                  <a:ext cx="226020" cy="350957"/>
                </a:xfrm>
                <a:custGeom>
                  <a:avLst/>
                  <a:gdLst>
                    <a:gd name="connsiteX0" fmla="*/ 386861 w 454620"/>
                    <a:gd name="connsiteY0" fmla="*/ 26104 h 350957"/>
                    <a:gd name="connsiteX1" fmla="*/ 314671 w 454620"/>
                    <a:gd name="connsiteY1" fmla="*/ 62199 h 350957"/>
                    <a:gd name="connsiteX2" fmla="*/ 242482 w 454620"/>
                    <a:gd name="connsiteY2" fmla="*/ 86262 h 350957"/>
                    <a:gd name="connsiteX3" fmla="*/ 206387 w 454620"/>
                    <a:gd name="connsiteY3" fmla="*/ 98294 h 350957"/>
                    <a:gd name="connsiteX4" fmla="*/ 134197 w 454620"/>
                    <a:gd name="connsiteY4" fmla="*/ 134389 h 350957"/>
                    <a:gd name="connsiteX5" fmla="*/ 98103 w 454620"/>
                    <a:gd name="connsiteY5" fmla="*/ 158452 h 350957"/>
                    <a:gd name="connsiteX6" fmla="*/ 74040 w 454620"/>
                    <a:gd name="connsiteY6" fmla="*/ 194547 h 350957"/>
                    <a:gd name="connsiteX7" fmla="*/ 25913 w 454620"/>
                    <a:gd name="connsiteY7" fmla="*/ 254704 h 350957"/>
                    <a:gd name="connsiteX8" fmla="*/ 25913 w 454620"/>
                    <a:gd name="connsiteY8" fmla="*/ 326894 h 350957"/>
                    <a:gd name="connsiteX9" fmla="*/ 98103 w 454620"/>
                    <a:gd name="connsiteY9" fmla="*/ 350957 h 350957"/>
                    <a:gd name="connsiteX10" fmla="*/ 110134 w 454620"/>
                    <a:gd name="connsiteY10" fmla="*/ 242673 h 350957"/>
                    <a:gd name="connsiteX11" fmla="*/ 74040 w 454620"/>
                    <a:gd name="connsiteY11" fmla="*/ 230641 h 350957"/>
                    <a:gd name="connsiteX12" fmla="*/ 62008 w 454620"/>
                    <a:gd name="connsiteY12" fmla="*/ 218610 h 350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454620" h="350957">
                      <a:moveTo>
                        <a:pt x="386861" y="26104"/>
                      </a:moveTo>
                      <a:cubicBezTo>
                        <a:pt x="255216" y="69987"/>
                        <a:pt x="454620" y="0"/>
                        <a:pt x="314671" y="62199"/>
                      </a:cubicBezTo>
                      <a:cubicBezTo>
                        <a:pt x="291492" y="72501"/>
                        <a:pt x="266545" y="78241"/>
                        <a:pt x="242482" y="86262"/>
                      </a:cubicBezTo>
                      <a:cubicBezTo>
                        <a:pt x="230450" y="90273"/>
                        <a:pt x="216940" y="91259"/>
                        <a:pt x="206387" y="98294"/>
                      </a:cubicBezTo>
                      <a:cubicBezTo>
                        <a:pt x="102939" y="167258"/>
                        <a:pt x="233827" y="84573"/>
                        <a:pt x="134197" y="134389"/>
                      </a:cubicBezTo>
                      <a:cubicBezTo>
                        <a:pt x="121264" y="140856"/>
                        <a:pt x="110134" y="150431"/>
                        <a:pt x="98103" y="158452"/>
                      </a:cubicBezTo>
                      <a:cubicBezTo>
                        <a:pt x="90082" y="170484"/>
                        <a:pt x="83073" y="183256"/>
                        <a:pt x="74040" y="194547"/>
                      </a:cubicBezTo>
                      <a:cubicBezTo>
                        <a:pt x="5458" y="280274"/>
                        <a:pt x="99982" y="143601"/>
                        <a:pt x="25913" y="254704"/>
                      </a:cubicBezTo>
                      <a:cubicBezTo>
                        <a:pt x="19744" y="273213"/>
                        <a:pt x="0" y="308385"/>
                        <a:pt x="25913" y="326894"/>
                      </a:cubicBezTo>
                      <a:cubicBezTo>
                        <a:pt x="46553" y="341637"/>
                        <a:pt x="98103" y="350957"/>
                        <a:pt x="98103" y="350957"/>
                      </a:cubicBezTo>
                      <a:cubicBezTo>
                        <a:pt x="106125" y="326891"/>
                        <a:pt x="140213" y="272753"/>
                        <a:pt x="110134" y="242673"/>
                      </a:cubicBezTo>
                      <a:cubicBezTo>
                        <a:pt x="101166" y="233705"/>
                        <a:pt x="85383" y="236313"/>
                        <a:pt x="74040" y="230641"/>
                      </a:cubicBezTo>
                      <a:cubicBezTo>
                        <a:pt x="68967" y="228105"/>
                        <a:pt x="66019" y="222620"/>
                        <a:pt x="62008" y="218610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0" name="Oval 159"/>
                <p:cNvSpPr/>
                <p:nvPr/>
              </p:nvSpPr>
              <p:spPr>
                <a:xfrm>
                  <a:off x="1003792" y="2732083"/>
                  <a:ext cx="685798" cy="381000"/>
                </a:xfrm>
                <a:prstGeom prst="ellipse">
                  <a:avLst/>
                </a:prstGeom>
                <a:solidFill>
                  <a:srgbClr val="00B05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75" name="Oval 298"/>
            <p:cNvSpPr>
              <a:spLocks noChangeArrowheads="1"/>
            </p:cNvSpPr>
            <p:nvPr/>
          </p:nvSpPr>
          <p:spPr bwMode="auto">
            <a:xfrm rot="2611989">
              <a:off x="3932267" y="5590466"/>
              <a:ext cx="197554" cy="15507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100794" tIns="50397" rIns="100794" bIns="50397" anchor="ctr"/>
            <a:lstStyle/>
            <a:p>
              <a:endParaRPr lang="en-US"/>
            </a:p>
          </p:txBody>
        </p:sp>
        <p:sp>
          <p:nvSpPr>
            <p:cNvPr id="76" name="Rectangle 299"/>
            <p:cNvSpPr>
              <a:spLocks noChangeArrowheads="1"/>
            </p:cNvSpPr>
            <p:nvPr/>
          </p:nvSpPr>
          <p:spPr bwMode="auto">
            <a:xfrm rot="2611989">
              <a:off x="4179227" y="5763571"/>
              <a:ext cx="197554" cy="20676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100794" tIns="50397" rIns="100794" bIns="50397" anchor="ctr"/>
            <a:lstStyle/>
            <a:p>
              <a:endParaRPr lang="en-US"/>
            </a:p>
          </p:txBody>
        </p:sp>
        <p:sp>
          <p:nvSpPr>
            <p:cNvPr id="77" name="AutoShape 300"/>
            <p:cNvSpPr>
              <a:spLocks noChangeArrowheads="1"/>
            </p:cNvSpPr>
            <p:nvPr/>
          </p:nvSpPr>
          <p:spPr bwMode="auto">
            <a:xfrm rot="2611989">
              <a:off x="3913724" y="5920396"/>
              <a:ext cx="158043" cy="206768"/>
            </a:xfrm>
            <a:prstGeom prst="triangle">
              <a:avLst>
                <a:gd name="adj" fmla="val 50000"/>
              </a:avLst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100794" tIns="50397" rIns="100794" bIns="50397" anchor="ctr"/>
            <a:lstStyle/>
            <a:p>
              <a:endParaRPr lang="en-US"/>
            </a:p>
          </p:txBody>
        </p:sp>
        <p:sp>
          <p:nvSpPr>
            <p:cNvPr id="78" name="Line 304"/>
            <p:cNvSpPr>
              <a:spLocks noChangeShapeType="1"/>
            </p:cNvSpPr>
            <p:nvPr/>
          </p:nvSpPr>
          <p:spPr bwMode="auto">
            <a:xfrm rot="2611989" flipH="1" flipV="1">
              <a:off x="3950888" y="5784526"/>
              <a:ext cx="118532" cy="1550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100794" tIns="50397" rIns="100794" bIns="50397"/>
            <a:lstStyle/>
            <a:p>
              <a:endParaRPr lang="en-US"/>
            </a:p>
          </p:txBody>
        </p:sp>
        <p:sp>
          <p:nvSpPr>
            <p:cNvPr id="79" name="Line 305"/>
            <p:cNvSpPr>
              <a:spLocks noChangeShapeType="1"/>
            </p:cNvSpPr>
            <p:nvPr/>
          </p:nvSpPr>
          <p:spPr bwMode="auto">
            <a:xfrm rot="2611989" flipH="1">
              <a:off x="4099543" y="5906977"/>
              <a:ext cx="79021" cy="1550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100794" tIns="50397" rIns="100794" bIns="50397"/>
            <a:lstStyle/>
            <a:p>
              <a:endParaRPr lang="en-US"/>
            </a:p>
          </p:txBody>
        </p:sp>
        <p:sp>
          <p:nvSpPr>
            <p:cNvPr id="80" name="Oval 298"/>
            <p:cNvSpPr>
              <a:spLocks noChangeArrowheads="1"/>
            </p:cNvSpPr>
            <p:nvPr/>
          </p:nvSpPr>
          <p:spPr bwMode="auto">
            <a:xfrm rot="2611989">
              <a:off x="4551749" y="6157022"/>
              <a:ext cx="197554" cy="15507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100794" tIns="50397" rIns="100794" bIns="50397" anchor="ctr"/>
            <a:lstStyle/>
            <a:p>
              <a:endParaRPr lang="en-US"/>
            </a:p>
          </p:txBody>
        </p:sp>
        <p:sp>
          <p:nvSpPr>
            <p:cNvPr id="81" name="Rectangle 299"/>
            <p:cNvSpPr>
              <a:spLocks noChangeArrowheads="1"/>
            </p:cNvSpPr>
            <p:nvPr/>
          </p:nvSpPr>
          <p:spPr bwMode="auto">
            <a:xfrm rot="2611989">
              <a:off x="4798709" y="6330128"/>
              <a:ext cx="197554" cy="20676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100794" tIns="50397" rIns="100794" bIns="50397" anchor="ctr"/>
            <a:lstStyle/>
            <a:p>
              <a:endParaRPr lang="en-US"/>
            </a:p>
          </p:txBody>
        </p:sp>
        <p:sp>
          <p:nvSpPr>
            <p:cNvPr id="82" name="AutoShape 300"/>
            <p:cNvSpPr>
              <a:spLocks noChangeArrowheads="1"/>
            </p:cNvSpPr>
            <p:nvPr/>
          </p:nvSpPr>
          <p:spPr bwMode="auto">
            <a:xfrm rot="2611989">
              <a:off x="4533206" y="6486953"/>
              <a:ext cx="158043" cy="206768"/>
            </a:xfrm>
            <a:prstGeom prst="triangle">
              <a:avLst>
                <a:gd name="adj" fmla="val 50000"/>
              </a:avLst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100794" tIns="50397" rIns="100794" bIns="50397" anchor="ctr"/>
            <a:lstStyle/>
            <a:p>
              <a:endParaRPr lang="en-US"/>
            </a:p>
          </p:txBody>
        </p:sp>
        <p:sp>
          <p:nvSpPr>
            <p:cNvPr id="83" name="Line 304"/>
            <p:cNvSpPr>
              <a:spLocks noChangeShapeType="1"/>
            </p:cNvSpPr>
            <p:nvPr/>
          </p:nvSpPr>
          <p:spPr bwMode="auto">
            <a:xfrm rot="2611989" flipH="1" flipV="1">
              <a:off x="4570370" y="6351083"/>
              <a:ext cx="118532" cy="1550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100794" tIns="50397" rIns="100794" bIns="50397"/>
            <a:lstStyle/>
            <a:p>
              <a:endParaRPr lang="en-US"/>
            </a:p>
          </p:txBody>
        </p:sp>
        <p:sp>
          <p:nvSpPr>
            <p:cNvPr id="84" name="Line 305"/>
            <p:cNvSpPr>
              <a:spLocks noChangeShapeType="1"/>
            </p:cNvSpPr>
            <p:nvPr/>
          </p:nvSpPr>
          <p:spPr bwMode="auto">
            <a:xfrm rot="2611989" flipH="1">
              <a:off x="4719025" y="6473533"/>
              <a:ext cx="79021" cy="1550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100794" tIns="50397" rIns="100794" bIns="50397"/>
            <a:lstStyle/>
            <a:p>
              <a:endParaRPr lang="en-US"/>
            </a:p>
          </p:txBody>
        </p:sp>
        <p:sp>
          <p:nvSpPr>
            <p:cNvPr id="85" name="Freeform 84"/>
            <p:cNvSpPr/>
            <p:nvPr/>
          </p:nvSpPr>
          <p:spPr>
            <a:xfrm flipV="1">
              <a:off x="3360209" y="5787827"/>
              <a:ext cx="350199" cy="427906"/>
            </a:xfrm>
            <a:custGeom>
              <a:avLst/>
              <a:gdLst>
                <a:gd name="connsiteX0" fmla="*/ 0 w 317661"/>
                <a:gd name="connsiteY0" fmla="*/ 163902 h 388189"/>
                <a:gd name="connsiteX1" fmla="*/ 86264 w 317661"/>
                <a:gd name="connsiteY1" fmla="*/ 129396 h 388189"/>
                <a:gd name="connsiteX2" fmla="*/ 112143 w 317661"/>
                <a:gd name="connsiteY2" fmla="*/ 94891 h 388189"/>
                <a:gd name="connsiteX3" fmla="*/ 146649 w 317661"/>
                <a:gd name="connsiteY3" fmla="*/ 43132 h 388189"/>
                <a:gd name="connsiteX4" fmla="*/ 232913 w 317661"/>
                <a:gd name="connsiteY4" fmla="*/ 0 h 388189"/>
                <a:gd name="connsiteX5" fmla="*/ 276045 w 317661"/>
                <a:gd name="connsiteY5" fmla="*/ 163902 h 388189"/>
                <a:gd name="connsiteX6" fmla="*/ 267419 w 317661"/>
                <a:gd name="connsiteY6" fmla="*/ 189781 h 388189"/>
                <a:gd name="connsiteX7" fmla="*/ 267419 w 317661"/>
                <a:gd name="connsiteY7" fmla="*/ 310551 h 388189"/>
                <a:gd name="connsiteX8" fmla="*/ 207034 w 317661"/>
                <a:gd name="connsiteY8" fmla="*/ 388189 h 388189"/>
                <a:gd name="connsiteX9" fmla="*/ 146649 w 317661"/>
                <a:gd name="connsiteY9" fmla="*/ 353683 h 388189"/>
                <a:gd name="connsiteX10" fmla="*/ 103517 w 317661"/>
                <a:gd name="connsiteY10" fmla="*/ 310551 h 388189"/>
                <a:gd name="connsiteX11" fmla="*/ 86264 w 317661"/>
                <a:gd name="connsiteY11" fmla="*/ 284672 h 388189"/>
                <a:gd name="connsiteX12" fmla="*/ 34506 w 317661"/>
                <a:gd name="connsiteY12" fmla="*/ 258793 h 388189"/>
                <a:gd name="connsiteX13" fmla="*/ 0 w 317661"/>
                <a:gd name="connsiteY13" fmla="*/ 258793 h 388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7661" h="388189">
                  <a:moveTo>
                    <a:pt x="0" y="163902"/>
                  </a:moveTo>
                  <a:cubicBezTo>
                    <a:pt x="29558" y="155457"/>
                    <a:pt x="63172" y="152488"/>
                    <a:pt x="86264" y="129396"/>
                  </a:cubicBezTo>
                  <a:cubicBezTo>
                    <a:pt x="96430" y="119230"/>
                    <a:pt x="103898" y="106669"/>
                    <a:pt x="112143" y="94891"/>
                  </a:cubicBezTo>
                  <a:cubicBezTo>
                    <a:pt x="124034" y="77904"/>
                    <a:pt x="128645" y="53420"/>
                    <a:pt x="146649" y="43132"/>
                  </a:cubicBezTo>
                  <a:cubicBezTo>
                    <a:pt x="214929" y="4116"/>
                    <a:pt x="185041" y="15959"/>
                    <a:pt x="232913" y="0"/>
                  </a:cubicBezTo>
                  <a:cubicBezTo>
                    <a:pt x="317661" y="56499"/>
                    <a:pt x="292261" y="17956"/>
                    <a:pt x="276045" y="163902"/>
                  </a:cubicBezTo>
                  <a:cubicBezTo>
                    <a:pt x="275041" y="172939"/>
                    <a:pt x="270294" y="181155"/>
                    <a:pt x="267419" y="189781"/>
                  </a:cubicBezTo>
                  <a:cubicBezTo>
                    <a:pt x="273966" y="229068"/>
                    <a:pt x="286020" y="271023"/>
                    <a:pt x="267419" y="310551"/>
                  </a:cubicBezTo>
                  <a:cubicBezTo>
                    <a:pt x="253459" y="340216"/>
                    <a:pt x="227162" y="362310"/>
                    <a:pt x="207034" y="388189"/>
                  </a:cubicBezTo>
                  <a:cubicBezTo>
                    <a:pt x="177425" y="378319"/>
                    <a:pt x="172761" y="379795"/>
                    <a:pt x="146649" y="353683"/>
                  </a:cubicBezTo>
                  <a:cubicBezTo>
                    <a:pt x="89136" y="296171"/>
                    <a:pt x="172531" y="356561"/>
                    <a:pt x="103517" y="310551"/>
                  </a:cubicBezTo>
                  <a:cubicBezTo>
                    <a:pt x="97766" y="301925"/>
                    <a:pt x="93595" y="292003"/>
                    <a:pt x="86264" y="284672"/>
                  </a:cubicBezTo>
                  <a:cubicBezTo>
                    <a:pt x="74874" y="273282"/>
                    <a:pt x="50878" y="261132"/>
                    <a:pt x="34506" y="258793"/>
                  </a:cubicBezTo>
                  <a:cubicBezTo>
                    <a:pt x="23120" y="257166"/>
                    <a:pt x="11502" y="258793"/>
                    <a:pt x="0" y="258793"/>
                  </a:cubicBezTo>
                </a:path>
              </a:pathLst>
            </a:custGeom>
            <a:gradFill flip="none" rotWithShape="1">
              <a:gsLst>
                <a:gs pos="0">
                  <a:srgbClr val="CC3300">
                    <a:shade val="30000"/>
                    <a:satMod val="115000"/>
                  </a:srgbClr>
                </a:gs>
                <a:gs pos="50000">
                  <a:srgbClr val="CC3300">
                    <a:shade val="67500"/>
                    <a:satMod val="115000"/>
                  </a:srgbClr>
                </a:gs>
                <a:gs pos="100000">
                  <a:srgbClr val="CC330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100794" tIns="50397" rIns="100794" bIns="50397" rtlCol="0" anchor="ctr"/>
            <a:lstStyle/>
            <a:p>
              <a:pPr algn="ctr"/>
              <a:endParaRPr lang="en-US"/>
            </a:p>
          </p:txBody>
        </p:sp>
        <p:sp>
          <p:nvSpPr>
            <p:cNvPr id="86" name="Freeform 85"/>
            <p:cNvSpPr/>
            <p:nvPr/>
          </p:nvSpPr>
          <p:spPr>
            <a:xfrm flipV="1">
              <a:off x="4018072" y="6375802"/>
              <a:ext cx="350199" cy="427906"/>
            </a:xfrm>
            <a:custGeom>
              <a:avLst/>
              <a:gdLst>
                <a:gd name="connsiteX0" fmla="*/ 0 w 317661"/>
                <a:gd name="connsiteY0" fmla="*/ 163902 h 388189"/>
                <a:gd name="connsiteX1" fmla="*/ 86264 w 317661"/>
                <a:gd name="connsiteY1" fmla="*/ 129396 h 388189"/>
                <a:gd name="connsiteX2" fmla="*/ 112143 w 317661"/>
                <a:gd name="connsiteY2" fmla="*/ 94891 h 388189"/>
                <a:gd name="connsiteX3" fmla="*/ 146649 w 317661"/>
                <a:gd name="connsiteY3" fmla="*/ 43132 h 388189"/>
                <a:gd name="connsiteX4" fmla="*/ 232913 w 317661"/>
                <a:gd name="connsiteY4" fmla="*/ 0 h 388189"/>
                <a:gd name="connsiteX5" fmla="*/ 276045 w 317661"/>
                <a:gd name="connsiteY5" fmla="*/ 163902 h 388189"/>
                <a:gd name="connsiteX6" fmla="*/ 267419 w 317661"/>
                <a:gd name="connsiteY6" fmla="*/ 189781 h 388189"/>
                <a:gd name="connsiteX7" fmla="*/ 267419 w 317661"/>
                <a:gd name="connsiteY7" fmla="*/ 310551 h 388189"/>
                <a:gd name="connsiteX8" fmla="*/ 207034 w 317661"/>
                <a:gd name="connsiteY8" fmla="*/ 388189 h 388189"/>
                <a:gd name="connsiteX9" fmla="*/ 146649 w 317661"/>
                <a:gd name="connsiteY9" fmla="*/ 353683 h 388189"/>
                <a:gd name="connsiteX10" fmla="*/ 103517 w 317661"/>
                <a:gd name="connsiteY10" fmla="*/ 310551 h 388189"/>
                <a:gd name="connsiteX11" fmla="*/ 86264 w 317661"/>
                <a:gd name="connsiteY11" fmla="*/ 284672 h 388189"/>
                <a:gd name="connsiteX12" fmla="*/ 34506 w 317661"/>
                <a:gd name="connsiteY12" fmla="*/ 258793 h 388189"/>
                <a:gd name="connsiteX13" fmla="*/ 0 w 317661"/>
                <a:gd name="connsiteY13" fmla="*/ 258793 h 388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7661" h="388189">
                  <a:moveTo>
                    <a:pt x="0" y="163902"/>
                  </a:moveTo>
                  <a:cubicBezTo>
                    <a:pt x="29558" y="155457"/>
                    <a:pt x="63172" y="152488"/>
                    <a:pt x="86264" y="129396"/>
                  </a:cubicBezTo>
                  <a:cubicBezTo>
                    <a:pt x="96430" y="119230"/>
                    <a:pt x="103898" y="106669"/>
                    <a:pt x="112143" y="94891"/>
                  </a:cubicBezTo>
                  <a:cubicBezTo>
                    <a:pt x="124034" y="77904"/>
                    <a:pt x="128645" y="53420"/>
                    <a:pt x="146649" y="43132"/>
                  </a:cubicBezTo>
                  <a:cubicBezTo>
                    <a:pt x="214929" y="4116"/>
                    <a:pt x="185041" y="15959"/>
                    <a:pt x="232913" y="0"/>
                  </a:cubicBezTo>
                  <a:cubicBezTo>
                    <a:pt x="317661" y="56499"/>
                    <a:pt x="292261" y="17956"/>
                    <a:pt x="276045" y="163902"/>
                  </a:cubicBezTo>
                  <a:cubicBezTo>
                    <a:pt x="275041" y="172939"/>
                    <a:pt x="270294" y="181155"/>
                    <a:pt x="267419" y="189781"/>
                  </a:cubicBezTo>
                  <a:cubicBezTo>
                    <a:pt x="273966" y="229068"/>
                    <a:pt x="286020" y="271023"/>
                    <a:pt x="267419" y="310551"/>
                  </a:cubicBezTo>
                  <a:cubicBezTo>
                    <a:pt x="253459" y="340216"/>
                    <a:pt x="227162" y="362310"/>
                    <a:pt x="207034" y="388189"/>
                  </a:cubicBezTo>
                  <a:cubicBezTo>
                    <a:pt x="177425" y="378319"/>
                    <a:pt x="172761" y="379795"/>
                    <a:pt x="146649" y="353683"/>
                  </a:cubicBezTo>
                  <a:cubicBezTo>
                    <a:pt x="89136" y="296171"/>
                    <a:pt x="172531" y="356561"/>
                    <a:pt x="103517" y="310551"/>
                  </a:cubicBezTo>
                  <a:cubicBezTo>
                    <a:pt x="97766" y="301925"/>
                    <a:pt x="93595" y="292003"/>
                    <a:pt x="86264" y="284672"/>
                  </a:cubicBezTo>
                  <a:cubicBezTo>
                    <a:pt x="74874" y="273282"/>
                    <a:pt x="50878" y="261132"/>
                    <a:pt x="34506" y="258793"/>
                  </a:cubicBezTo>
                  <a:cubicBezTo>
                    <a:pt x="23120" y="257166"/>
                    <a:pt x="11502" y="258793"/>
                    <a:pt x="0" y="258793"/>
                  </a:cubicBezTo>
                </a:path>
              </a:pathLst>
            </a:custGeom>
            <a:gradFill flip="none" rotWithShape="1">
              <a:gsLst>
                <a:gs pos="0">
                  <a:srgbClr val="CC3300">
                    <a:shade val="30000"/>
                    <a:satMod val="115000"/>
                  </a:srgbClr>
                </a:gs>
                <a:gs pos="50000">
                  <a:srgbClr val="CC3300">
                    <a:shade val="67500"/>
                    <a:satMod val="115000"/>
                  </a:srgbClr>
                </a:gs>
                <a:gs pos="100000">
                  <a:srgbClr val="CC330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100794" tIns="50397" rIns="100794" bIns="50397"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298"/>
            <p:cNvSpPr>
              <a:spLocks noChangeArrowheads="1"/>
            </p:cNvSpPr>
            <p:nvPr/>
          </p:nvSpPr>
          <p:spPr bwMode="auto">
            <a:xfrm rot="2611989">
              <a:off x="6147848" y="6073026"/>
              <a:ext cx="197554" cy="15507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100794" tIns="50397" rIns="100794" bIns="50397" anchor="ctr"/>
            <a:lstStyle/>
            <a:p>
              <a:endParaRPr lang="en-US"/>
            </a:p>
          </p:txBody>
        </p:sp>
        <p:sp>
          <p:nvSpPr>
            <p:cNvPr id="88" name="Rectangle 299"/>
            <p:cNvSpPr>
              <a:spLocks noChangeArrowheads="1"/>
            </p:cNvSpPr>
            <p:nvPr/>
          </p:nvSpPr>
          <p:spPr bwMode="auto">
            <a:xfrm rot="2611989">
              <a:off x="6394808" y="6246131"/>
              <a:ext cx="197554" cy="20676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100794" tIns="50397" rIns="100794" bIns="50397" anchor="ctr"/>
            <a:lstStyle/>
            <a:p>
              <a:endParaRPr lang="en-US"/>
            </a:p>
          </p:txBody>
        </p:sp>
        <p:sp>
          <p:nvSpPr>
            <p:cNvPr id="89" name="AutoShape 300"/>
            <p:cNvSpPr>
              <a:spLocks noChangeArrowheads="1"/>
            </p:cNvSpPr>
            <p:nvPr/>
          </p:nvSpPr>
          <p:spPr bwMode="auto">
            <a:xfrm rot="2611989">
              <a:off x="6129305" y="6402956"/>
              <a:ext cx="158043" cy="206768"/>
            </a:xfrm>
            <a:prstGeom prst="triangle">
              <a:avLst>
                <a:gd name="adj" fmla="val 50000"/>
              </a:avLst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100794" tIns="50397" rIns="100794" bIns="50397" anchor="ctr"/>
            <a:lstStyle/>
            <a:p>
              <a:endParaRPr lang="en-US"/>
            </a:p>
          </p:txBody>
        </p:sp>
        <p:sp>
          <p:nvSpPr>
            <p:cNvPr id="90" name="AutoShape 301"/>
            <p:cNvSpPr>
              <a:spLocks noChangeArrowheads="1"/>
            </p:cNvSpPr>
            <p:nvPr/>
          </p:nvSpPr>
          <p:spPr bwMode="auto">
            <a:xfrm rot="2611989">
              <a:off x="5907087" y="6219586"/>
              <a:ext cx="237064" cy="155076"/>
            </a:xfrm>
            <a:prstGeom prst="roundRect">
              <a:avLst>
                <a:gd name="adj" fmla="val 16667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100794" tIns="50397" rIns="100794" bIns="50397" anchor="ctr"/>
            <a:lstStyle/>
            <a:p>
              <a:endParaRPr lang="en-US"/>
            </a:p>
          </p:txBody>
        </p:sp>
        <p:sp>
          <p:nvSpPr>
            <p:cNvPr id="91" name="Line 304"/>
            <p:cNvSpPr>
              <a:spLocks noChangeShapeType="1"/>
            </p:cNvSpPr>
            <p:nvPr/>
          </p:nvSpPr>
          <p:spPr bwMode="auto">
            <a:xfrm rot="2611989" flipH="1" flipV="1">
              <a:off x="6166469" y="6267086"/>
              <a:ext cx="118532" cy="1550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100794" tIns="50397" rIns="100794" bIns="50397"/>
            <a:lstStyle/>
            <a:p>
              <a:endParaRPr lang="en-US"/>
            </a:p>
          </p:txBody>
        </p:sp>
        <p:sp>
          <p:nvSpPr>
            <p:cNvPr id="92" name="Line 305"/>
            <p:cNvSpPr>
              <a:spLocks noChangeShapeType="1"/>
            </p:cNvSpPr>
            <p:nvPr/>
          </p:nvSpPr>
          <p:spPr bwMode="auto">
            <a:xfrm rot="2611989" flipH="1">
              <a:off x="6315124" y="6389537"/>
              <a:ext cx="79021" cy="1550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100794" tIns="50397" rIns="100794" bIns="50397"/>
            <a:lstStyle/>
            <a:p>
              <a:endParaRPr lang="en-US"/>
            </a:p>
          </p:txBody>
        </p:sp>
      </p:grpSp>
      <p:pic>
        <p:nvPicPr>
          <p:cNvPr id="9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9712" y="2941637"/>
            <a:ext cx="2514600" cy="169742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6" name="Picture 95" descr="Fig2_PipelineDiagram_300dpi_new_1.tif"/>
          <p:cNvPicPr>
            <a:picLocks noChangeAspect="1"/>
          </p:cNvPicPr>
          <p:nvPr/>
        </p:nvPicPr>
        <p:blipFill>
          <a:blip r:embed="rId4" cstate="print"/>
          <a:srcRect l="63209" r="6807" b="79889"/>
          <a:stretch>
            <a:fillRect/>
          </a:stretch>
        </p:blipFill>
        <p:spPr>
          <a:xfrm>
            <a:off x="4929426" y="2941637"/>
            <a:ext cx="1939686" cy="1520246"/>
          </a:xfrm>
          <a:prstGeom prst="rect">
            <a:avLst/>
          </a:prstGeom>
        </p:spPr>
      </p:pic>
      <p:sp>
        <p:nvSpPr>
          <p:cNvPr id="97" name="Flowchart: Manual Operation 96"/>
          <p:cNvSpPr/>
          <p:nvPr/>
        </p:nvSpPr>
        <p:spPr bwMode="auto">
          <a:xfrm>
            <a:off x="1916112" y="4999037"/>
            <a:ext cx="3276600" cy="609600"/>
          </a:xfrm>
          <a:prstGeom prst="flowChartManualOperation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en-US" dirty="0" smtClean="0">
                <a:solidFill>
                  <a:srgbClr val="00B050"/>
                </a:solidFill>
              </a:rPr>
              <a:t>Optimize model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Arial" charset="0"/>
            </a:endParaRPr>
          </a:p>
        </p:txBody>
      </p:sp>
      <p:pic>
        <p:nvPicPr>
          <p:cNvPr id="99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49512" y="5764771"/>
            <a:ext cx="2590800" cy="174886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00" name="Text Box 261"/>
          <p:cNvSpPr txBox="1">
            <a:spLocks noChangeArrowheads="1"/>
          </p:cNvSpPr>
          <p:nvPr/>
        </p:nvSpPr>
        <p:spPr bwMode="auto">
          <a:xfrm>
            <a:off x="163512" y="2484437"/>
            <a:ext cx="3048000" cy="41660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 lIns="100794" tIns="50397" rIns="100794" bIns="50397">
            <a:spAutoFit/>
          </a:bodyPr>
          <a:lstStyle/>
          <a:p>
            <a:pPr eaLnBrk="0" hangingPunct="0"/>
            <a:r>
              <a:rPr lang="en-US" sz="2200" dirty="0" smtClean="0">
                <a:solidFill>
                  <a:srgbClr val="00B050"/>
                </a:solidFill>
              </a:rPr>
              <a:t>Make and run model</a:t>
            </a:r>
          </a:p>
        </p:txBody>
      </p:sp>
      <p:sp>
        <p:nvSpPr>
          <p:cNvPr id="113" name="Text Box 261"/>
          <p:cNvSpPr txBox="1">
            <a:spLocks noChangeArrowheads="1"/>
          </p:cNvSpPr>
          <p:nvPr/>
        </p:nvSpPr>
        <p:spPr bwMode="auto">
          <a:xfrm>
            <a:off x="5989638" y="2525029"/>
            <a:ext cx="2784474" cy="41660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 lIns="100794" tIns="50397" rIns="100794" bIns="50397">
            <a:spAutoFit/>
          </a:bodyPr>
          <a:lstStyle/>
          <a:p>
            <a:pPr eaLnBrk="0" hangingPunct="0"/>
            <a:r>
              <a:rPr lang="en-US" sz="2200" dirty="0" smtClean="0">
                <a:solidFill>
                  <a:srgbClr val="00B050"/>
                </a:solidFill>
              </a:rPr>
              <a:t>Get data, organize it</a:t>
            </a:r>
          </a:p>
        </p:txBody>
      </p:sp>
      <p:sp>
        <p:nvSpPr>
          <p:cNvPr id="114" name="Right Arrow 113"/>
          <p:cNvSpPr/>
          <p:nvPr/>
        </p:nvSpPr>
        <p:spPr bwMode="auto">
          <a:xfrm>
            <a:off x="4278312" y="6523037"/>
            <a:ext cx="2057400" cy="76200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charset="0"/>
              </a:rPr>
              <a:t>Use model</a:t>
            </a:r>
          </a:p>
        </p:txBody>
      </p:sp>
      <p:sp>
        <p:nvSpPr>
          <p:cNvPr id="115" name="Oval 114"/>
          <p:cNvSpPr/>
          <p:nvPr/>
        </p:nvSpPr>
        <p:spPr bwMode="auto">
          <a:xfrm>
            <a:off x="1611312" y="655637"/>
            <a:ext cx="1981200" cy="1524000"/>
          </a:xfrm>
          <a:prstGeom prst="ellipse">
            <a:avLst/>
          </a:prstGeom>
          <a:noFill/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16" name="Flowchart: Manual Operation 115"/>
          <p:cNvSpPr/>
          <p:nvPr/>
        </p:nvSpPr>
        <p:spPr bwMode="auto">
          <a:xfrm rot="15278458">
            <a:off x="746803" y="1096860"/>
            <a:ext cx="304800" cy="1600200"/>
          </a:xfrm>
          <a:prstGeom prst="flowChartManualOperation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29" name="Down Arrow 128"/>
          <p:cNvSpPr/>
          <p:nvPr/>
        </p:nvSpPr>
        <p:spPr bwMode="auto">
          <a:xfrm rot="2049211">
            <a:off x="4354512" y="4465637"/>
            <a:ext cx="457200" cy="533400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39" name="Down Arrow 138"/>
          <p:cNvSpPr/>
          <p:nvPr/>
        </p:nvSpPr>
        <p:spPr bwMode="auto">
          <a:xfrm rot="19550789" flipH="1">
            <a:off x="2102616" y="4459494"/>
            <a:ext cx="457200" cy="533400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MOOSE </a:t>
            </a:r>
            <a:r>
              <a:rPr lang="en-US" dirty="0" smtClean="0"/>
              <a:t>and friends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97712" y="1036637"/>
            <a:ext cx="2562225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135312" y="1314273"/>
            <a:ext cx="3962400" cy="6017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MOOSE: Runs multiscale models.</a:t>
            </a:r>
          </a:p>
          <a:p>
            <a:pPr algn="ctr"/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Rdesigneur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: Concise Python definition of multiscale models.</a:t>
            </a:r>
          </a:p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r>
              <a:rPr lang="en-US" dirty="0" err="1" smtClean="0">
                <a:solidFill>
                  <a:schemeClr val="accent6"/>
                </a:solidFill>
              </a:rPr>
              <a:t>FindSim</a:t>
            </a:r>
            <a:r>
              <a:rPr lang="en-US" dirty="0" smtClean="0">
                <a:solidFill>
                  <a:schemeClr val="tx1"/>
                </a:solidFill>
              </a:rPr>
              <a:t>: Codifies experiments, runs them on models, scores results</a:t>
            </a:r>
          </a:p>
          <a:p>
            <a:pPr algn="ctr"/>
            <a:r>
              <a:rPr lang="en-US" dirty="0" err="1" smtClean="0">
                <a:solidFill>
                  <a:schemeClr val="accent6"/>
                </a:solidFill>
              </a:rPr>
              <a:t>FindSimWeb</a:t>
            </a:r>
            <a:r>
              <a:rPr lang="en-US" dirty="0" smtClean="0">
                <a:solidFill>
                  <a:schemeClr val="accent6"/>
                </a:solidFill>
              </a:rPr>
              <a:t>: </a:t>
            </a:r>
            <a:r>
              <a:rPr lang="en-US" dirty="0" smtClean="0">
                <a:solidFill>
                  <a:schemeClr val="tx1"/>
                </a:solidFill>
              </a:rPr>
              <a:t>Does the same from a web interface.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Also manages database of coded experiments.</a:t>
            </a:r>
          </a:p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r>
              <a:rPr lang="en-US" dirty="0" smtClean="0">
                <a:solidFill>
                  <a:schemeClr val="accent6"/>
                </a:solidFill>
              </a:rPr>
              <a:t>HOSS</a:t>
            </a:r>
            <a:r>
              <a:rPr lang="en-US" dirty="0" smtClean="0">
                <a:solidFill>
                  <a:schemeClr val="tx1"/>
                </a:solidFill>
              </a:rPr>
              <a:t>: Hierarchical Optimization of Systems Simulations.</a:t>
            </a:r>
          </a:p>
          <a:p>
            <a:pPr algn="ctr"/>
            <a:endParaRPr lang="en-US" dirty="0" smtClean="0">
              <a:solidFill>
                <a:schemeClr val="accent6"/>
              </a:solidFill>
            </a:endParaRPr>
          </a:p>
          <a:p>
            <a:pPr algn="ctr"/>
            <a:r>
              <a:rPr lang="en-US" dirty="0" smtClean="0">
                <a:solidFill>
                  <a:schemeClr val="accent6"/>
                </a:solidFill>
              </a:rPr>
              <a:t>HILLTAU</a:t>
            </a:r>
            <a:r>
              <a:rPr lang="en-US" dirty="0" smtClean="0">
                <a:solidFill>
                  <a:schemeClr val="tx1"/>
                </a:solidFill>
              </a:rPr>
              <a:t>: Simulator and format for reduced signaling models: accurate, sparse, and fast</a:t>
            </a:r>
          </a:p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r>
              <a:rPr lang="en-US" dirty="0" smtClean="0">
                <a:solidFill>
                  <a:schemeClr val="accent6"/>
                </a:solidFill>
              </a:rPr>
              <a:t>SANKET</a:t>
            </a:r>
            <a:r>
              <a:rPr lang="en-US" dirty="0" smtClean="0">
                <a:solidFill>
                  <a:schemeClr val="tx1"/>
                </a:solidFill>
              </a:rPr>
              <a:t>: </a:t>
            </a:r>
            <a:r>
              <a:rPr lang="en-US" dirty="0" err="1" smtClean="0">
                <a:solidFill>
                  <a:schemeClr val="tx1"/>
                </a:solidFill>
              </a:rPr>
              <a:t>Signalling</a:t>
            </a:r>
            <a:r>
              <a:rPr lang="en-US" dirty="0" smtClean="0">
                <a:solidFill>
                  <a:schemeClr val="tx1"/>
                </a:solidFill>
              </a:rPr>
              <a:t> and Neurophysiology Knowledge-resource for Experiments and Theory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&gt;250 experiments and analysis pipeline using </a:t>
            </a:r>
            <a:r>
              <a:rPr lang="en-US" dirty="0" err="1" smtClean="0">
                <a:solidFill>
                  <a:schemeClr val="tx1"/>
                </a:solidFill>
              </a:rPr>
              <a:t>FindSim</a:t>
            </a:r>
            <a:r>
              <a:rPr lang="en-US" dirty="0" smtClean="0">
                <a:solidFill>
                  <a:schemeClr val="tx1"/>
                </a:solidFill>
              </a:rPr>
              <a:t> and HOSS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65237"/>
            <a:ext cx="3291669" cy="1732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97712" y="2941637"/>
            <a:ext cx="2514600" cy="1755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9312" y="5829713"/>
            <a:ext cx="2057400" cy="172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669925"/>
            <a:ext cx="9428163" cy="6364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1458913" y="7056437"/>
            <a:ext cx="8491538" cy="3508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624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b="1" dirty="0">
                <a:solidFill>
                  <a:srgbClr val="000000"/>
                </a:solidFill>
              </a:rPr>
              <a:t>Block diagram for the post-synaptic translation </a:t>
            </a:r>
            <a:r>
              <a:rPr lang="en-IN" b="1" dirty="0" smtClean="0">
                <a:solidFill>
                  <a:srgbClr val="000000"/>
                </a:solidFill>
              </a:rPr>
              <a:t>network</a:t>
            </a:r>
            <a:endParaRPr lang="en-IN" dirty="0">
              <a:solidFill>
                <a:srgbClr val="000000"/>
              </a:solidFill>
            </a:endParaRPr>
          </a:p>
        </p:txBody>
      </p:sp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9640888" y="7077075"/>
            <a:ext cx="379412" cy="427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E555AF96-D804-4E58-A155-565B77199091}" type="slidenum">
              <a:rPr lang="en-IN" sz="1400">
                <a:solidFill>
                  <a:srgbClr val="000000"/>
                </a:solidFill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16</a:t>
            </a:fld>
            <a:endParaRPr lang="en-IN" sz="1400">
              <a:solidFill>
                <a:srgbClr val="000000"/>
              </a:solidFill>
            </a:endParaRPr>
          </a:p>
        </p:txBody>
      </p:sp>
      <p:sp>
        <p:nvSpPr>
          <p:cNvPr id="4101" name="Text Box 4"/>
          <p:cNvSpPr txBox="1">
            <a:spLocks noChangeArrowheads="1"/>
          </p:cNvSpPr>
          <p:nvPr/>
        </p:nvSpPr>
        <p:spPr bwMode="auto">
          <a:xfrm>
            <a:off x="620713" y="-44450"/>
            <a:ext cx="8991600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4400">
                <a:solidFill>
                  <a:srgbClr val="000000"/>
                </a:solidFill>
              </a:rPr>
              <a:t>Consider a pathway model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zoom-in-demo-.3-1x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9725" y="0"/>
            <a:ext cx="6861175" cy="7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</p:spPr>
        <p:txBody>
          <a:bodyPr/>
          <a:lstStyle/>
          <a:p>
            <a:fld id="{B3206AFF-6B89-4DED-B52D-46A2EBCB5F22}" type="slidenum">
              <a:rPr lang="en-US" smtClean="0"/>
              <a:pPr/>
              <a:t>18</a:t>
            </a:fld>
            <a:endParaRPr lang="en-US" smtClean="0"/>
          </a:p>
        </p:txBody>
      </p:sp>
      <p:pic>
        <p:nvPicPr>
          <p:cNvPr id="6147" name="Picture 2" descr="fig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52413"/>
            <a:ext cx="9856788" cy="714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0" name="Text Box 3"/>
          <p:cNvSpPr txBox="1">
            <a:spLocks noChangeArrowheads="1"/>
          </p:cNvSpPr>
          <p:nvPr/>
        </p:nvSpPr>
        <p:spPr bwMode="auto">
          <a:xfrm>
            <a:off x="6397625" y="7127875"/>
            <a:ext cx="3641725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94" tIns="50397" rIns="100794" bIns="50397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Bhalla and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Iyengar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, Science 1999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97113" y="46038"/>
            <a:ext cx="5364162" cy="4937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Much older, much smaller model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smtClean="0"/>
              <a:t>Why have we been stuck?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>
              <a:buFont typeface="Arial" charset="0"/>
              <a:buChar char="•"/>
            </a:pPr>
            <a:r>
              <a:rPr lang="en-US" strike="sngStrike" dirty="0" smtClean="0"/>
              <a:t>Computer power</a:t>
            </a:r>
          </a:p>
          <a:p>
            <a:pPr eaLnBrk="1">
              <a:buFont typeface="Arial" charset="0"/>
              <a:buChar char="•"/>
            </a:pPr>
            <a:r>
              <a:rPr lang="en-US" strike="sngStrike" dirty="0" smtClean="0"/>
              <a:t>Simulator capabilities</a:t>
            </a:r>
          </a:p>
          <a:p>
            <a:pPr eaLnBrk="1">
              <a:buFont typeface="Arial" charset="0"/>
              <a:buChar char="•"/>
            </a:pPr>
            <a:r>
              <a:rPr lang="en-US" strike="sngStrike" dirty="0" smtClean="0"/>
              <a:t>Experimental techniques</a:t>
            </a:r>
          </a:p>
          <a:p>
            <a:pPr eaLnBrk="1">
              <a:buFont typeface="Arial" charset="0"/>
              <a:buChar char="•"/>
            </a:pPr>
            <a:endParaRPr lang="en-US" dirty="0" smtClean="0">
              <a:solidFill>
                <a:srgbClr val="7030A0"/>
              </a:solidFill>
            </a:endParaRPr>
          </a:p>
          <a:p>
            <a:pPr eaLnBrk="1">
              <a:buFont typeface="Arial" charset="0"/>
              <a:buChar char="•"/>
            </a:pPr>
            <a:r>
              <a:rPr lang="en-US" dirty="0" smtClean="0">
                <a:solidFill>
                  <a:srgbClr val="7030A0"/>
                </a:solidFill>
              </a:rPr>
              <a:t>It is hard to hand-craft models</a:t>
            </a:r>
          </a:p>
          <a:p>
            <a:pPr eaLnBrk="1">
              <a:buFont typeface="Arial" charset="0"/>
              <a:buChar char="•"/>
            </a:pPr>
            <a:r>
              <a:rPr lang="en-US" dirty="0" smtClean="0">
                <a:solidFill>
                  <a:srgbClr val="7030A0"/>
                </a:solidFill>
              </a:rPr>
              <a:t>It is hard to re-derive them</a:t>
            </a:r>
          </a:p>
          <a:p>
            <a:pPr eaLnBrk="1">
              <a:buFont typeface="Arial" charset="0"/>
              <a:buChar char="•"/>
            </a:pPr>
            <a:r>
              <a:rPr lang="en-US" dirty="0" smtClean="0">
                <a:solidFill>
                  <a:srgbClr val="7030A0"/>
                </a:solidFill>
              </a:rPr>
              <a:t>Cross-talk limits modularity</a:t>
            </a:r>
          </a:p>
          <a:p>
            <a:pPr eaLnBrk="1">
              <a:buFont typeface="Arial" charset="0"/>
              <a:buChar char="•"/>
            </a:pPr>
            <a:r>
              <a:rPr lang="en-US" dirty="0" smtClean="0">
                <a:solidFill>
                  <a:srgbClr val="7030A0"/>
                </a:solidFill>
              </a:rPr>
              <a:t>Systematic data gathering is costly and boring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MOOSE and friends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97712" y="1036637"/>
            <a:ext cx="2562225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135312" y="1314273"/>
            <a:ext cx="3962400" cy="6017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/>
                </a:solidFill>
              </a:rPr>
              <a:t>MOOSE: </a:t>
            </a:r>
            <a:r>
              <a:rPr lang="en-US" dirty="0" smtClean="0">
                <a:solidFill>
                  <a:schemeClr val="tx1"/>
                </a:solidFill>
              </a:rPr>
              <a:t>Runs multiscale models.</a:t>
            </a:r>
          </a:p>
          <a:p>
            <a:pPr algn="ctr"/>
            <a:r>
              <a:rPr lang="en-US" dirty="0" err="1" smtClean="0">
                <a:solidFill>
                  <a:schemeClr val="accent6"/>
                </a:solidFill>
              </a:rPr>
              <a:t>Rdesigneur</a:t>
            </a:r>
            <a:r>
              <a:rPr lang="en-US" dirty="0" smtClean="0">
                <a:solidFill>
                  <a:schemeClr val="tx1"/>
                </a:solidFill>
              </a:rPr>
              <a:t>: Concise Python definition of multiscale models.</a:t>
            </a:r>
          </a:p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r>
              <a:rPr lang="en-US" dirty="0" err="1" smtClean="0">
                <a:solidFill>
                  <a:schemeClr val="accent6"/>
                </a:solidFill>
              </a:rPr>
              <a:t>FindSim</a:t>
            </a:r>
            <a:r>
              <a:rPr lang="en-US" dirty="0" smtClean="0">
                <a:solidFill>
                  <a:schemeClr val="tx1"/>
                </a:solidFill>
              </a:rPr>
              <a:t>: Codifies experiments, runs them on models, scores results</a:t>
            </a:r>
          </a:p>
          <a:p>
            <a:pPr algn="ctr"/>
            <a:r>
              <a:rPr lang="en-US" dirty="0" err="1" smtClean="0">
                <a:solidFill>
                  <a:schemeClr val="accent6"/>
                </a:solidFill>
              </a:rPr>
              <a:t>FindSimWeb</a:t>
            </a:r>
            <a:r>
              <a:rPr lang="en-US" dirty="0" smtClean="0">
                <a:solidFill>
                  <a:schemeClr val="accent6"/>
                </a:solidFill>
              </a:rPr>
              <a:t>: </a:t>
            </a:r>
            <a:r>
              <a:rPr lang="en-US" dirty="0" smtClean="0">
                <a:solidFill>
                  <a:schemeClr val="tx1"/>
                </a:solidFill>
              </a:rPr>
              <a:t>Does the same from a web interface.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Also manages database of coded experiments.</a:t>
            </a:r>
          </a:p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r>
              <a:rPr lang="en-US" dirty="0" smtClean="0">
                <a:solidFill>
                  <a:schemeClr val="accent6"/>
                </a:solidFill>
              </a:rPr>
              <a:t>HOSS</a:t>
            </a:r>
            <a:r>
              <a:rPr lang="en-US" dirty="0" smtClean="0">
                <a:solidFill>
                  <a:schemeClr val="tx1"/>
                </a:solidFill>
              </a:rPr>
              <a:t>: Hierarchical Optimization of Systems Simulations.</a:t>
            </a:r>
          </a:p>
          <a:p>
            <a:pPr algn="ctr"/>
            <a:endParaRPr lang="en-US" dirty="0" smtClean="0">
              <a:solidFill>
                <a:schemeClr val="accent6"/>
              </a:solidFill>
            </a:endParaRPr>
          </a:p>
          <a:p>
            <a:pPr algn="ctr"/>
            <a:r>
              <a:rPr lang="en-US" dirty="0" smtClean="0">
                <a:solidFill>
                  <a:schemeClr val="accent6"/>
                </a:solidFill>
              </a:rPr>
              <a:t>HILLTAU</a:t>
            </a:r>
            <a:r>
              <a:rPr lang="en-US" dirty="0" smtClean="0">
                <a:solidFill>
                  <a:schemeClr val="tx1"/>
                </a:solidFill>
              </a:rPr>
              <a:t>: Simulator and format for reduced signaling models: accurate, sparse, and fast</a:t>
            </a:r>
          </a:p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r>
              <a:rPr lang="en-US" dirty="0" smtClean="0">
                <a:solidFill>
                  <a:schemeClr val="accent6"/>
                </a:solidFill>
              </a:rPr>
              <a:t>SANKET</a:t>
            </a:r>
            <a:r>
              <a:rPr lang="en-US" dirty="0" smtClean="0">
                <a:solidFill>
                  <a:schemeClr val="tx1"/>
                </a:solidFill>
              </a:rPr>
              <a:t>: </a:t>
            </a:r>
            <a:r>
              <a:rPr lang="en-US" dirty="0" err="1" smtClean="0">
                <a:solidFill>
                  <a:schemeClr val="tx1"/>
                </a:solidFill>
              </a:rPr>
              <a:t>Signalling</a:t>
            </a:r>
            <a:r>
              <a:rPr lang="en-US" dirty="0" smtClean="0">
                <a:solidFill>
                  <a:schemeClr val="tx1"/>
                </a:solidFill>
              </a:rPr>
              <a:t> and Neurophysiology Knowledge-resource for Experiments and Theory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&gt;250 experiments and analysis pipeline using </a:t>
            </a:r>
            <a:r>
              <a:rPr lang="en-US" dirty="0" err="1" smtClean="0">
                <a:solidFill>
                  <a:schemeClr val="tx1"/>
                </a:solidFill>
              </a:rPr>
              <a:t>FindSim</a:t>
            </a:r>
            <a:r>
              <a:rPr lang="en-US" dirty="0" smtClean="0">
                <a:solidFill>
                  <a:schemeClr val="tx1"/>
                </a:solidFill>
              </a:rPr>
              <a:t> and HOSS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65237"/>
            <a:ext cx="3291669" cy="1732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97712" y="2941637"/>
            <a:ext cx="2514600" cy="1755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9312" y="5829713"/>
            <a:ext cx="2057400" cy="172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Rounded Rectangle 116"/>
          <p:cNvSpPr/>
          <p:nvPr/>
        </p:nvSpPr>
        <p:spPr bwMode="auto">
          <a:xfrm>
            <a:off x="163512" y="1036637"/>
            <a:ext cx="8534400" cy="1447800"/>
          </a:xfrm>
          <a:prstGeom prst="roundRect">
            <a:avLst/>
          </a:prstGeom>
          <a:solidFill>
            <a:srgbClr val="FEFEC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grpSp>
        <p:nvGrpSpPr>
          <p:cNvPr id="4" name="Group 127"/>
          <p:cNvGrpSpPr/>
          <p:nvPr/>
        </p:nvGrpSpPr>
        <p:grpSpPr>
          <a:xfrm>
            <a:off x="2297112" y="2560637"/>
            <a:ext cx="2514600" cy="1524000"/>
            <a:chOff x="2220912" y="2636837"/>
            <a:chExt cx="2514600" cy="1524000"/>
          </a:xfrm>
        </p:grpSpPr>
        <p:sp>
          <p:nvSpPr>
            <p:cNvPr id="118" name="Left-Right-Up Arrow 117"/>
            <p:cNvSpPr/>
            <p:nvPr/>
          </p:nvSpPr>
          <p:spPr bwMode="auto">
            <a:xfrm>
              <a:off x="2220912" y="2789237"/>
              <a:ext cx="2514600" cy="1371600"/>
            </a:xfrm>
            <a:prstGeom prst="leftRightUpArrow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19" name="Rectangle 118"/>
            <p:cNvSpPr/>
            <p:nvPr/>
          </p:nvSpPr>
          <p:spPr bwMode="auto">
            <a:xfrm>
              <a:off x="2982912" y="2636837"/>
              <a:ext cx="914400" cy="533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35712" y="5355124"/>
            <a:ext cx="3581400" cy="2204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041" y="134745"/>
            <a:ext cx="9072563" cy="957208"/>
          </a:xfrm>
        </p:spPr>
        <p:txBody>
          <a:bodyPr>
            <a:noAutofit/>
          </a:bodyPr>
          <a:lstStyle/>
          <a:p>
            <a:r>
              <a:rPr lang="en-US" sz="4000" dirty="0" smtClean="0"/>
              <a:t>Workflow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98EB8-870F-4946-90B2-58298ED42399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73" name="Text Box 261"/>
          <p:cNvSpPr txBox="1">
            <a:spLocks noChangeArrowheads="1"/>
          </p:cNvSpPr>
          <p:nvPr/>
        </p:nvSpPr>
        <p:spPr bwMode="auto">
          <a:xfrm>
            <a:off x="6488112" y="1341437"/>
            <a:ext cx="2251074" cy="41660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 lIns="100794" tIns="50397" rIns="100794" bIns="50397">
            <a:spAutoFit/>
          </a:bodyPr>
          <a:lstStyle/>
          <a:p>
            <a:pPr eaLnBrk="0" hangingPunct="0"/>
            <a:r>
              <a:rPr lang="en-US" sz="2200" dirty="0" smtClean="0">
                <a:solidFill>
                  <a:srgbClr val="00B050"/>
                </a:solidFill>
              </a:rPr>
              <a:t>Pick processes</a:t>
            </a:r>
          </a:p>
        </p:txBody>
      </p:sp>
      <p:grpSp>
        <p:nvGrpSpPr>
          <p:cNvPr id="5" name="Group 92"/>
          <p:cNvGrpSpPr/>
          <p:nvPr/>
        </p:nvGrpSpPr>
        <p:grpSpPr>
          <a:xfrm rot="8198503">
            <a:off x="1739211" y="467620"/>
            <a:ext cx="4074157" cy="3363193"/>
            <a:chOff x="672041" y="923960"/>
            <a:chExt cx="7224449" cy="5963741"/>
          </a:xfrm>
        </p:grpSpPr>
        <p:sp>
          <p:nvSpPr>
            <p:cNvPr id="74" name="Oval 73"/>
            <p:cNvSpPr/>
            <p:nvPr/>
          </p:nvSpPr>
          <p:spPr>
            <a:xfrm>
              <a:off x="672041" y="923960"/>
              <a:ext cx="1848115" cy="1847921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0794" tIns="50397" rIns="100794" bIns="50397"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73"/>
            <p:cNvGrpSpPr/>
            <p:nvPr/>
          </p:nvGrpSpPr>
          <p:grpSpPr>
            <a:xfrm>
              <a:off x="1093013" y="2335254"/>
              <a:ext cx="6803477" cy="4552447"/>
              <a:chOff x="-422312" y="964639"/>
              <a:chExt cx="8022443" cy="5368665"/>
            </a:xfrm>
          </p:grpSpPr>
          <p:sp>
            <p:nvSpPr>
              <p:cNvPr id="7" name="AutoShape 6"/>
              <p:cNvSpPr>
                <a:spLocks noChangeArrowheads="1"/>
              </p:cNvSpPr>
              <p:nvPr/>
            </p:nvSpPr>
            <p:spPr bwMode="auto">
              <a:xfrm rot="8011989">
                <a:off x="3132553" y="-314040"/>
                <a:ext cx="912714" cy="8022443"/>
              </a:xfrm>
              <a:prstGeom prst="can">
                <a:avLst>
                  <a:gd name="adj" fmla="val 51590"/>
                </a:avLst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8" name="Group 13"/>
              <p:cNvGrpSpPr>
                <a:grpSpLocks/>
              </p:cNvGrpSpPr>
              <p:nvPr/>
            </p:nvGrpSpPr>
            <p:grpSpPr bwMode="auto">
              <a:xfrm rot="2611989" flipH="1" flipV="1">
                <a:off x="3668614" y="4850143"/>
                <a:ext cx="681646" cy="1483161"/>
                <a:chOff x="4032" y="1968"/>
                <a:chExt cx="768" cy="1152"/>
              </a:xfrm>
            </p:grpSpPr>
            <p:sp>
              <p:nvSpPr>
                <p:cNvPr id="109" name="AutoShape 14"/>
                <p:cNvSpPr>
                  <a:spLocks noChangeArrowheads="1"/>
                </p:cNvSpPr>
                <p:nvPr/>
              </p:nvSpPr>
              <p:spPr bwMode="auto">
                <a:xfrm>
                  <a:off x="4272" y="2544"/>
                  <a:ext cx="288" cy="576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0" name="Oval 15"/>
                <p:cNvSpPr>
                  <a:spLocks noChangeArrowheads="1"/>
                </p:cNvSpPr>
                <p:nvPr/>
              </p:nvSpPr>
              <p:spPr bwMode="auto">
                <a:xfrm>
                  <a:off x="4032" y="1968"/>
                  <a:ext cx="768" cy="768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9" name="Group 38"/>
              <p:cNvGrpSpPr>
                <a:grpSpLocks/>
              </p:cNvGrpSpPr>
              <p:nvPr/>
            </p:nvGrpSpPr>
            <p:grpSpPr bwMode="auto">
              <a:xfrm rot="2611989">
                <a:off x="3227621" y="1221367"/>
                <a:ext cx="937262" cy="1896734"/>
                <a:chOff x="960" y="176"/>
                <a:chExt cx="2696" cy="2662"/>
              </a:xfrm>
            </p:grpSpPr>
            <p:sp>
              <p:nvSpPr>
                <p:cNvPr id="101" name="Freeform 39"/>
                <p:cNvSpPr>
                  <a:spLocks/>
                </p:cNvSpPr>
                <p:nvPr/>
              </p:nvSpPr>
              <p:spPr bwMode="auto">
                <a:xfrm>
                  <a:off x="1711" y="1072"/>
                  <a:ext cx="641" cy="1760"/>
                </a:xfrm>
                <a:custGeom>
                  <a:avLst/>
                  <a:gdLst/>
                  <a:ahLst/>
                  <a:cxnLst>
                    <a:cxn ang="0">
                      <a:pos x="392" y="1760"/>
                    </a:cxn>
                    <a:cxn ang="0">
                      <a:pos x="392" y="1712"/>
                    </a:cxn>
                    <a:cxn ang="0">
                      <a:pos x="392" y="1616"/>
                    </a:cxn>
                    <a:cxn ang="0">
                      <a:pos x="344" y="1568"/>
                    </a:cxn>
                    <a:cxn ang="0">
                      <a:pos x="248" y="1424"/>
                    </a:cxn>
                    <a:cxn ang="0">
                      <a:pos x="104" y="1184"/>
                    </a:cxn>
                    <a:cxn ang="0">
                      <a:pos x="56" y="704"/>
                    </a:cxn>
                    <a:cxn ang="0">
                      <a:pos x="8" y="224"/>
                    </a:cxn>
                    <a:cxn ang="0">
                      <a:pos x="104" y="32"/>
                    </a:cxn>
                    <a:cxn ang="0">
                      <a:pos x="248" y="32"/>
                    </a:cxn>
                    <a:cxn ang="0">
                      <a:pos x="483" y="134"/>
                    </a:cxn>
                    <a:cxn ang="0">
                      <a:pos x="632" y="320"/>
                    </a:cxn>
                    <a:cxn ang="0">
                      <a:pos x="537" y="493"/>
                    </a:cxn>
                    <a:cxn ang="0">
                      <a:pos x="632" y="848"/>
                    </a:cxn>
                    <a:cxn ang="0">
                      <a:pos x="551" y="1130"/>
                    </a:cxn>
                    <a:cxn ang="0">
                      <a:pos x="564" y="1557"/>
                    </a:cxn>
                    <a:cxn ang="0">
                      <a:pos x="625" y="1740"/>
                    </a:cxn>
                  </a:cxnLst>
                  <a:rect l="0" t="0" r="r" b="b"/>
                  <a:pathLst>
                    <a:path w="641" h="1760">
                      <a:moveTo>
                        <a:pt x="392" y="1760"/>
                      </a:moveTo>
                      <a:cubicBezTo>
                        <a:pt x="392" y="1748"/>
                        <a:pt x="392" y="1736"/>
                        <a:pt x="392" y="1712"/>
                      </a:cubicBezTo>
                      <a:cubicBezTo>
                        <a:pt x="392" y="1688"/>
                        <a:pt x="400" y="1640"/>
                        <a:pt x="392" y="1616"/>
                      </a:cubicBezTo>
                      <a:cubicBezTo>
                        <a:pt x="384" y="1592"/>
                        <a:pt x="368" y="1600"/>
                        <a:pt x="344" y="1568"/>
                      </a:cubicBezTo>
                      <a:cubicBezTo>
                        <a:pt x="320" y="1536"/>
                        <a:pt x="288" y="1488"/>
                        <a:pt x="248" y="1424"/>
                      </a:cubicBezTo>
                      <a:cubicBezTo>
                        <a:pt x="208" y="1360"/>
                        <a:pt x="136" y="1304"/>
                        <a:pt x="104" y="1184"/>
                      </a:cubicBezTo>
                      <a:cubicBezTo>
                        <a:pt x="72" y="1064"/>
                        <a:pt x="72" y="864"/>
                        <a:pt x="56" y="704"/>
                      </a:cubicBezTo>
                      <a:cubicBezTo>
                        <a:pt x="40" y="544"/>
                        <a:pt x="0" y="336"/>
                        <a:pt x="8" y="224"/>
                      </a:cubicBezTo>
                      <a:cubicBezTo>
                        <a:pt x="16" y="112"/>
                        <a:pt x="64" y="64"/>
                        <a:pt x="104" y="32"/>
                      </a:cubicBezTo>
                      <a:cubicBezTo>
                        <a:pt x="144" y="0"/>
                        <a:pt x="185" y="15"/>
                        <a:pt x="248" y="32"/>
                      </a:cubicBezTo>
                      <a:cubicBezTo>
                        <a:pt x="311" y="49"/>
                        <a:pt x="419" y="86"/>
                        <a:pt x="483" y="134"/>
                      </a:cubicBezTo>
                      <a:cubicBezTo>
                        <a:pt x="547" y="182"/>
                        <a:pt x="623" y="260"/>
                        <a:pt x="632" y="320"/>
                      </a:cubicBezTo>
                      <a:cubicBezTo>
                        <a:pt x="641" y="380"/>
                        <a:pt x="537" y="405"/>
                        <a:pt x="537" y="493"/>
                      </a:cubicBezTo>
                      <a:cubicBezTo>
                        <a:pt x="537" y="581"/>
                        <a:pt x="630" y="742"/>
                        <a:pt x="632" y="848"/>
                      </a:cubicBezTo>
                      <a:cubicBezTo>
                        <a:pt x="634" y="954"/>
                        <a:pt x="562" y="1012"/>
                        <a:pt x="551" y="1130"/>
                      </a:cubicBezTo>
                      <a:cubicBezTo>
                        <a:pt x="540" y="1248"/>
                        <a:pt x="552" y="1455"/>
                        <a:pt x="564" y="1557"/>
                      </a:cubicBezTo>
                      <a:cubicBezTo>
                        <a:pt x="576" y="1659"/>
                        <a:pt x="612" y="1702"/>
                        <a:pt x="625" y="1740"/>
                      </a:cubicBezTo>
                    </a:path>
                  </a:pathLst>
                </a:custGeom>
                <a:gradFill rotWithShape="1">
                  <a:gsLst>
                    <a:gs pos="0">
                      <a:srgbClr val="CCFF99">
                        <a:gamma/>
                        <a:shade val="46275"/>
                        <a:invGamma/>
                      </a:srgbClr>
                    </a:gs>
                    <a:gs pos="50000">
                      <a:srgbClr val="CCFF99"/>
                    </a:gs>
                    <a:gs pos="100000">
                      <a:srgbClr val="CCFF99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" name="Freeform 40"/>
                <p:cNvSpPr>
                  <a:spLocks/>
                </p:cNvSpPr>
                <p:nvPr/>
              </p:nvSpPr>
              <p:spPr bwMode="auto">
                <a:xfrm>
                  <a:off x="960" y="176"/>
                  <a:ext cx="2696" cy="2656"/>
                </a:xfrm>
                <a:custGeom>
                  <a:avLst/>
                  <a:gdLst/>
                  <a:ahLst/>
                  <a:cxnLst>
                    <a:cxn ang="0">
                      <a:pos x="1104" y="2656"/>
                    </a:cxn>
                    <a:cxn ang="0">
                      <a:pos x="1104" y="2512"/>
                    </a:cxn>
                    <a:cxn ang="0">
                      <a:pos x="1008" y="2368"/>
                    </a:cxn>
                    <a:cxn ang="0">
                      <a:pos x="864" y="2272"/>
                    </a:cxn>
                    <a:cxn ang="0">
                      <a:pos x="720" y="1936"/>
                    </a:cxn>
                    <a:cxn ang="0">
                      <a:pos x="576" y="1792"/>
                    </a:cxn>
                    <a:cxn ang="0">
                      <a:pos x="336" y="1456"/>
                    </a:cxn>
                    <a:cxn ang="0">
                      <a:pos x="0" y="592"/>
                    </a:cxn>
                    <a:cxn ang="0">
                      <a:pos x="336" y="160"/>
                    </a:cxn>
                    <a:cxn ang="0">
                      <a:pos x="816" y="16"/>
                    </a:cxn>
                    <a:cxn ang="0">
                      <a:pos x="1920" y="64"/>
                    </a:cxn>
                    <a:cxn ang="0">
                      <a:pos x="2592" y="400"/>
                    </a:cxn>
                    <a:cxn ang="0">
                      <a:pos x="2544" y="928"/>
                    </a:cxn>
                    <a:cxn ang="0">
                      <a:pos x="2256" y="1264"/>
                    </a:cxn>
                    <a:cxn ang="0">
                      <a:pos x="1632" y="1552"/>
                    </a:cxn>
                    <a:cxn ang="0">
                      <a:pos x="1392" y="2272"/>
                    </a:cxn>
                    <a:cxn ang="0">
                      <a:pos x="1392" y="2656"/>
                    </a:cxn>
                  </a:cxnLst>
                  <a:rect l="0" t="0" r="r" b="b"/>
                  <a:pathLst>
                    <a:path w="2696" h="2656">
                      <a:moveTo>
                        <a:pt x="1104" y="2656"/>
                      </a:moveTo>
                      <a:cubicBezTo>
                        <a:pt x="1112" y="2608"/>
                        <a:pt x="1120" y="2560"/>
                        <a:pt x="1104" y="2512"/>
                      </a:cubicBezTo>
                      <a:cubicBezTo>
                        <a:pt x="1088" y="2464"/>
                        <a:pt x="1048" y="2408"/>
                        <a:pt x="1008" y="2368"/>
                      </a:cubicBezTo>
                      <a:cubicBezTo>
                        <a:pt x="968" y="2328"/>
                        <a:pt x="912" y="2344"/>
                        <a:pt x="864" y="2272"/>
                      </a:cubicBezTo>
                      <a:cubicBezTo>
                        <a:pt x="816" y="2200"/>
                        <a:pt x="768" y="2016"/>
                        <a:pt x="720" y="1936"/>
                      </a:cubicBezTo>
                      <a:cubicBezTo>
                        <a:pt x="672" y="1856"/>
                        <a:pt x="640" y="1872"/>
                        <a:pt x="576" y="1792"/>
                      </a:cubicBezTo>
                      <a:cubicBezTo>
                        <a:pt x="512" y="1712"/>
                        <a:pt x="432" y="1656"/>
                        <a:pt x="336" y="1456"/>
                      </a:cubicBezTo>
                      <a:cubicBezTo>
                        <a:pt x="240" y="1256"/>
                        <a:pt x="0" y="808"/>
                        <a:pt x="0" y="592"/>
                      </a:cubicBezTo>
                      <a:cubicBezTo>
                        <a:pt x="0" y="376"/>
                        <a:pt x="200" y="256"/>
                        <a:pt x="336" y="160"/>
                      </a:cubicBezTo>
                      <a:cubicBezTo>
                        <a:pt x="472" y="64"/>
                        <a:pt x="552" y="32"/>
                        <a:pt x="816" y="16"/>
                      </a:cubicBezTo>
                      <a:cubicBezTo>
                        <a:pt x="1080" y="0"/>
                        <a:pt x="1624" y="0"/>
                        <a:pt x="1920" y="64"/>
                      </a:cubicBezTo>
                      <a:cubicBezTo>
                        <a:pt x="2216" y="128"/>
                        <a:pt x="2488" y="256"/>
                        <a:pt x="2592" y="400"/>
                      </a:cubicBezTo>
                      <a:cubicBezTo>
                        <a:pt x="2696" y="544"/>
                        <a:pt x="2600" y="784"/>
                        <a:pt x="2544" y="928"/>
                      </a:cubicBezTo>
                      <a:cubicBezTo>
                        <a:pt x="2488" y="1072"/>
                        <a:pt x="2408" y="1160"/>
                        <a:pt x="2256" y="1264"/>
                      </a:cubicBezTo>
                      <a:cubicBezTo>
                        <a:pt x="2104" y="1368"/>
                        <a:pt x="1776" y="1384"/>
                        <a:pt x="1632" y="1552"/>
                      </a:cubicBezTo>
                      <a:cubicBezTo>
                        <a:pt x="1488" y="1720"/>
                        <a:pt x="1432" y="2088"/>
                        <a:pt x="1392" y="2272"/>
                      </a:cubicBezTo>
                      <a:cubicBezTo>
                        <a:pt x="1352" y="2456"/>
                        <a:pt x="1372" y="2556"/>
                        <a:pt x="1392" y="265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" name="Freeform 41"/>
                <p:cNvSpPr>
                  <a:spLocks/>
                </p:cNvSpPr>
                <p:nvPr/>
              </p:nvSpPr>
              <p:spPr bwMode="auto">
                <a:xfrm>
                  <a:off x="1392" y="432"/>
                  <a:ext cx="1632" cy="2406"/>
                </a:xfrm>
                <a:custGeom>
                  <a:avLst/>
                  <a:gdLst/>
                  <a:ahLst/>
                  <a:cxnLst>
                    <a:cxn ang="0">
                      <a:pos x="668" y="2400"/>
                    </a:cxn>
                    <a:cxn ang="0">
                      <a:pos x="668" y="2270"/>
                    </a:cxn>
                    <a:cxn ang="0">
                      <a:pos x="610" y="2140"/>
                    </a:cxn>
                    <a:cxn ang="0">
                      <a:pos x="523" y="2053"/>
                    </a:cxn>
                    <a:cxn ang="0">
                      <a:pos x="370" y="1757"/>
                    </a:cxn>
                    <a:cxn ang="0">
                      <a:pos x="349" y="1619"/>
                    </a:cxn>
                    <a:cxn ang="0">
                      <a:pos x="203" y="1316"/>
                    </a:cxn>
                    <a:cxn ang="0">
                      <a:pos x="0" y="535"/>
                    </a:cxn>
                    <a:cxn ang="0">
                      <a:pos x="203" y="145"/>
                    </a:cxn>
                    <a:cxn ang="0">
                      <a:pos x="494" y="14"/>
                    </a:cxn>
                    <a:cxn ang="0">
                      <a:pos x="1162" y="58"/>
                    </a:cxn>
                    <a:cxn ang="0">
                      <a:pos x="1569" y="361"/>
                    </a:cxn>
                    <a:cxn ang="0">
                      <a:pos x="1540" y="839"/>
                    </a:cxn>
                    <a:cxn ang="0">
                      <a:pos x="1366" y="1142"/>
                    </a:cxn>
                    <a:cxn ang="0">
                      <a:pos x="1048" y="1404"/>
                    </a:cxn>
                    <a:cxn ang="0">
                      <a:pos x="916" y="2027"/>
                    </a:cxn>
                    <a:cxn ang="0">
                      <a:pos x="916" y="2406"/>
                    </a:cxn>
                  </a:cxnLst>
                  <a:rect l="0" t="0" r="r" b="b"/>
                  <a:pathLst>
                    <a:path w="1632" h="2406">
                      <a:moveTo>
                        <a:pt x="668" y="2400"/>
                      </a:moveTo>
                      <a:cubicBezTo>
                        <a:pt x="673" y="2357"/>
                        <a:pt x="678" y="2313"/>
                        <a:pt x="668" y="2270"/>
                      </a:cubicBezTo>
                      <a:cubicBezTo>
                        <a:pt x="659" y="2227"/>
                        <a:pt x="634" y="2176"/>
                        <a:pt x="610" y="2140"/>
                      </a:cubicBezTo>
                      <a:cubicBezTo>
                        <a:pt x="586" y="2104"/>
                        <a:pt x="563" y="2117"/>
                        <a:pt x="523" y="2053"/>
                      </a:cubicBezTo>
                      <a:cubicBezTo>
                        <a:pt x="483" y="1989"/>
                        <a:pt x="399" y="1829"/>
                        <a:pt x="370" y="1757"/>
                      </a:cubicBezTo>
                      <a:cubicBezTo>
                        <a:pt x="341" y="1685"/>
                        <a:pt x="377" y="1692"/>
                        <a:pt x="349" y="1619"/>
                      </a:cubicBezTo>
                      <a:cubicBezTo>
                        <a:pt x="321" y="1546"/>
                        <a:pt x="262" y="1496"/>
                        <a:pt x="203" y="1316"/>
                      </a:cubicBezTo>
                      <a:cubicBezTo>
                        <a:pt x="145" y="1135"/>
                        <a:pt x="0" y="730"/>
                        <a:pt x="0" y="535"/>
                      </a:cubicBezTo>
                      <a:cubicBezTo>
                        <a:pt x="0" y="340"/>
                        <a:pt x="121" y="231"/>
                        <a:pt x="203" y="145"/>
                      </a:cubicBezTo>
                      <a:cubicBezTo>
                        <a:pt x="286" y="58"/>
                        <a:pt x="334" y="29"/>
                        <a:pt x="494" y="14"/>
                      </a:cubicBezTo>
                      <a:cubicBezTo>
                        <a:pt x="654" y="0"/>
                        <a:pt x="983" y="0"/>
                        <a:pt x="1162" y="58"/>
                      </a:cubicBezTo>
                      <a:cubicBezTo>
                        <a:pt x="1341" y="116"/>
                        <a:pt x="1506" y="231"/>
                        <a:pt x="1569" y="361"/>
                      </a:cubicBezTo>
                      <a:cubicBezTo>
                        <a:pt x="1632" y="492"/>
                        <a:pt x="1574" y="708"/>
                        <a:pt x="1540" y="839"/>
                      </a:cubicBezTo>
                      <a:cubicBezTo>
                        <a:pt x="1506" y="969"/>
                        <a:pt x="1448" y="1048"/>
                        <a:pt x="1366" y="1142"/>
                      </a:cubicBezTo>
                      <a:cubicBezTo>
                        <a:pt x="1284" y="1236"/>
                        <a:pt x="1123" y="1256"/>
                        <a:pt x="1048" y="1404"/>
                      </a:cubicBezTo>
                      <a:cubicBezTo>
                        <a:pt x="973" y="1552"/>
                        <a:pt x="938" y="1860"/>
                        <a:pt x="916" y="2027"/>
                      </a:cubicBezTo>
                      <a:cubicBezTo>
                        <a:pt x="894" y="2194"/>
                        <a:pt x="916" y="2327"/>
                        <a:pt x="916" y="2406"/>
                      </a:cubicBezTo>
                    </a:path>
                  </a:pathLst>
                </a:custGeom>
                <a:noFill/>
                <a:ln w="9525" cap="flat">
                  <a:solidFill>
                    <a:schemeClr val="tx1"/>
                  </a:solidFill>
                  <a:prstDash val="lgDash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" name="Line 42"/>
                <p:cNvSpPr>
                  <a:spLocks noChangeShapeType="1"/>
                </p:cNvSpPr>
                <p:nvPr/>
              </p:nvSpPr>
              <p:spPr bwMode="auto">
                <a:xfrm flipV="1">
                  <a:off x="2112" y="240"/>
                  <a:ext cx="48" cy="81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" name="Line 43"/>
                <p:cNvSpPr>
                  <a:spLocks noChangeShapeType="1"/>
                </p:cNvSpPr>
                <p:nvPr/>
              </p:nvSpPr>
              <p:spPr bwMode="auto">
                <a:xfrm flipV="1">
                  <a:off x="2352" y="576"/>
                  <a:ext cx="1056" cy="67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" name="Line 44"/>
                <p:cNvSpPr>
                  <a:spLocks noChangeShapeType="1"/>
                </p:cNvSpPr>
                <p:nvPr/>
              </p:nvSpPr>
              <p:spPr bwMode="auto">
                <a:xfrm flipH="1" flipV="1">
                  <a:off x="1104" y="624"/>
                  <a:ext cx="576" cy="48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" name="Line 45"/>
                <p:cNvSpPr>
                  <a:spLocks noChangeShapeType="1"/>
                </p:cNvSpPr>
                <p:nvPr/>
              </p:nvSpPr>
              <p:spPr bwMode="auto">
                <a:xfrm>
                  <a:off x="2400" y="1584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" name="Line 46"/>
                <p:cNvSpPr>
                  <a:spLocks noChangeShapeType="1"/>
                </p:cNvSpPr>
                <p:nvPr/>
              </p:nvSpPr>
              <p:spPr bwMode="auto">
                <a:xfrm flipH="1" flipV="1">
                  <a:off x="1248" y="1440"/>
                  <a:ext cx="384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0" name="Group 320"/>
              <p:cNvGrpSpPr>
                <a:grpSpLocks/>
              </p:cNvGrpSpPr>
              <p:nvPr/>
            </p:nvGrpSpPr>
            <p:grpSpPr bwMode="auto">
              <a:xfrm rot="2611989">
                <a:off x="2714345" y="2028310"/>
                <a:ext cx="429305" cy="455513"/>
                <a:chOff x="4205" y="600"/>
                <a:chExt cx="624" cy="912"/>
              </a:xfrm>
            </p:grpSpPr>
            <p:sp>
              <p:nvSpPr>
                <p:cNvPr id="36" name="AutoShape 321"/>
                <p:cNvSpPr>
                  <a:spLocks noChangeArrowheads="1"/>
                </p:cNvSpPr>
                <p:nvPr/>
              </p:nvSpPr>
              <p:spPr bwMode="auto">
                <a:xfrm>
                  <a:off x="4205" y="600"/>
                  <a:ext cx="624" cy="912"/>
                </a:xfrm>
                <a:prstGeom prst="can">
                  <a:avLst>
                    <a:gd name="adj" fmla="val 40862"/>
                  </a:avLst>
                </a:prstGeom>
                <a:gradFill rotWithShape="1">
                  <a:gsLst>
                    <a:gs pos="0">
                      <a:srgbClr val="FFCCCC">
                        <a:gamma/>
                        <a:shade val="46275"/>
                        <a:invGamma/>
                      </a:srgbClr>
                    </a:gs>
                    <a:gs pos="50000">
                      <a:srgbClr val="FFCCCC"/>
                    </a:gs>
                    <a:gs pos="100000">
                      <a:srgbClr val="FFCCCC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" name="Oval 322"/>
                <p:cNvSpPr>
                  <a:spLocks noChangeArrowheads="1"/>
                </p:cNvSpPr>
                <p:nvPr/>
              </p:nvSpPr>
              <p:spPr bwMode="auto">
                <a:xfrm>
                  <a:off x="4386" y="725"/>
                  <a:ext cx="240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" name="Group 326"/>
              <p:cNvGrpSpPr>
                <a:grpSpLocks/>
              </p:cNvGrpSpPr>
              <p:nvPr/>
            </p:nvGrpSpPr>
            <p:grpSpPr bwMode="auto">
              <a:xfrm rot="2611989" flipV="1">
                <a:off x="1110958" y="2078391"/>
                <a:ext cx="605174" cy="702276"/>
                <a:chOff x="1968" y="720"/>
                <a:chExt cx="624" cy="912"/>
              </a:xfrm>
            </p:grpSpPr>
            <p:sp>
              <p:nvSpPr>
                <p:cNvPr id="32" name="AutoShape 327"/>
                <p:cNvSpPr>
                  <a:spLocks noChangeArrowheads="1"/>
                </p:cNvSpPr>
                <p:nvPr/>
              </p:nvSpPr>
              <p:spPr bwMode="auto">
                <a:xfrm>
                  <a:off x="1968" y="720"/>
                  <a:ext cx="624" cy="912"/>
                </a:xfrm>
                <a:prstGeom prst="can">
                  <a:avLst>
                    <a:gd name="adj" fmla="val 40862"/>
                  </a:avLst>
                </a:prstGeom>
                <a:gradFill rotWithShape="1">
                  <a:gsLst>
                    <a:gs pos="0">
                      <a:schemeClr val="folHlink">
                        <a:gamma/>
                        <a:shade val="46275"/>
                        <a:invGamma/>
                      </a:schemeClr>
                    </a:gs>
                    <a:gs pos="50000">
                      <a:schemeClr val="folHlink"/>
                    </a:gs>
                    <a:gs pos="100000">
                      <a:schemeClr val="folHlink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" name="Oval 328"/>
                <p:cNvSpPr>
                  <a:spLocks noChangeArrowheads="1"/>
                </p:cNvSpPr>
                <p:nvPr/>
              </p:nvSpPr>
              <p:spPr bwMode="auto">
                <a:xfrm>
                  <a:off x="2160" y="816"/>
                  <a:ext cx="240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" name="Group 38"/>
              <p:cNvGrpSpPr>
                <a:grpSpLocks/>
              </p:cNvGrpSpPr>
              <p:nvPr/>
            </p:nvGrpSpPr>
            <p:grpSpPr bwMode="auto">
              <a:xfrm rot="2611989" flipV="1">
                <a:off x="1656423" y="3092049"/>
                <a:ext cx="937262" cy="1896734"/>
                <a:chOff x="960" y="176"/>
                <a:chExt cx="2696" cy="2662"/>
              </a:xfrm>
            </p:grpSpPr>
            <p:sp>
              <p:nvSpPr>
                <p:cNvPr id="120" name="Freeform 39"/>
                <p:cNvSpPr>
                  <a:spLocks/>
                </p:cNvSpPr>
                <p:nvPr/>
              </p:nvSpPr>
              <p:spPr bwMode="auto">
                <a:xfrm>
                  <a:off x="1711" y="1072"/>
                  <a:ext cx="641" cy="1760"/>
                </a:xfrm>
                <a:custGeom>
                  <a:avLst/>
                  <a:gdLst/>
                  <a:ahLst/>
                  <a:cxnLst>
                    <a:cxn ang="0">
                      <a:pos x="392" y="1760"/>
                    </a:cxn>
                    <a:cxn ang="0">
                      <a:pos x="392" y="1712"/>
                    </a:cxn>
                    <a:cxn ang="0">
                      <a:pos x="392" y="1616"/>
                    </a:cxn>
                    <a:cxn ang="0">
                      <a:pos x="344" y="1568"/>
                    </a:cxn>
                    <a:cxn ang="0">
                      <a:pos x="248" y="1424"/>
                    </a:cxn>
                    <a:cxn ang="0">
                      <a:pos x="104" y="1184"/>
                    </a:cxn>
                    <a:cxn ang="0">
                      <a:pos x="56" y="704"/>
                    </a:cxn>
                    <a:cxn ang="0">
                      <a:pos x="8" y="224"/>
                    </a:cxn>
                    <a:cxn ang="0">
                      <a:pos x="104" y="32"/>
                    </a:cxn>
                    <a:cxn ang="0">
                      <a:pos x="248" y="32"/>
                    </a:cxn>
                    <a:cxn ang="0">
                      <a:pos x="483" y="134"/>
                    </a:cxn>
                    <a:cxn ang="0">
                      <a:pos x="632" y="320"/>
                    </a:cxn>
                    <a:cxn ang="0">
                      <a:pos x="537" y="493"/>
                    </a:cxn>
                    <a:cxn ang="0">
                      <a:pos x="632" y="848"/>
                    </a:cxn>
                    <a:cxn ang="0">
                      <a:pos x="551" y="1130"/>
                    </a:cxn>
                    <a:cxn ang="0">
                      <a:pos x="564" y="1557"/>
                    </a:cxn>
                    <a:cxn ang="0">
                      <a:pos x="625" y="1740"/>
                    </a:cxn>
                  </a:cxnLst>
                  <a:rect l="0" t="0" r="r" b="b"/>
                  <a:pathLst>
                    <a:path w="641" h="1760">
                      <a:moveTo>
                        <a:pt x="392" y="1760"/>
                      </a:moveTo>
                      <a:cubicBezTo>
                        <a:pt x="392" y="1748"/>
                        <a:pt x="392" y="1736"/>
                        <a:pt x="392" y="1712"/>
                      </a:cubicBezTo>
                      <a:cubicBezTo>
                        <a:pt x="392" y="1688"/>
                        <a:pt x="400" y="1640"/>
                        <a:pt x="392" y="1616"/>
                      </a:cubicBezTo>
                      <a:cubicBezTo>
                        <a:pt x="384" y="1592"/>
                        <a:pt x="368" y="1600"/>
                        <a:pt x="344" y="1568"/>
                      </a:cubicBezTo>
                      <a:cubicBezTo>
                        <a:pt x="320" y="1536"/>
                        <a:pt x="288" y="1488"/>
                        <a:pt x="248" y="1424"/>
                      </a:cubicBezTo>
                      <a:cubicBezTo>
                        <a:pt x="208" y="1360"/>
                        <a:pt x="136" y="1304"/>
                        <a:pt x="104" y="1184"/>
                      </a:cubicBezTo>
                      <a:cubicBezTo>
                        <a:pt x="72" y="1064"/>
                        <a:pt x="72" y="864"/>
                        <a:pt x="56" y="704"/>
                      </a:cubicBezTo>
                      <a:cubicBezTo>
                        <a:pt x="40" y="544"/>
                        <a:pt x="0" y="336"/>
                        <a:pt x="8" y="224"/>
                      </a:cubicBezTo>
                      <a:cubicBezTo>
                        <a:pt x="16" y="112"/>
                        <a:pt x="64" y="64"/>
                        <a:pt x="104" y="32"/>
                      </a:cubicBezTo>
                      <a:cubicBezTo>
                        <a:pt x="144" y="0"/>
                        <a:pt x="185" y="15"/>
                        <a:pt x="248" y="32"/>
                      </a:cubicBezTo>
                      <a:cubicBezTo>
                        <a:pt x="311" y="49"/>
                        <a:pt x="419" y="86"/>
                        <a:pt x="483" y="134"/>
                      </a:cubicBezTo>
                      <a:cubicBezTo>
                        <a:pt x="547" y="182"/>
                        <a:pt x="623" y="260"/>
                        <a:pt x="632" y="320"/>
                      </a:cubicBezTo>
                      <a:cubicBezTo>
                        <a:pt x="641" y="380"/>
                        <a:pt x="537" y="405"/>
                        <a:pt x="537" y="493"/>
                      </a:cubicBezTo>
                      <a:cubicBezTo>
                        <a:pt x="537" y="581"/>
                        <a:pt x="630" y="742"/>
                        <a:pt x="632" y="848"/>
                      </a:cubicBezTo>
                      <a:cubicBezTo>
                        <a:pt x="634" y="954"/>
                        <a:pt x="562" y="1012"/>
                        <a:pt x="551" y="1130"/>
                      </a:cubicBezTo>
                      <a:cubicBezTo>
                        <a:pt x="540" y="1248"/>
                        <a:pt x="552" y="1455"/>
                        <a:pt x="564" y="1557"/>
                      </a:cubicBezTo>
                      <a:cubicBezTo>
                        <a:pt x="576" y="1659"/>
                        <a:pt x="612" y="1702"/>
                        <a:pt x="625" y="1740"/>
                      </a:cubicBezTo>
                    </a:path>
                  </a:pathLst>
                </a:custGeom>
                <a:gradFill rotWithShape="1">
                  <a:gsLst>
                    <a:gs pos="0">
                      <a:srgbClr val="CCFF99">
                        <a:gamma/>
                        <a:shade val="46275"/>
                        <a:invGamma/>
                      </a:srgbClr>
                    </a:gs>
                    <a:gs pos="50000">
                      <a:srgbClr val="CCFF99"/>
                    </a:gs>
                    <a:gs pos="100000">
                      <a:srgbClr val="CCFF99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1" name="Freeform 40"/>
                <p:cNvSpPr>
                  <a:spLocks/>
                </p:cNvSpPr>
                <p:nvPr/>
              </p:nvSpPr>
              <p:spPr bwMode="auto">
                <a:xfrm>
                  <a:off x="960" y="176"/>
                  <a:ext cx="2696" cy="2656"/>
                </a:xfrm>
                <a:custGeom>
                  <a:avLst/>
                  <a:gdLst/>
                  <a:ahLst/>
                  <a:cxnLst>
                    <a:cxn ang="0">
                      <a:pos x="1104" y="2656"/>
                    </a:cxn>
                    <a:cxn ang="0">
                      <a:pos x="1104" y="2512"/>
                    </a:cxn>
                    <a:cxn ang="0">
                      <a:pos x="1008" y="2368"/>
                    </a:cxn>
                    <a:cxn ang="0">
                      <a:pos x="864" y="2272"/>
                    </a:cxn>
                    <a:cxn ang="0">
                      <a:pos x="720" y="1936"/>
                    </a:cxn>
                    <a:cxn ang="0">
                      <a:pos x="576" y="1792"/>
                    </a:cxn>
                    <a:cxn ang="0">
                      <a:pos x="336" y="1456"/>
                    </a:cxn>
                    <a:cxn ang="0">
                      <a:pos x="0" y="592"/>
                    </a:cxn>
                    <a:cxn ang="0">
                      <a:pos x="336" y="160"/>
                    </a:cxn>
                    <a:cxn ang="0">
                      <a:pos x="816" y="16"/>
                    </a:cxn>
                    <a:cxn ang="0">
                      <a:pos x="1920" y="64"/>
                    </a:cxn>
                    <a:cxn ang="0">
                      <a:pos x="2592" y="400"/>
                    </a:cxn>
                    <a:cxn ang="0">
                      <a:pos x="2544" y="928"/>
                    </a:cxn>
                    <a:cxn ang="0">
                      <a:pos x="2256" y="1264"/>
                    </a:cxn>
                    <a:cxn ang="0">
                      <a:pos x="1632" y="1552"/>
                    </a:cxn>
                    <a:cxn ang="0">
                      <a:pos x="1392" y="2272"/>
                    </a:cxn>
                    <a:cxn ang="0">
                      <a:pos x="1392" y="2656"/>
                    </a:cxn>
                  </a:cxnLst>
                  <a:rect l="0" t="0" r="r" b="b"/>
                  <a:pathLst>
                    <a:path w="2696" h="2656">
                      <a:moveTo>
                        <a:pt x="1104" y="2656"/>
                      </a:moveTo>
                      <a:cubicBezTo>
                        <a:pt x="1112" y="2608"/>
                        <a:pt x="1120" y="2560"/>
                        <a:pt x="1104" y="2512"/>
                      </a:cubicBezTo>
                      <a:cubicBezTo>
                        <a:pt x="1088" y="2464"/>
                        <a:pt x="1048" y="2408"/>
                        <a:pt x="1008" y="2368"/>
                      </a:cubicBezTo>
                      <a:cubicBezTo>
                        <a:pt x="968" y="2328"/>
                        <a:pt x="912" y="2344"/>
                        <a:pt x="864" y="2272"/>
                      </a:cubicBezTo>
                      <a:cubicBezTo>
                        <a:pt x="816" y="2200"/>
                        <a:pt x="768" y="2016"/>
                        <a:pt x="720" y="1936"/>
                      </a:cubicBezTo>
                      <a:cubicBezTo>
                        <a:pt x="672" y="1856"/>
                        <a:pt x="640" y="1872"/>
                        <a:pt x="576" y="1792"/>
                      </a:cubicBezTo>
                      <a:cubicBezTo>
                        <a:pt x="512" y="1712"/>
                        <a:pt x="432" y="1656"/>
                        <a:pt x="336" y="1456"/>
                      </a:cubicBezTo>
                      <a:cubicBezTo>
                        <a:pt x="240" y="1256"/>
                        <a:pt x="0" y="808"/>
                        <a:pt x="0" y="592"/>
                      </a:cubicBezTo>
                      <a:cubicBezTo>
                        <a:pt x="0" y="376"/>
                        <a:pt x="200" y="256"/>
                        <a:pt x="336" y="160"/>
                      </a:cubicBezTo>
                      <a:cubicBezTo>
                        <a:pt x="472" y="64"/>
                        <a:pt x="552" y="32"/>
                        <a:pt x="816" y="16"/>
                      </a:cubicBezTo>
                      <a:cubicBezTo>
                        <a:pt x="1080" y="0"/>
                        <a:pt x="1624" y="0"/>
                        <a:pt x="1920" y="64"/>
                      </a:cubicBezTo>
                      <a:cubicBezTo>
                        <a:pt x="2216" y="128"/>
                        <a:pt x="2488" y="256"/>
                        <a:pt x="2592" y="400"/>
                      </a:cubicBezTo>
                      <a:cubicBezTo>
                        <a:pt x="2696" y="544"/>
                        <a:pt x="2600" y="784"/>
                        <a:pt x="2544" y="928"/>
                      </a:cubicBezTo>
                      <a:cubicBezTo>
                        <a:pt x="2488" y="1072"/>
                        <a:pt x="2408" y="1160"/>
                        <a:pt x="2256" y="1264"/>
                      </a:cubicBezTo>
                      <a:cubicBezTo>
                        <a:pt x="2104" y="1368"/>
                        <a:pt x="1776" y="1384"/>
                        <a:pt x="1632" y="1552"/>
                      </a:cubicBezTo>
                      <a:cubicBezTo>
                        <a:pt x="1488" y="1720"/>
                        <a:pt x="1432" y="2088"/>
                        <a:pt x="1392" y="2272"/>
                      </a:cubicBezTo>
                      <a:cubicBezTo>
                        <a:pt x="1352" y="2456"/>
                        <a:pt x="1372" y="2556"/>
                        <a:pt x="1392" y="265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2" name="Freeform 41"/>
                <p:cNvSpPr>
                  <a:spLocks/>
                </p:cNvSpPr>
                <p:nvPr/>
              </p:nvSpPr>
              <p:spPr bwMode="auto">
                <a:xfrm>
                  <a:off x="1392" y="432"/>
                  <a:ext cx="1632" cy="2406"/>
                </a:xfrm>
                <a:custGeom>
                  <a:avLst/>
                  <a:gdLst/>
                  <a:ahLst/>
                  <a:cxnLst>
                    <a:cxn ang="0">
                      <a:pos x="668" y="2400"/>
                    </a:cxn>
                    <a:cxn ang="0">
                      <a:pos x="668" y="2270"/>
                    </a:cxn>
                    <a:cxn ang="0">
                      <a:pos x="610" y="2140"/>
                    </a:cxn>
                    <a:cxn ang="0">
                      <a:pos x="523" y="2053"/>
                    </a:cxn>
                    <a:cxn ang="0">
                      <a:pos x="370" y="1757"/>
                    </a:cxn>
                    <a:cxn ang="0">
                      <a:pos x="349" y="1619"/>
                    </a:cxn>
                    <a:cxn ang="0">
                      <a:pos x="203" y="1316"/>
                    </a:cxn>
                    <a:cxn ang="0">
                      <a:pos x="0" y="535"/>
                    </a:cxn>
                    <a:cxn ang="0">
                      <a:pos x="203" y="145"/>
                    </a:cxn>
                    <a:cxn ang="0">
                      <a:pos x="494" y="14"/>
                    </a:cxn>
                    <a:cxn ang="0">
                      <a:pos x="1162" y="58"/>
                    </a:cxn>
                    <a:cxn ang="0">
                      <a:pos x="1569" y="361"/>
                    </a:cxn>
                    <a:cxn ang="0">
                      <a:pos x="1540" y="839"/>
                    </a:cxn>
                    <a:cxn ang="0">
                      <a:pos x="1366" y="1142"/>
                    </a:cxn>
                    <a:cxn ang="0">
                      <a:pos x="1048" y="1404"/>
                    </a:cxn>
                    <a:cxn ang="0">
                      <a:pos x="916" y="2027"/>
                    </a:cxn>
                    <a:cxn ang="0">
                      <a:pos x="916" y="2406"/>
                    </a:cxn>
                  </a:cxnLst>
                  <a:rect l="0" t="0" r="r" b="b"/>
                  <a:pathLst>
                    <a:path w="1632" h="2406">
                      <a:moveTo>
                        <a:pt x="668" y="2400"/>
                      </a:moveTo>
                      <a:cubicBezTo>
                        <a:pt x="673" y="2357"/>
                        <a:pt x="678" y="2313"/>
                        <a:pt x="668" y="2270"/>
                      </a:cubicBezTo>
                      <a:cubicBezTo>
                        <a:pt x="659" y="2227"/>
                        <a:pt x="634" y="2176"/>
                        <a:pt x="610" y="2140"/>
                      </a:cubicBezTo>
                      <a:cubicBezTo>
                        <a:pt x="586" y="2104"/>
                        <a:pt x="563" y="2117"/>
                        <a:pt x="523" y="2053"/>
                      </a:cubicBezTo>
                      <a:cubicBezTo>
                        <a:pt x="483" y="1989"/>
                        <a:pt x="399" y="1829"/>
                        <a:pt x="370" y="1757"/>
                      </a:cubicBezTo>
                      <a:cubicBezTo>
                        <a:pt x="341" y="1685"/>
                        <a:pt x="377" y="1692"/>
                        <a:pt x="349" y="1619"/>
                      </a:cubicBezTo>
                      <a:cubicBezTo>
                        <a:pt x="321" y="1546"/>
                        <a:pt x="262" y="1496"/>
                        <a:pt x="203" y="1316"/>
                      </a:cubicBezTo>
                      <a:cubicBezTo>
                        <a:pt x="145" y="1135"/>
                        <a:pt x="0" y="730"/>
                        <a:pt x="0" y="535"/>
                      </a:cubicBezTo>
                      <a:cubicBezTo>
                        <a:pt x="0" y="340"/>
                        <a:pt x="121" y="231"/>
                        <a:pt x="203" y="145"/>
                      </a:cubicBezTo>
                      <a:cubicBezTo>
                        <a:pt x="286" y="58"/>
                        <a:pt x="334" y="29"/>
                        <a:pt x="494" y="14"/>
                      </a:cubicBezTo>
                      <a:cubicBezTo>
                        <a:pt x="654" y="0"/>
                        <a:pt x="983" y="0"/>
                        <a:pt x="1162" y="58"/>
                      </a:cubicBezTo>
                      <a:cubicBezTo>
                        <a:pt x="1341" y="116"/>
                        <a:pt x="1506" y="231"/>
                        <a:pt x="1569" y="361"/>
                      </a:cubicBezTo>
                      <a:cubicBezTo>
                        <a:pt x="1632" y="492"/>
                        <a:pt x="1574" y="708"/>
                        <a:pt x="1540" y="839"/>
                      </a:cubicBezTo>
                      <a:cubicBezTo>
                        <a:pt x="1506" y="969"/>
                        <a:pt x="1448" y="1048"/>
                        <a:pt x="1366" y="1142"/>
                      </a:cubicBezTo>
                      <a:cubicBezTo>
                        <a:pt x="1284" y="1236"/>
                        <a:pt x="1123" y="1256"/>
                        <a:pt x="1048" y="1404"/>
                      </a:cubicBezTo>
                      <a:cubicBezTo>
                        <a:pt x="973" y="1552"/>
                        <a:pt x="938" y="1860"/>
                        <a:pt x="916" y="2027"/>
                      </a:cubicBezTo>
                      <a:cubicBezTo>
                        <a:pt x="894" y="2194"/>
                        <a:pt x="916" y="2327"/>
                        <a:pt x="916" y="2406"/>
                      </a:cubicBezTo>
                    </a:path>
                  </a:pathLst>
                </a:custGeom>
                <a:noFill/>
                <a:ln w="9525" cap="flat">
                  <a:solidFill>
                    <a:schemeClr val="tx1"/>
                  </a:solidFill>
                  <a:prstDash val="lgDash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3" name="Line 42"/>
                <p:cNvSpPr>
                  <a:spLocks noChangeShapeType="1"/>
                </p:cNvSpPr>
                <p:nvPr/>
              </p:nvSpPr>
              <p:spPr bwMode="auto">
                <a:xfrm flipV="1">
                  <a:off x="2112" y="240"/>
                  <a:ext cx="48" cy="81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4" name="Line 43"/>
                <p:cNvSpPr>
                  <a:spLocks noChangeShapeType="1"/>
                </p:cNvSpPr>
                <p:nvPr/>
              </p:nvSpPr>
              <p:spPr bwMode="auto">
                <a:xfrm flipV="1">
                  <a:off x="2352" y="576"/>
                  <a:ext cx="1056" cy="67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5" name="Line 44"/>
                <p:cNvSpPr>
                  <a:spLocks noChangeShapeType="1"/>
                </p:cNvSpPr>
                <p:nvPr/>
              </p:nvSpPr>
              <p:spPr bwMode="auto">
                <a:xfrm flipH="1" flipV="1">
                  <a:off x="1104" y="624"/>
                  <a:ext cx="576" cy="48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6" name="Line 45"/>
                <p:cNvSpPr>
                  <a:spLocks noChangeShapeType="1"/>
                </p:cNvSpPr>
                <p:nvPr/>
              </p:nvSpPr>
              <p:spPr bwMode="auto">
                <a:xfrm>
                  <a:off x="2400" y="1584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7" name="Line 46"/>
                <p:cNvSpPr>
                  <a:spLocks noChangeShapeType="1"/>
                </p:cNvSpPr>
                <p:nvPr/>
              </p:nvSpPr>
              <p:spPr bwMode="auto">
                <a:xfrm flipH="1" flipV="1">
                  <a:off x="1248" y="1440"/>
                  <a:ext cx="384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3" name="Group 297"/>
              <p:cNvGrpSpPr>
                <a:grpSpLocks/>
              </p:cNvGrpSpPr>
              <p:nvPr/>
            </p:nvGrpSpPr>
            <p:grpSpPr bwMode="auto">
              <a:xfrm rot="2611989">
                <a:off x="3115299" y="3279825"/>
                <a:ext cx="698848" cy="609600"/>
                <a:chOff x="4800" y="1968"/>
                <a:chExt cx="720" cy="480"/>
              </a:xfrm>
            </p:grpSpPr>
            <p:sp>
              <p:nvSpPr>
                <p:cNvPr id="50" name="Oval 298"/>
                <p:cNvSpPr>
                  <a:spLocks noChangeArrowheads="1"/>
                </p:cNvSpPr>
                <p:nvPr/>
              </p:nvSpPr>
              <p:spPr bwMode="auto">
                <a:xfrm>
                  <a:off x="4896" y="2016"/>
                  <a:ext cx="240" cy="144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" name="Rectangle 299"/>
                <p:cNvSpPr>
                  <a:spLocks noChangeArrowheads="1"/>
                </p:cNvSpPr>
                <p:nvPr/>
              </p:nvSpPr>
              <p:spPr bwMode="auto">
                <a:xfrm>
                  <a:off x="5280" y="1968"/>
                  <a:ext cx="240" cy="192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" name="AutoShape 300"/>
                <p:cNvSpPr>
                  <a:spLocks noChangeArrowheads="1"/>
                </p:cNvSpPr>
                <p:nvPr/>
              </p:nvSpPr>
              <p:spPr bwMode="auto">
                <a:xfrm>
                  <a:off x="5184" y="2256"/>
                  <a:ext cx="192" cy="192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CCCC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" name="AutoShape 301"/>
                <p:cNvSpPr>
                  <a:spLocks noChangeArrowheads="1"/>
                </p:cNvSpPr>
                <p:nvPr/>
              </p:nvSpPr>
              <p:spPr bwMode="auto">
                <a:xfrm>
                  <a:off x="4800" y="2256"/>
                  <a:ext cx="288" cy="144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" name="Line 302"/>
                <p:cNvSpPr>
                  <a:spLocks noChangeShapeType="1"/>
                </p:cNvSpPr>
                <p:nvPr/>
              </p:nvSpPr>
              <p:spPr bwMode="auto">
                <a:xfrm>
                  <a:off x="5040" y="2160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" name="Line 303"/>
                <p:cNvSpPr>
                  <a:spLocks noChangeShapeType="1"/>
                </p:cNvSpPr>
                <p:nvPr/>
              </p:nvSpPr>
              <p:spPr bwMode="auto">
                <a:xfrm>
                  <a:off x="5136" y="2064"/>
                  <a:ext cx="14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" name="Line 304"/>
                <p:cNvSpPr>
                  <a:spLocks noChangeShapeType="1"/>
                </p:cNvSpPr>
                <p:nvPr/>
              </p:nvSpPr>
              <p:spPr bwMode="auto">
                <a:xfrm flipH="1" flipV="1">
                  <a:off x="5088" y="2160"/>
                  <a:ext cx="144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" name="Line 305"/>
                <p:cNvSpPr>
                  <a:spLocks noChangeShapeType="1"/>
                </p:cNvSpPr>
                <p:nvPr/>
              </p:nvSpPr>
              <p:spPr bwMode="auto">
                <a:xfrm flipH="1">
                  <a:off x="5328" y="2160"/>
                  <a:ext cx="96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" name="Group 294"/>
              <p:cNvGrpSpPr>
                <a:grpSpLocks/>
              </p:cNvGrpSpPr>
              <p:nvPr/>
            </p:nvGrpSpPr>
            <p:grpSpPr bwMode="auto">
              <a:xfrm rot="2611989">
                <a:off x="4868021" y="3594217"/>
                <a:ext cx="569772" cy="898358"/>
                <a:chOff x="4032" y="1968"/>
                <a:chExt cx="768" cy="1152"/>
              </a:xfrm>
            </p:grpSpPr>
            <p:sp>
              <p:nvSpPr>
                <p:cNvPr id="58" name="AutoShape 295"/>
                <p:cNvSpPr>
                  <a:spLocks noChangeArrowheads="1"/>
                </p:cNvSpPr>
                <p:nvPr/>
              </p:nvSpPr>
              <p:spPr bwMode="auto">
                <a:xfrm>
                  <a:off x="4272" y="2544"/>
                  <a:ext cx="288" cy="576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9" name="Oval 296"/>
                <p:cNvSpPr>
                  <a:spLocks noChangeArrowheads="1"/>
                </p:cNvSpPr>
                <p:nvPr/>
              </p:nvSpPr>
              <p:spPr bwMode="auto">
                <a:xfrm>
                  <a:off x="4032" y="1968"/>
                  <a:ext cx="768" cy="768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" name="Group 138"/>
              <p:cNvGrpSpPr/>
              <p:nvPr/>
            </p:nvGrpSpPr>
            <p:grpSpPr>
              <a:xfrm rot="2611989">
                <a:off x="3762215" y="4251253"/>
                <a:ext cx="1475345" cy="546100"/>
                <a:chOff x="3124200" y="5867400"/>
                <a:chExt cx="2057400" cy="546100"/>
              </a:xfrm>
            </p:grpSpPr>
            <p:sp>
              <p:nvSpPr>
                <p:cNvPr id="130" name="Freeform 252"/>
                <p:cNvSpPr>
                  <a:spLocks/>
                </p:cNvSpPr>
                <p:nvPr/>
              </p:nvSpPr>
              <p:spPr bwMode="auto">
                <a:xfrm>
                  <a:off x="3124200" y="6146800"/>
                  <a:ext cx="2057400" cy="266700"/>
                </a:xfrm>
                <a:custGeom>
                  <a:avLst/>
                  <a:gdLst/>
                  <a:ahLst/>
                  <a:cxnLst>
                    <a:cxn ang="0">
                      <a:pos x="0" y="160"/>
                    </a:cxn>
                    <a:cxn ang="0">
                      <a:pos x="240" y="16"/>
                    </a:cxn>
                    <a:cxn ang="0">
                      <a:pos x="672" y="64"/>
                    </a:cxn>
                    <a:cxn ang="0">
                      <a:pos x="816" y="160"/>
                    </a:cxn>
                    <a:cxn ang="0">
                      <a:pos x="1296" y="112"/>
                    </a:cxn>
                  </a:cxnLst>
                  <a:rect l="0" t="0" r="r" b="b"/>
                  <a:pathLst>
                    <a:path w="1296" h="168">
                      <a:moveTo>
                        <a:pt x="0" y="160"/>
                      </a:moveTo>
                      <a:cubicBezTo>
                        <a:pt x="64" y="96"/>
                        <a:pt x="128" y="32"/>
                        <a:pt x="240" y="16"/>
                      </a:cubicBezTo>
                      <a:cubicBezTo>
                        <a:pt x="352" y="0"/>
                        <a:pt x="576" y="40"/>
                        <a:pt x="672" y="64"/>
                      </a:cubicBezTo>
                      <a:cubicBezTo>
                        <a:pt x="768" y="88"/>
                        <a:pt x="712" y="152"/>
                        <a:pt x="816" y="160"/>
                      </a:cubicBezTo>
                      <a:cubicBezTo>
                        <a:pt x="920" y="168"/>
                        <a:pt x="1108" y="140"/>
                        <a:pt x="1296" y="112"/>
                      </a:cubicBezTo>
                    </a:path>
                  </a:pathLst>
                </a:custGeom>
                <a:noFill/>
                <a:ln w="28575" cap="flat" cmpd="sng">
                  <a:solidFill>
                    <a:srgbClr val="CC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1" name="Oval 253"/>
                <p:cNvSpPr>
                  <a:spLocks noChangeArrowheads="1"/>
                </p:cNvSpPr>
                <p:nvPr/>
              </p:nvSpPr>
              <p:spPr bwMode="auto">
                <a:xfrm>
                  <a:off x="3352800" y="5867400"/>
                  <a:ext cx="762000" cy="304800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 type="none" w="sm" len="sm"/>
                  <a:tailEnd type="none" w="sm" len="sm"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2" name="Oval 254"/>
                <p:cNvSpPr>
                  <a:spLocks noChangeArrowheads="1"/>
                </p:cNvSpPr>
                <p:nvPr/>
              </p:nvSpPr>
              <p:spPr bwMode="auto">
                <a:xfrm>
                  <a:off x="3581400" y="6172200"/>
                  <a:ext cx="304800" cy="152400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 type="none" w="sm" len="sm"/>
                  <a:tailEnd type="none" w="sm" len="sm"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3" name="Oval 255"/>
                <p:cNvSpPr>
                  <a:spLocks noChangeArrowheads="1"/>
                </p:cNvSpPr>
                <p:nvPr/>
              </p:nvSpPr>
              <p:spPr bwMode="auto">
                <a:xfrm>
                  <a:off x="4114800" y="6096000"/>
                  <a:ext cx="76200" cy="76200"/>
                </a:xfrm>
                <a:prstGeom prst="ellipse">
                  <a:avLst/>
                </a:prstGeom>
                <a:solidFill>
                  <a:schemeClr val="hlink"/>
                </a:solidFill>
                <a:ln w="12700">
                  <a:noFill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4" name="Oval 256"/>
                <p:cNvSpPr>
                  <a:spLocks noChangeArrowheads="1"/>
                </p:cNvSpPr>
                <p:nvPr/>
              </p:nvSpPr>
              <p:spPr bwMode="auto">
                <a:xfrm>
                  <a:off x="4267200" y="6096000"/>
                  <a:ext cx="76200" cy="76200"/>
                </a:xfrm>
                <a:prstGeom prst="ellipse">
                  <a:avLst/>
                </a:prstGeom>
                <a:solidFill>
                  <a:schemeClr val="hlink"/>
                </a:solidFill>
                <a:ln w="12700">
                  <a:noFill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5" name="Oval 257"/>
                <p:cNvSpPr>
                  <a:spLocks noChangeArrowheads="1"/>
                </p:cNvSpPr>
                <p:nvPr/>
              </p:nvSpPr>
              <p:spPr bwMode="auto">
                <a:xfrm>
                  <a:off x="4343400" y="6019800"/>
                  <a:ext cx="76200" cy="76200"/>
                </a:xfrm>
                <a:prstGeom prst="ellipse">
                  <a:avLst/>
                </a:prstGeom>
                <a:solidFill>
                  <a:schemeClr val="hlink"/>
                </a:solidFill>
                <a:ln w="12700">
                  <a:noFill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6" name="Oval 258"/>
                <p:cNvSpPr>
                  <a:spLocks noChangeArrowheads="1"/>
                </p:cNvSpPr>
                <p:nvPr/>
              </p:nvSpPr>
              <p:spPr bwMode="auto">
                <a:xfrm>
                  <a:off x="4191000" y="6096000"/>
                  <a:ext cx="76200" cy="76200"/>
                </a:xfrm>
                <a:prstGeom prst="ellipse">
                  <a:avLst/>
                </a:prstGeom>
                <a:solidFill>
                  <a:schemeClr val="hlink"/>
                </a:solidFill>
                <a:ln w="12700">
                  <a:noFill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7" name="Oval 259"/>
                <p:cNvSpPr>
                  <a:spLocks noChangeArrowheads="1"/>
                </p:cNvSpPr>
                <p:nvPr/>
              </p:nvSpPr>
              <p:spPr bwMode="auto">
                <a:xfrm>
                  <a:off x="4419600" y="5943600"/>
                  <a:ext cx="76200" cy="76200"/>
                </a:xfrm>
                <a:prstGeom prst="ellipse">
                  <a:avLst/>
                </a:prstGeom>
                <a:solidFill>
                  <a:schemeClr val="hlink"/>
                </a:solidFill>
                <a:ln w="12700">
                  <a:noFill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8" name="Oval 260"/>
                <p:cNvSpPr>
                  <a:spLocks noChangeArrowheads="1"/>
                </p:cNvSpPr>
                <p:nvPr/>
              </p:nvSpPr>
              <p:spPr bwMode="auto">
                <a:xfrm>
                  <a:off x="4495800" y="5943600"/>
                  <a:ext cx="76200" cy="76200"/>
                </a:xfrm>
                <a:prstGeom prst="ellipse">
                  <a:avLst/>
                </a:prstGeom>
                <a:solidFill>
                  <a:schemeClr val="hlink"/>
                </a:solidFill>
                <a:ln w="12700">
                  <a:noFill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" name="Group 326"/>
              <p:cNvGrpSpPr>
                <a:grpSpLocks/>
              </p:cNvGrpSpPr>
              <p:nvPr/>
            </p:nvGrpSpPr>
            <p:grpSpPr bwMode="auto">
              <a:xfrm rot="2611989" flipV="1">
                <a:off x="1798278" y="2636237"/>
                <a:ext cx="459648" cy="533400"/>
                <a:chOff x="1968" y="720"/>
                <a:chExt cx="624" cy="912"/>
              </a:xfrm>
            </p:grpSpPr>
            <p:sp>
              <p:nvSpPr>
                <p:cNvPr id="143" name="AutoShape 327"/>
                <p:cNvSpPr>
                  <a:spLocks noChangeArrowheads="1"/>
                </p:cNvSpPr>
                <p:nvPr/>
              </p:nvSpPr>
              <p:spPr bwMode="auto">
                <a:xfrm>
                  <a:off x="1968" y="720"/>
                  <a:ext cx="624" cy="912"/>
                </a:xfrm>
                <a:prstGeom prst="can">
                  <a:avLst>
                    <a:gd name="adj" fmla="val 40862"/>
                  </a:avLst>
                </a:prstGeom>
                <a:gradFill rotWithShape="1">
                  <a:gsLst>
                    <a:gs pos="0">
                      <a:schemeClr val="folHlink">
                        <a:gamma/>
                        <a:shade val="46275"/>
                        <a:invGamma/>
                      </a:schemeClr>
                    </a:gs>
                    <a:gs pos="50000">
                      <a:schemeClr val="folHlink"/>
                    </a:gs>
                    <a:gs pos="100000">
                      <a:schemeClr val="folHlink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" name="Oval 328"/>
                <p:cNvSpPr>
                  <a:spLocks noChangeArrowheads="1"/>
                </p:cNvSpPr>
                <p:nvPr/>
              </p:nvSpPr>
              <p:spPr bwMode="auto">
                <a:xfrm>
                  <a:off x="2160" y="816"/>
                  <a:ext cx="240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7" name="Group 326"/>
              <p:cNvGrpSpPr>
                <a:grpSpLocks/>
              </p:cNvGrpSpPr>
              <p:nvPr/>
            </p:nvGrpSpPr>
            <p:grpSpPr bwMode="auto">
              <a:xfrm rot="2611989" flipV="1">
                <a:off x="265946" y="1409967"/>
                <a:ext cx="786514" cy="912714"/>
                <a:chOff x="1968" y="720"/>
                <a:chExt cx="624" cy="912"/>
              </a:xfrm>
            </p:grpSpPr>
            <p:sp>
              <p:nvSpPr>
                <p:cNvPr id="149" name="AutoShape 327"/>
                <p:cNvSpPr>
                  <a:spLocks noChangeArrowheads="1"/>
                </p:cNvSpPr>
                <p:nvPr/>
              </p:nvSpPr>
              <p:spPr bwMode="auto">
                <a:xfrm>
                  <a:off x="1968" y="720"/>
                  <a:ext cx="624" cy="912"/>
                </a:xfrm>
                <a:prstGeom prst="can">
                  <a:avLst>
                    <a:gd name="adj" fmla="val 40862"/>
                  </a:avLst>
                </a:prstGeom>
                <a:gradFill rotWithShape="1">
                  <a:gsLst>
                    <a:gs pos="0">
                      <a:schemeClr val="folHlink">
                        <a:gamma/>
                        <a:shade val="46275"/>
                        <a:invGamma/>
                      </a:schemeClr>
                    </a:gs>
                    <a:gs pos="50000">
                      <a:schemeClr val="folHlink"/>
                    </a:gs>
                    <a:gs pos="100000">
                      <a:schemeClr val="folHlink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0" name="Oval 328"/>
                <p:cNvSpPr>
                  <a:spLocks noChangeArrowheads="1"/>
                </p:cNvSpPr>
                <p:nvPr/>
              </p:nvSpPr>
              <p:spPr bwMode="auto">
                <a:xfrm>
                  <a:off x="2160" y="816"/>
                  <a:ext cx="240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8" name="Group 306"/>
              <p:cNvGrpSpPr>
                <a:grpSpLocks/>
              </p:cNvGrpSpPr>
              <p:nvPr/>
            </p:nvGrpSpPr>
            <p:grpSpPr bwMode="auto">
              <a:xfrm rot="2611989" flipV="1">
                <a:off x="2909854" y="4215016"/>
                <a:ext cx="734079" cy="1440494"/>
                <a:chOff x="2592" y="672"/>
                <a:chExt cx="768" cy="1152"/>
              </a:xfrm>
            </p:grpSpPr>
            <p:sp>
              <p:nvSpPr>
                <p:cNvPr id="111" name="AutoShape 307"/>
                <p:cNvSpPr>
                  <a:spLocks noChangeArrowheads="1"/>
                </p:cNvSpPr>
                <p:nvPr/>
              </p:nvSpPr>
              <p:spPr bwMode="auto">
                <a:xfrm>
                  <a:off x="2832" y="1248"/>
                  <a:ext cx="288" cy="576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CCFF99">
                        <a:gamma/>
                        <a:shade val="46275"/>
                        <a:invGamma/>
                      </a:srgbClr>
                    </a:gs>
                    <a:gs pos="50000">
                      <a:srgbClr val="CCFF99"/>
                    </a:gs>
                    <a:gs pos="100000">
                      <a:srgbClr val="CCFF99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2" name="Oval 308"/>
                <p:cNvSpPr>
                  <a:spLocks noChangeArrowheads="1"/>
                </p:cNvSpPr>
                <p:nvPr/>
              </p:nvSpPr>
              <p:spPr bwMode="auto">
                <a:xfrm>
                  <a:off x="2592" y="672"/>
                  <a:ext cx="768" cy="76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FF99"/>
                    </a:gs>
                    <a:gs pos="100000">
                      <a:srgbClr val="CCFF99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9" name="Group 320"/>
              <p:cNvGrpSpPr>
                <a:grpSpLocks/>
              </p:cNvGrpSpPr>
              <p:nvPr/>
            </p:nvGrpSpPr>
            <p:grpSpPr bwMode="auto">
              <a:xfrm rot="2611989">
                <a:off x="2042056" y="1328345"/>
                <a:ext cx="698848" cy="684114"/>
                <a:chOff x="1968" y="720"/>
                <a:chExt cx="624" cy="912"/>
              </a:xfrm>
            </p:grpSpPr>
            <p:sp>
              <p:nvSpPr>
                <p:cNvPr id="152" name="AutoShape 321"/>
                <p:cNvSpPr>
                  <a:spLocks noChangeArrowheads="1"/>
                </p:cNvSpPr>
                <p:nvPr/>
              </p:nvSpPr>
              <p:spPr bwMode="auto">
                <a:xfrm>
                  <a:off x="1968" y="720"/>
                  <a:ext cx="624" cy="912"/>
                </a:xfrm>
                <a:prstGeom prst="can">
                  <a:avLst>
                    <a:gd name="adj" fmla="val 40862"/>
                  </a:avLst>
                </a:prstGeom>
                <a:gradFill rotWithShape="1">
                  <a:gsLst>
                    <a:gs pos="0">
                      <a:srgbClr val="FFCCCC">
                        <a:gamma/>
                        <a:shade val="46275"/>
                        <a:invGamma/>
                      </a:srgbClr>
                    </a:gs>
                    <a:gs pos="50000">
                      <a:srgbClr val="FFCCCC"/>
                    </a:gs>
                    <a:gs pos="100000">
                      <a:srgbClr val="FFCCCC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3" name="Oval 322"/>
                <p:cNvSpPr>
                  <a:spLocks noChangeArrowheads="1"/>
                </p:cNvSpPr>
                <p:nvPr/>
              </p:nvSpPr>
              <p:spPr bwMode="auto">
                <a:xfrm>
                  <a:off x="2160" y="816"/>
                  <a:ext cx="240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cxnSp>
            <p:nvCxnSpPr>
              <p:cNvPr id="155" name="Straight Connector 154"/>
              <p:cNvCxnSpPr/>
              <p:nvPr/>
            </p:nvCxnSpPr>
            <p:spPr>
              <a:xfrm rot="2611989">
                <a:off x="291325" y="1366098"/>
                <a:ext cx="1708294" cy="1248"/>
              </a:xfrm>
              <a:prstGeom prst="line">
                <a:avLst/>
              </a:prstGeom>
              <a:ln cmpd="sng">
                <a:prstDash val="dash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/>
              <p:cNvCxnSpPr/>
              <p:nvPr/>
            </p:nvCxnSpPr>
            <p:spPr>
              <a:xfrm rot="2611989">
                <a:off x="298944" y="1583550"/>
                <a:ext cx="1708294" cy="1248"/>
              </a:xfrm>
              <a:prstGeom prst="line">
                <a:avLst/>
              </a:prstGeom>
              <a:ln cmpd="sng">
                <a:prstDash val="dash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20" name="Group 161"/>
              <p:cNvGrpSpPr/>
              <p:nvPr/>
            </p:nvGrpSpPr>
            <p:grpSpPr>
              <a:xfrm rot="2611989">
                <a:off x="741540" y="964639"/>
                <a:ext cx="1072630" cy="546462"/>
                <a:chOff x="636986" y="2732083"/>
                <a:chExt cx="1052604" cy="546462"/>
              </a:xfrm>
            </p:grpSpPr>
            <p:sp>
              <p:nvSpPr>
                <p:cNvPr id="158" name="Freeform 157"/>
                <p:cNvSpPr/>
                <p:nvPr/>
              </p:nvSpPr>
              <p:spPr>
                <a:xfrm>
                  <a:off x="636986" y="2808284"/>
                  <a:ext cx="454618" cy="350957"/>
                </a:xfrm>
                <a:custGeom>
                  <a:avLst/>
                  <a:gdLst>
                    <a:gd name="connsiteX0" fmla="*/ 386861 w 454620"/>
                    <a:gd name="connsiteY0" fmla="*/ 26104 h 350957"/>
                    <a:gd name="connsiteX1" fmla="*/ 314671 w 454620"/>
                    <a:gd name="connsiteY1" fmla="*/ 62199 h 350957"/>
                    <a:gd name="connsiteX2" fmla="*/ 242482 w 454620"/>
                    <a:gd name="connsiteY2" fmla="*/ 86262 h 350957"/>
                    <a:gd name="connsiteX3" fmla="*/ 206387 w 454620"/>
                    <a:gd name="connsiteY3" fmla="*/ 98294 h 350957"/>
                    <a:gd name="connsiteX4" fmla="*/ 134197 w 454620"/>
                    <a:gd name="connsiteY4" fmla="*/ 134389 h 350957"/>
                    <a:gd name="connsiteX5" fmla="*/ 98103 w 454620"/>
                    <a:gd name="connsiteY5" fmla="*/ 158452 h 350957"/>
                    <a:gd name="connsiteX6" fmla="*/ 74040 w 454620"/>
                    <a:gd name="connsiteY6" fmla="*/ 194547 h 350957"/>
                    <a:gd name="connsiteX7" fmla="*/ 25913 w 454620"/>
                    <a:gd name="connsiteY7" fmla="*/ 254704 h 350957"/>
                    <a:gd name="connsiteX8" fmla="*/ 25913 w 454620"/>
                    <a:gd name="connsiteY8" fmla="*/ 326894 h 350957"/>
                    <a:gd name="connsiteX9" fmla="*/ 98103 w 454620"/>
                    <a:gd name="connsiteY9" fmla="*/ 350957 h 350957"/>
                    <a:gd name="connsiteX10" fmla="*/ 110134 w 454620"/>
                    <a:gd name="connsiteY10" fmla="*/ 242673 h 350957"/>
                    <a:gd name="connsiteX11" fmla="*/ 74040 w 454620"/>
                    <a:gd name="connsiteY11" fmla="*/ 230641 h 350957"/>
                    <a:gd name="connsiteX12" fmla="*/ 62008 w 454620"/>
                    <a:gd name="connsiteY12" fmla="*/ 218610 h 350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454620" h="350957">
                      <a:moveTo>
                        <a:pt x="386861" y="26104"/>
                      </a:moveTo>
                      <a:cubicBezTo>
                        <a:pt x="255216" y="69987"/>
                        <a:pt x="454620" y="0"/>
                        <a:pt x="314671" y="62199"/>
                      </a:cubicBezTo>
                      <a:cubicBezTo>
                        <a:pt x="291492" y="72501"/>
                        <a:pt x="266545" y="78241"/>
                        <a:pt x="242482" y="86262"/>
                      </a:cubicBezTo>
                      <a:cubicBezTo>
                        <a:pt x="230450" y="90273"/>
                        <a:pt x="216940" y="91259"/>
                        <a:pt x="206387" y="98294"/>
                      </a:cubicBezTo>
                      <a:cubicBezTo>
                        <a:pt x="102939" y="167258"/>
                        <a:pt x="233827" y="84573"/>
                        <a:pt x="134197" y="134389"/>
                      </a:cubicBezTo>
                      <a:cubicBezTo>
                        <a:pt x="121264" y="140856"/>
                        <a:pt x="110134" y="150431"/>
                        <a:pt x="98103" y="158452"/>
                      </a:cubicBezTo>
                      <a:cubicBezTo>
                        <a:pt x="90082" y="170484"/>
                        <a:pt x="83073" y="183256"/>
                        <a:pt x="74040" y="194547"/>
                      </a:cubicBezTo>
                      <a:cubicBezTo>
                        <a:pt x="5458" y="280274"/>
                        <a:pt x="99982" y="143601"/>
                        <a:pt x="25913" y="254704"/>
                      </a:cubicBezTo>
                      <a:cubicBezTo>
                        <a:pt x="19744" y="273213"/>
                        <a:pt x="0" y="308385"/>
                        <a:pt x="25913" y="326894"/>
                      </a:cubicBezTo>
                      <a:cubicBezTo>
                        <a:pt x="46553" y="341637"/>
                        <a:pt x="98103" y="350957"/>
                        <a:pt x="98103" y="350957"/>
                      </a:cubicBezTo>
                      <a:cubicBezTo>
                        <a:pt x="106125" y="326891"/>
                        <a:pt x="140213" y="272753"/>
                        <a:pt x="110134" y="242673"/>
                      </a:cubicBezTo>
                      <a:cubicBezTo>
                        <a:pt x="101166" y="233705"/>
                        <a:pt x="85383" y="236313"/>
                        <a:pt x="74040" y="230641"/>
                      </a:cubicBezTo>
                      <a:cubicBezTo>
                        <a:pt x="68967" y="228105"/>
                        <a:pt x="66019" y="222620"/>
                        <a:pt x="62008" y="218610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9" name="Freeform 158"/>
                <p:cNvSpPr/>
                <p:nvPr/>
              </p:nvSpPr>
              <p:spPr>
                <a:xfrm>
                  <a:off x="858247" y="2927588"/>
                  <a:ext cx="226020" cy="350957"/>
                </a:xfrm>
                <a:custGeom>
                  <a:avLst/>
                  <a:gdLst>
                    <a:gd name="connsiteX0" fmla="*/ 386861 w 454620"/>
                    <a:gd name="connsiteY0" fmla="*/ 26104 h 350957"/>
                    <a:gd name="connsiteX1" fmla="*/ 314671 w 454620"/>
                    <a:gd name="connsiteY1" fmla="*/ 62199 h 350957"/>
                    <a:gd name="connsiteX2" fmla="*/ 242482 w 454620"/>
                    <a:gd name="connsiteY2" fmla="*/ 86262 h 350957"/>
                    <a:gd name="connsiteX3" fmla="*/ 206387 w 454620"/>
                    <a:gd name="connsiteY3" fmla="*/ 98294 h 350957"/>
                    <a:gd name="connsiteX4" fmla="*/ 134197 w 454620"/>
                    <a:gd name="connsiteY4" fmla="*/ 134389 h 350957"/>
                    <a:gd name="connsiteX5" fmla="*/ 98103 w 454620"/>
                    <a:gd name="connsiteY5" fmla="*/ 158452 h 350957"/>
                    <a:gd name="connsiteX6" fmla="*/ 74040 w 454620"/>
                    <a:gd name="connsiteY6" fmla="*/ 194547 h 350957"/>
                    <a:gd name="connsiteX7" fmla="*/ 25913 w 454620"/>
                    <a:gd name="connsiteY7" fmla="*/ 254704 h 350957"/>
                    <a:gd name="connsiteX8" fmla="*/ 25913 w 454620"/>
                    <a:gd name="connsiteY8" fmla="*/ 326894 h 350957"/>
                    <a:gd name="connsiteX9" fmla="*/ 98103 w 454620"/>
                    <a:gd name="connsiteY9" fmla="*/ 350957 h 350957"/>
                    <a:gd name="connsiteX10" fmla="*/ 110134 w 454620"/>
                    <a:gd name="connsiteY10" fmla="*/ 242673 h 350957"/>
                    <a:gd name="connsiteX11" fmla="*/ 74040 w 454620"/>
                    <a:gd name="connsiteY11" fmla="*/ 230641 h 350957"/>
                    <a:gd name="connsiteX12" fmla="*/ 62008 w 454620"/>
                    <a:gd name="connsiteY12" fmla="*/ 218610 h 350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454620" h="350957">
                      <a:moveTo>
                        <a:pt x="386861" y="26104"/>
                      </a:moveTo>
                      <a:cubicBezTo>
                        <a:pt x="255216" y="69987"/>
                        <a:pt x="454620" y="0"/>
                        <a:pt x="314671" y="62199"/>
                      </a:cubicBezTo>
                      <a:cubicBezTo>
                        <a:pt x="291492" y="72501"/>
                        <a:pt x="266545" y="78241"/>
                        <a:pt x="242482" y="86262"/>
                      </a:cubicBezTo>
                      <a:cubicBezTo>
                        <a:pt x="230450" y="90273"/>
                        <a:pt x="216940" y="91259"/>
                        <a:pt x="206387" y="98294"/>
                      </a:cubicBezTo>
                      <a:cubicBezTo>
                        <a:pt x="102939" y="167258"/>
                        <a:pt x="233827" y="84573"/>
                        <a:pt x="134197" y="134389"/>
                      </a:cubicBezTo>
                      <a:cubicBezTo>
                        <a:pt x="121264" y="140856"/>
                        <a:pt x="110134" y="150431"/>
                        <a:pt x="98103" y="158452"/>
                      </a:cubicBezTo>
                      <a:cubicBezTo>
                        <a:pt x="90082" y="170484"/>
                        <a:pt x="83073" y="183256"/>
                        <a:pt x="74040" y="194547"/>
                      </a:cubicBezTo>
                      <a:cubicBezTo>
                        <a:pt x="5458" y="280274"/>
                        <a:pt x="99982" y="143601"/>
                        <a:pt x="25913" y="254704"/>
                      </a:cubicBezTo>
                      <a:cubicBezTo>
                        <a:pt x="19744" y="273213"/>
                        <a:pt x="0" y="308385"/>
                        <a:pt x="25913" y="326894"/>
                      </a:cubicBezTo>
                      <a:cubicBezTo>
                        <a:pt x="46553" y="341637"/>
                        <a:pt x="98103" y="350957"/>
                        <a:pt x="98103" y="350957"/>
                      </a:cubicBezTo>
                      <a:cubicBezTo>
                        <a:pt x="106125" y="326891"/>
                        <a:pt x="140213" y="272753"/>
                        <a:pt x="110134" y="242673"/>
                      </a:cubicBezTo>
                      <a:cubicBezTo>
                        <a:pt x="101166" y="233705"/>
                        <a:pt x="85383" y="236313"/>
                        <a:pt x="74040" y="230641"/>
                      </a:cubicBezTo>
                      <a:cubicBezTo>
                        <a:pt x="68967" y="228105"/>
                        <a:pt x="66019" y="222620"/>
                        <a:pt x="62008" y="218610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0" name="Oval 159"/>
                <p:cNvSpPr/>
                <p:nvPr/>
              </p:nvSpPr>
              <p:spPr>
                <a:xfrm>
                  <a:off x="1003792" y="2732083"/>
                  <a:ext cx="685798" cy="381000"/>
                </a:xfrm>
                <a:prstGeom prst="ellipse">
                  <a:avLst/>
                </a:prstGeom>
                <a:solidFill>
                  <a:srgbClr val="00B05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75" name="Oval 298"/>
            <p:cNvSpPr>
              <a:spLocks noChangeArrowheads="1"/>
            </p:cNvSpPr>
            <p:nvPr/>
          </p:nvSpPr>
          <p:spPr bwMode="auto">
            <a:xfrm rot="2611989">
              <a:off x="3932267" y="5590466"/>
              <a:ext cx="197554" cy="15507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100794" tIns="50397" rIns="100794" bIns="50397" anchor="ctr"/>
            <a:lstStyle/>
            <a:p>
              <a:endParaRPr lang="en-US"/>
            </a:p>
          </p:txBody>
        </p:sp>
        <p:sp>
          <p:nvSpPr>
            <p:cNvPr id="76" name="Rectangle 299"/>
            <p:cNvSpPr>
              <a:spLocks noChangeArrowheads="1"/>
            </p:cNvSpPr>
            <p:nvPr/>
          </p:nvSpPr>
          <p:spPr bwMode="auto">
            <a:xfrm rot="2611989">
              <a:off x="4179227" y="5763571"/>
              <a:ext cx="197554" cy="20676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100794" tIns="50397" rIns="100794" bIns="50397" anchor="ctr"/>
            <a:lstStyle/>
            <a:p>
              <a:endParaRPr lang="en-US"/>
            </a:p>
          </p:txBody>
        </p:sp>
        <p:sp>
          <p:nvSpPr>
            <p:cNvPr id="77" name="AutoShape 300"/>
            <p:cNvSpPr>
              <a:spLocks noChangeArrowheads="1"/>
            </p:cNvSpPr>
            <p:nvPr/>
          </p:nvSpPr>
          <p:spPr bwMode="auto">
            <a:xfrm rot="2611989">
              <a:off x="3913724" y="5920396"/>
              <a:ext cx="158043" cy="206768"/>
            </a:xfrm>
            <a:prstGeom prst="triangle">
              <a:avLst>
                <a:gd name="adj" fmla="val 50000"/>
              </a:avLst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100794" tIns="50397" rIns="100794" bIns="50397" anchor="ctr"/>
            <a:lstStyle/>
            <a:p>
              <a:endParaRPr lang="en-US"/>
            </a:p>
          </p:txBody>
        </p:sp>
        <p:sp>
          <p:nvSpPr>
            <p:cNvPr id="78" name="Line 304"/>
            <p:cNvSpPr>
              <a:spLocks noChangeShapeType="1"/>
            </p:cNvSpPr>
            <p:nvPr/>
          </p:nvSpPr>
          <p:spPr bwMode="auto">
            <a:xfrm rot="2611989" flipH="1" flipV="1">
              <a:off x="3950888" y="5784526"/>
              <a:ext cx="118532" cy="1550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100794" tIns="50397" rIns="100794" bIns="50397"/>
            <a:lstStyle/>
            <a:p>
              <a:endParaRPr lang="en-US"/>
            </a:p>
          </p:txBody>
        </p:sp>
        <p:sp>
          <p:nvSpPr>
            <p:cNvPr id="79" name="Line 305"/>
            <p:cNvSpPr>
              <a:spLocks noChangeShapeType="1"/>
            </p:cNvSpPr>
            <p:nvPr/>
          </p:nvSpPr>
          <p:spPr bwMode="auto">
            <a:xfrm rot="2611989" flipH="1">
              <a:off x="4099543" y="5906977"/>
              <a:ext cx="79021" cy="1550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100794" tIns="50397" rIns="100794" bIns="50397"/>
            <a:lstStyle/>
            <a:p>
              <a:endParaRPr lang="en-US"/>
            </a:p>
          </p:txBody>
        </p:sp>
        <p:sp>
          <p:nvSpPr>
            <p:cNvPr id="80" name="Oval 298"/>
            <p:cNvSpPr>
              <a:spLocks noChangeArrowheads="1"/>
            </p:cNvSpPr>
            <p:nvPr/>
          </p:nvSpPr>
          <p:spPr bwMode="auto">
            <a:xfrm rot="2611989">
              <a:off x="4551749" y="6157022"/>
              <a:ext cx="197554" cy="15507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100794" tIns="50397" rIns="100794" bIns="50397" anchor="ctr"/>
            <a:lstStyle/>
            <a:p>
              <a:endParaRPr lang="en-US"/>
            </a:p>
          </p:txBody>
        </p:sp>
        <p:sp>
          <p:nvSpPr>
            <p:cNvPr id="81" name="Rectangle 299"/>
            <p:cNvSpPr>
              <a:spLocks noChangeArrowheads="1"/>
            </p:cNvSpPr>
            <p:nvPr/>
          </p:nvSpPr>
          <p:spPr bwMode="auto">
            <a:xfrm rot="2611989">
              <a:off x="4798709" y="6330128"/>
              <a:ext cx="197554" cy="20676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100794" tIns="50397" rIns="100794" bIns="50397" anchor="ctr"/>
            <a:lstStyle/>
            <a:p>
              <a:endParaRPr lang="en-US"/>
            </a:p>
          </p:txBody>
        </p:sp>
        <p:sp>
          <p:nvSpPr>
            <p:cNvPr id="82" name="AutoShape 300"/>
            <p:cNvSpPr>
              <a:spLocks noChangeArrowheads="1"/>
            </p:cNvSpPr>
            <p:nvPr/>
          </p:nvSpPr>
          <p:spPr bwMode="auto">
            <a:xfrm rot="2611989">
              <a:off x="4533206" y="6486953"/>
              <a:ext cx="158043" cy="206768"/>
            </a:xfrm>
            <a:prstGeom prst="triangle">
              <a:avLst>
                <a:gd name="adj" fmla="val 50000"/>
              </a:avLst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100794" tIns="50397" rIns="100794" bIns="50397" anchor="ctr"/>
            <a:lstStyle/>
            <a:p>
              <a:endParaRPr lang="en-US"/>
            </a:p>
          </p:txBody>
        </p:sp>
        <p:sp>
          <p:nvSpPr>
            <p:cNvPr id="83" name="Line 304"/>
            <p:cNvSpPr>
              <a:spLocks noChangeShapeType="1"/>
            </p:cNvSpPr>
            <p:nvPr/>
          </p:nvSpPr>
          <p:spPr bwMode="auto">
            <a:xfrm rot="2611989" flipH="1" flipV="1">
              <a:off x="4570370" y="6351083"/>
              <a:ext cx="118532" cy="1550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100794" tIns="50397" rIns="100794" bIns="50397"/>
            <a:lstStyle/>
            <a:p>
              <a:endParaRPr lang="en-US"/>
            </a:p>
          </p:txBody>
        </p:sp>
        <p:sp>
          <p:nvSpPr>
            <p:cNvPr id="84" name="Line 305"/>
            <p:cNvSpPr>
              <a:spLocks noChangeShapeType="1"/>
            </p:cNvSpPr>
            <p:nvPr/>
          </p:nvSpPr>
          <p:spPr bwMode="auto">
            <a:xfrm rot="2611989" flipH="1">
              <a:off x="4719025" y="6473533"/>
              <a:ext cx="79021" cy="1550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100794" tIns="50397" rIns="100794" bIns="50397"/>
            <a:lstStyle/>
            <a:p>
              <a:endParaRPr lang="en-US"/>
            </a:p>
          </p:txBody>
        </p:sp>
        <p:sp>
          <p:nvSpPr>
            <p:cNvPr id="85" name="Freeform 84"/>
            <p:cNvSpPr/>
            <p:nvPr/>
          </p:nvSpPr>
          <p:spPr>
            <a:xfrm flipV="1">
              <a:off x="3360209" y="5787827"/>
              <a:ext cx="350199" cy="427906"/>
            </a:xfrm>
            <a:custGeom>
              <a:avLst/>
              <a:gdLst>
                <a:gd name="connsiteX0" fmla="*/ 0 w 317661"/>
                <a:gd name="connsiteY0" fmla="*/ 163902 h 388189"/>
                <a:gd name="connsiteX1" fmla="*/ 86264 w 317661"/>
                <a:gd name="connsiteY1" fmla="*/ 129396 h 388189"/>
                <a:gd name="connsiteX2" fmla="*/ 112143 w 317661"/>
                <a:gd name="connsiteY2" fmla="*/ 94891 h 388189"/>
                <a:gd name="connsiteX3" fmla="*/ 146649 w 317661"/>
                <a:gd name="connsiteY3" fmla="*/ 43132 h 388189"/>
                <a:gd name="connsiteX4" fmla="*/ 232913 w 317661"/>
                <a:gd name="connsiteY4" fmla="*/ 0 h 388189"/>
                <a:gd name="connsiteX5" fmla="*/ 276045 w 317661"/>
                <a:gd name="connsiteY5" fmla="*/ 163902 h 388189"/>
                <a:gd name="connsiteX6" fmla="*/ 267419 w 317661"/>
                <a:gd name="connsiteY6" fmla="*/ 189781 h 388189"/>
                <a:gd name="connsiteX7" fmla="*/ 267419 w 317661"/>
                <a:gd name="connsiteY7" fmla="*/ 310551 h 388189"/>
                <a:gd name="connsiteX8" fmla="*/ 207034 w 317661"/>
                <a:gd name="connsiteY8" fmla="*/ 388189 h 388189"/>
                <a:gd name="connsiteX9" fmla="*/ 146649 w 317661"/>
                <a:gd name="connsiteY9" fmla="*/ 353683 h 388189"/>
                <a:gd name="connsiteX10" fmla="*/ 103517 w 317661"/>
                <a:gd name="connsiteY10" fmla="*/ 310551 h 388189"/>
                <a:gd name="connsiteX11" fmla="*/ 86264 w 317661"/>
                <a:gd name="connsiteY11" fmla="*/ 284672 h 388189"/>
                <a:gd name="connsiteX12" fmla="*/ 34506 w 317661"/>
                <a:gd name="connsiteY12" fmla="*/ 258793 h 388189"/>
                <a:gd name="connsiteX13" fmla="*/ 0 w 317661"/>
                <a:gd name="connsiteY13" fmla="*/ 258793 h 388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7661" h="388189">
                  <a:moveTo>
                    <a:pt x="0" y="163902"/>
                  </a:moveTo>
                  <a:cubicBezTo>
                    <a:pt x="29558" y="155457"/>
                    <a:pt x="63172" y="152488"/>
                    <a:pt x="86264" y="129396"/>
                  </a:cubicBezTo>
                  <a:cubicBezTo>
                    <a:pt x="96430" y="119230"/>
                    <a:pt x="103898" y="106669"/>
                    <a:pt x="112143" y="94891"/>
                  </a:cubicBezTo>
                  <a:cubicBezTo>
                    <a:pt x="124034" y="77904"/>
                    <a:pt x="128645" y="53420"/>
                    <a:pt x="146649" y="43132"/>
                  </a:cubicBezTo>
                  <a:cubicBezTo>
                    <a:pt x="214929" y="4116"/>
                    <a:pt x="185041" y="15959"/>
                    <a:pt x="232913" y="0"/>
                  </a:cubicBezTo>
                  <a:cubicBezTo>
                    <a:pt x="317661" y="56499"/>
                    <a:pt x="292261" y="17956"/>
                    <a:pt x="276045" y="163902"/>
                  </a:cubicBezTo>
                  <a:cubicBezTo>
                    <a:pt x="275041" y="172939"/>
                    <a:pt x="270294" y="181155"/>
                    <a:pt x="267419" y="189781"/>
                  </a:cubicBezTo>
                  <a:cubicBezTo>
                    <a:pt x="273966" y="229068"/>
                    <a:pt x="286020" y="271023"/>
                    <a:pt x="267419" y="310551"/>
                  </a:cubicBezTo>
                  <a:cubicBezTo>
                    <a:pt x="253459" y="340216"/>
                    <a:pt x="227162" y="362310"/>
                    <a:pt x="207034" y="388189"/>
                  </a:cubicBezTo>
                  <a:cubicBezTo>
                    <a:pt x="177425" y="378319"/>
                    <a:pt x="172761" y="379795"/>
                    <a:pt x="146649" y="353683"/>
                  </a:cubicBezTo>
                  <a:cubicBezTo>
                    <a:pt x="89136" y="296171"/>
                    <a:pt x="172531" y="356561"/>
                    <a:pt x="103517" y="310551"/>
                  </a:cubicBezTo>
                  <a:cubicBezTo>
                    <a:pt x="97766" y="301925"/>
                    <a:pt x="93595" y="292003"/>
                    <a:pt x="86264" y="284672"/>
                  </a:cubicBezTo>
                  <a:cubicBezTo>
                    <a:pt x="74874" y="273282"/>
                    <a:pt x="50878" y="261132"/>
                    <a:pt x="34506" y="258793"/>
                  </a:cubicBezTo>
                  <a:cubicBezTo>
                    <a:pt x="23120" y="257166"/>
                    <a:pt x="11502" y="258793"/>
                    <a:pt x="0" y="258793"/>
                  </a:cubicBezTo>
                </a:path>
              </a:pathLst>
            </a:custGeom>
            <a:gradFill flip="none" rotWithShape="1">
              <a:gsLst>
                <a:gs pos="0">
                  <a:srgbClr val="CC3300">
                    <a:shade val="30000"/>
                    <a:satMod val="115000"/>
                  </a:srgbClr>
                </a:gs>
                <a:gs pos="50000">
                  <a:srgbClr val="CC3300">
                    <a:shade val="67500"/>
                    <a:satMod val="115000"/>
                  </a:srgbClr>
                </a:gs>
                <a:gs pos="100000">
                  <a:srgbClr val="CC330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100794" tIns="50397" rIns="100794" bIns="50397" rtlCol="0" anchor="ctr"/>
            <a:lstStyle/>
            <a:p>
              <a:pPr algn="ctr"/>
              <a:endParaRPr lang="en-US"/>
            </a:p>
          </p:txBody>
        </p:sp>
        <p:sp>
          <p:nvSpPr>
            <p:cNvPr id="86" name="Freeform 85"/>
            <p:cNvSpPr/>
            <p:nvPr/>
          </p:nvSpPr>
          <p:spPr>
            <a:xfrm flipV="1">
              <a:off x="4018072" y="6375802"/>
              <a:ext cx="350199" cy="427906"/>
            </a:xfrm>
            <a:custGeom>
              <a:avLst/>
              <a:gdLst>
                <a:gd name="connsiteX0" fmla="*/ 0 w 317661"/>
                <a:gd name="connsiteY0" fmla="*/ 163902 h 388189"/>
                <a:gd name="connsiteX1" fmla="*/ 86264 w 317661"/>
                <a:gd name="connsiteY1" fmla="*/ 129396 h 388189"/>
                <a:gd name="connsiteX2" fmla="*/ 112143 w 317661"/>
                <a:gd name="connsiteY2" fmla="*/ 94891 h 388189"/>
                <a:gd name="connsiteX3" fmla="*/ 146649 w 317661"/>
                <a:gd name="connsiteY3" fmla="*/ 43132 h 388189"/>
                <a:gd name="connsiteX4" fmla="*/ 232913 w 317661"/>
                <a:gd name="connsiteY4" fmla="*/ 0 h 388189"/>
                <a:gd name="connsiteX5" fmla="*/ 276045 w 317661"/>
                <a:gd name="connsiteY5" fmla="*/ 163902 h 388189"/>
                <a:gd name="connsiteX6" fmla="*/ 267419 w 317661"/>
                <a:gd name="connsiteY6" fmla="*/ 189781 h 388189"/>
                <a:gd name="connsiteX7" fmla="*/ 267419 w 317661"/>
                <a:gd name="connsiteY7" fmla="*/ 310551 h 388189"/>
                <a:gd name="connsiteX8" fmla="*/ 207034 w 317661"/>
                <a:gd name="connsiteY8" fmla="*/ 388189 h 388189"/>
                <a:gd name="connsiteX9" fmla="*/ 146649 w 317661"/>
                <a:gd name="connsiteY9" fmla="*/ 353683 h 388189"/>
                <a:gd name="connsiteX10" fmla="*/ 103517 w 317661"/>
                <a:gd name="connsiteY10" fmla="*/ 310551 h 388189"/>
                <a:gd name="connsiteX11" fmla="*/ 86264 w 317661"/>
                <a:gd name="connsiteY11" fmla="*/ 284672 h 388189"/>
                <a:gd name="connsiteX12" fmla="*/ 34506 w 317661"/>
                <a:gd name="connsiteY12" fmla="*/ 258793 h 388189"/>
                <a:gd name="connsiteX13" fmla="*/ 0 w 317661"/>
                <a:gd name="connsiteY13" fmla="*/ 258793 h 388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7661" h="388189">
                  <a:moveTo>
                    <a:pt x="0" y="163902"/>
                  </a:moveTo>
                  <a:cubicBezTo>
                    <a:pt x="29558" y="155457"/>
                    <a:pt x="63172" y="152488"/>
                    <a:pt x="86264" y="129396"/>
                  </a:cubicBezTo>
                  <a:cubicBezTo>
                    <a:pt x="96430" y="119230"/>
                    <a:pt x="103898" y="106669"/>
                    <a:pt x="112143" y="94891"/>
                  </a:cubicBezTo>
                  <a:cubicBezTo>
                    <a:pt x="124034" y="77904"/>
                    <a:pt x="128645" y="53420"/>
                    <a:pt x="146649" y="43132"/>
                  </a:cubicBezTo>
                  <a:cubicBezTo>
                    <a:pt x="214929" y="4116"/>
                    <a:pt x="185041" y="15959"/>
                    <a:pt x="232913" y="0"/>
                  </a:cubicBezTo>
                  <a:cubicBezTo>
                    <a:pt x="317661" y="56499"/>
                    <a:pt x="292261" y="17956"/>
                    <a:pt x="276045" y="163902"/>
                  </a:cubicBezTo>
                  <a:cubicBezTo>
                    <a:pt x="275041" y="172939"/>
                    <a:pt x="270294" y="181155"/>
                    <a:pt x="267419" y="189781"/>
                  </a:cubicBezTo>
                  <a:cubicBezTo>
                    <a:pt x="273966" y="229068"/>
                    <a:pt x="286020" y="271023"/>
                    <a:pt x="267419" y="310551"/>
                  </a:cubicBezTo>
                  <a:cubicBezTo>
                    <a:pt x="253459" y="340216"/>
                    <a:pt x="227162" y="362310"/>
                    <a:pt x="207034" y="388189"/>
                  </a:cubicBezTo>
                  <a:cubicBezTo>
                    <a:pt x="177425" y="378319"/>
                    <a:pt x="172761" y="379795"/>
                    <a:pt x="146649" y="353683"/>
                  </a:cubicBezTo>
                  <a:cubicBezTo>
                    <a:pt x="89136" y="296171"/>
                    <a:pt x="172531" y="356561"/>
                    <a:pt x="103517" y="310551"/>
                  </a:cubicBezTo>
                  <a:cubicBezTo>
                    <a:pt x="97766" y="301925"/>
                    <a:pt x="93595" y="292003"/>
                    <a:pt x="86264" y="284672"/>
                  </a:cubicBezTo>
                  <a:cubicBezTo>
                    <a:pt x="74874" y="273282"/>
                    <a:pt x="50878" y="261132"/>
                    <a:pt x="34506" y="258793"/>
                  </a:cubicBezTo>
                  <a:cubicBezTo>
                    <a:pt x="23120" y="257166"/>
                    <a:pt x="11502" y="258793"/>
                    <a:pt x="0" y="258793"/>
                  </a:cubicBezTo>
                </a:path>
              </a:pathLst>
            </a:custGeom>
            <a:gradFill flip="none" rotWithShape="1">
              <a:gsLst>
                <a:gs pos="0">
                  <a:srgbClr val="CC3300">
                    <a:shade val="30000"/>
                    <a:satMod val="115000"/>
                  </a:srgbClr>
                </a:gs>
                <a:gs pos="50000">
                  <a:srgbClr val="CC3300">
                    <a:shade val="67500"/>
                    <a:satMod val="115000"/>
                  </a:srgbClr>
                </a:gs>
                <a:gs pos="100000">
                  <a:srgbClr val="CC330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100794" tIns="50397" rIns="100794" bIns="50397"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298"/>
            <p:cNvSpPr>
              <a:spLocks noChangeArrowheads="1"/>
            </p:cNvSpPr>
            <p:nvPr/>
          </p:nvSpPr>
          <p:spPr bwMode="auto">
            <a:xfrm rot="2611989">
              <a:off x="6147848" y="6073026"/>
              <a:ext cx="197554" cy="15507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100794" tIns="50397" rIns="100794" bIns="50397" anchor="ctr"/>
            <a:lstStyle/>
            <a:p>
              <a:endParaRPr lang="en-US"/>
            </a:p>
          </p:txBody>
        </p:sp>
        <p:sp>
          <p:nvSpPr>
            <p:cNvPr id="88" name="Rectangle 299"/>
            <p:cNvSpPr>
              <a:spLocks noChangeArrowheads="1"/>
            </p:cNvSpPr>
            <p:nvPr/>
          </p:nvSpPr>
          <p:spPr bwMode="auto">
            <a:xfrm rot="2611989">
              <a:off x="6394808" y="6246131"/>
              <a:ext cx="197554" cy="20676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100794" tIns="50397" rIns="100794" bIns="50397" anchor="ctr"/>
            <a:lstStyle/>
            <a:p>
              <a:endParaRPr lang="en-US"/>
            </a:p>
          </p:txBody>
        </p:sp>
        <p:sp>
          <p:nvSpPr>
            <p:cNvPr id="89" name="AutoShape 300"/>
            <p:cNvSpPr>
              <a:spLocks noChangeArrowheads="1"/>
            </p:cNvSpPr>
            <p:nvPr/>
          </p:nvSpPr>
          <p:spPr bwMode="auto">
            <a:xfrm rot="2611989">
              <a:off x="6129305" y="6402956"/>
              <a:ext cx="158043" cy="206768"/>
            </a:xfrm>
            <a:prstGeom prst="triangle">
              <a:avLst>
                <a:gd name="adj" fmla="val 50000"/>
              </a:avLst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100794" tIns="50397" rIns="100794" bIns="50397" anchor="ctr"/>
            <a:lstStyle/>
            <a:p>
              <a:endParaRPr lang="en-US"/>
            </a:p>
          </p:txBody>
        </p:sp>
        <p:sp>
          <p:nvSpPr>
            <p:cNvPr id="90" name="AutoShape 301"/>
            <p:cNvSpPr>
              <a:spLocks noChangeArrowheads="1"/>
            </p:cNvSpPr>
            <p:nvPr/>
          </p:nvSpPr>
          <p:spPr bwMode="auto">
            <a:xfrm rot="2611989">
              <a:off x="5907087" y="6219586"/>
              <a:ext cx="237064" cy="155076"/>
            </a:xfrm>
            <a:prstGeom prst="roundRect">
              <a:avLst>
                <a:gd name="adj" fmla="val 16667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100794" tIns="50397" rIns="100794" bIns="50397" anchor="ctr"/>
            <a:lstStyle/>
            <a:p>
              <a:endParaRPr lang="en-US"/>
            </a:p>
          </p:txBody>
        </p:sp>
        <p:sp>
          <p:nvSpPr>
            <p:cNvPr id="91" name="Line 304"/>
            <p:cNvSpPr>
              <a:spLocks noChangeShapeType="1"/>
            </p:cNvSpPr>
            <p:nvPr/>
          </p:nvSpPr>
          <p:spPr bwMode="auto">
            <a:xfrm rot="2611989" flipH="1" flipV="1">
              <a:off x="6166469" y="6267086"/>
              <a:ext cx="118532" cy="1550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100794" tIns="50397" rIns="100794" bIns="50397"/>
            <a:lstStyle/>
            <a:p>
              <a:endParaRPr lang="en-US"/>
            </a:p>
          </p:txBody>
        </p:sp>
        <p:sp>
          <p:nvSpPr>
            <p:cNvPr id="92" name="Line 305"/>
            <p:cNvSpPr>
              <a:spLocks noChangeShapeType="1"/>
            </p:cNvSpPr>
            <p:nvPr/>
          </p:nvSpPr>
          <p:spPr bwMode="auto">
            <a:xfrm rot="2611989" flipH="1">
              <a:off x="6315124" y="6389537"/>
              <a:ext cx="79021" cy="1550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100794" tIns="50397" rIns="100794" bIns="50397"/>
            <a:lstStyle/>
            <a:p>
              <a:endParaRPr lang="en-US"/>
            </a:p>
          </p:txBody>
        </p:sp>
      </p:grpSp>
      <p:pic>
        <p:nvPicPr>
          <p:cNvPr id="9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9712" y="2941637"/>
            <a:ext cx="2514600" cy="169742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6" name="Picture 95" descr="Fig2_PipelineDiagram_300dpi_new_1.tif"/>
          <p:cNvPicPr>
            <a:picLocks noChangeAspect="1"/>
          </p:cNvPicPr>
          <p:nvPr/>
        </p:nvPicPr>
        <p:blipFill>
          <a:blip r:embed="rId4" cstate="print"/>
          <a:srcRect l="63209" r="6807" b="79889"/>
          <a:stretch>
            <a:fillRect/>
          </a:stretch>
        </p:blipFill>
        <p:spPr>
          <a:xfrm>
            <a:off x="4929426" y="2941637"/>
            <a:ext cx="1939686" cy="1520246"/>
          </a:xfrm>
          <a:prstGeom prst="rect">
            <a:avLst/>
          </a:prstGeom>
        </p:spPr>
      </p:pic>
      <p:sp>
        <p:nvSpPr>
          <p:cNvPr id="97" name="Flowchart: Manual Operation 96"/>
          <p:cNvSpPr/>
          <p:nvPr/>
        </p:nvSpPr>
        <p:spPr bwMode="auto">
          <a:xfrm>
            <a:off x="1916112" y="4999037"/>
            <a:ext cx="3276600" cy="609600"/>
          </a:xfrm>
          <a:prstGeom prst="flowChartManualOperation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en-US" dirty="0" smtClean="0">
                <a:solidFill>
                  <a:srgbClr val="00B050"/>
                </a:solidFill>
              </a:rPr>
              <a:t>Optimize model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Arial" charset="0"/>
            </a:endParaRPr>
          </a:p>
        </p:txBody>
      </p:sp>
      <p:pic>
        <p:nvPicPr>
          <p:cNvPr id="99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49512" y="5764771"/>
            <a:ext cx="2590800" cy="174886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00" name="Text Box 261"/>
          <p:cNvSpPr txBox="1">
            <a:spLocks noChangeArrowheads="1"/>
          </p:cNvSpPr>
          <p:nvPr/>
        </p:nvSpPr>
        <p:spPr bwMode="auto">
          <a:xfrm>
            <a:off x="163512" y="2484437"/>
            <a:ext cx="2098674" cy="41660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 lIns="100794" tIns="50397" rIns="100794" bIns="50397">
            <a:spAutoFit/>
          </a:bodyPr>
          <a:lstStyle/>
          <a:p>
            <a:pPr eaLnBrk="0" hangingPunct="0"/>
            <a:r>
              <a:rPr lang="en-US" sz="2200" dirty="0" smtClean="0">
                <a:solidFill>
                  <a:srgbClr val="00B050"/>
                </a:solidFill>
              </a:rPr>
              <a:t>Make model</a:t>
            </a:r>
          </a:p>
        </p:txBody>
      </p:sp>
      <p:sp>
        <p:nvSpPr>
          <p:cNvPr id="113" name="Text Box 261"/>
          <p:cNvSpPr txBox="1">
            <a:spLocks noChangeArrowheads="1"/>
          </p:cNvSpPr>
          <p:nvPr/>
        </p:nvSpPr>
        <p:spPr bwMode="auto">
          <a:xfrm>
            <a:off x="5989638" y="2525029"/>
            <a:ext cx="2098674" cy="41660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 lIns="100794" tIns="50397" rIns="100794" bIns="50397">
            <a:spAutoFit/>
          </a:bodyPr>
          <a:lstStyle/>
          <a:p>
            <a:pPr eaLnBrk="0" hangingPunct="0"/>
            <a:r>
              <a:rPr lang="en-US" sz="2200" dirty="0" smtClean="0">
                <a:solidFill>
                  <a:srgbClr val="00B050"/>
                </a:solidFill>
              </a:rPr>
              <a:t>Get data</a:t>
            </a:r>
          </a:p>
        </p:txBody>
      </p:sp>
      <p:sp>
        <p:nvSpPr>
          <p:cNvPr id="114" name="Right Arrow 113"/>
          <p:cNvSpPr/>
          <p:nvPr/>
        </p:nvSpPr>
        <p:spPr bwMode="auto">
          <a:xfrm>
            <a:off x="4278312" y="6523037"/>
            <a:ext cx="2057400" cy="76200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charset="0"/>
              </a:rPr>
              <a:t>Use model</a:t>
            </a:r>
          </a:p>
        </p:txBody>
      </p:sp>
      <p:sp>
        <p:nvSpPr>
          <p:cNvPr id="115" name="Oval 114"/>
          <p:cNvSpPr/>
          <p:nvPr/>
        </p:nvSpPr>
        <p:spPr bwMode="auto">
          <a:xfrm>
            <a:off x="1611312" y="655637"/>
            <a:ext cx="1981200" cy="1524000"/>
          </a:xfrm>
          <a:prstGeom prst="ellipse">
            <a:avLst/>
          </a:prstGeom>
          <a:noFill/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16" name="Flowchart: Manual Operation 115"/>
          <p:cNvSpPr/>
          <p:nvPr/>
        </p:nvSpPr>
        <p:spPr bwMode="auto">
          <a:xfrm rot="15278458">
            <a:off x="746803" y="1096860"/>
            <a:ext cx="304800" cy="1600200"/>
          </a:xfrm>
          <a:prstGeom prst="flowChartManualOperation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29" name="Down Arrow 128"/>
          <p:cNvSpPr/>
          <p:nvPr/>
        </p:nvSpPr>
        <p:spPr bwMode="auto">
          <a:xfrm rot="2049211">
            <a:off x="4354512" y="4465637"/>
            <a:ext cx="457200" cy="533400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39" name="Down Arrow 138"/>
          <p:cNvSpPr/>
          <p:nvPr/>
        </p:nvSpPr>
        <p:spPr bwMode="auto">
          <a:xfrm rot="19550789" flipH="1">
            <a:off x="2102616" y="4459494"/>
            <a:ext cx="457200" cy="533400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312" y="427037"/>
            <a:ext cx="6457950" cy="6894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ounded Rectangle 2"/>
          <p:cNvSpPr/>
          <p:nvPr/>
        </p:nvSpPr>
        <p:spPr bwMode="auto">
          <a:xfrm>
            <a:off x="468312" y="5761037"/>
            <a:ext cx="4572000" cy="609600"/>
          </a:xfrm>
          <a:prstGeom prst="roundRect">
            <a:avLst/>
          </a:prstGeom>
          <a:noFill/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68912" y="5227637"/>
            <a:ext cx="4648200" cy="2153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chemeClr val="tx1"/>
                </a:solidFill>
              </a:rPr>
              <a:t>Members			Institution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err="1" smtClean="0">
                <a:solidFill>
                  <a:schemeClr val="tx1"/>
                </a:solidFill>
              </a:rPr>
              <a:t>Upi</a:t>
            </a:r>
            <a:r>
              <a:rPr lang="en-US" dirty="0" smtClean="0">
                <a:solidFill>
                  <a:schemeClr val="tx1"/>
                </a:solidFill>
              </a:rPr>
              <a:t> Bhalla			NCBS Bangalore</a:t>
            </a:r>
          </a:p>
          <a:p>
            <a:r>
              <a:rPr lang="en-US" dirty="0" err="1" smtClean="0">
                <a:solidFill>
                  <a:schemeClr val="tx1"/>
                </a:solidFill>
              </a:rPr>
              <a:t>Aditi</a:t>
            </a:r>
            <a:r>
              <a:rPr lang="en-US" dirty="0" smtClean="0">
                <a:solidFill>
                  <a:schemeClr val="tx1"/>
                </a:solidFill>
              </a:rPr>
              <a:t> Bhattacharya	</a:t>
            </a:r>
            <a:r>
              <a:rPr lang="en-US" dirty="0" err="1" smtClean="0">
                <a:solidFill>
                  <a:schemeClr val="tx1"/>
                </a:solidFill>
              </a:rPr>
              <a:t>InStem</a:t>
            </a:r>
            <a:r>
              <a:rPr lang="en-US" dirty="0" smtClean="0">
                <a:solidFill>
                  <a:schemeClr val="tx1"/>
                </a:solidFill>
              </a:rPr>
              <a:t> Bangalore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James </a:t>
            </a:r>
            <a:r>
              <a:rPr lang="en-US" dirty="0" err="1" smtClean="0">
                <a:solidFill>
                  <a:schemeClr val="tx1"/>
                </a:solidFill>
              </a:rPr>
              <a:t>Chellaiah</a:t>
            </a:r>
            <a:r>
              <a:rPr lang="en-US" dirty="0" smtClean="0">
                <a:solidFill>
                  <a:schemeClr val="tx1"/>
                </a:solidFill>
              </a:rPr>
              <a:t>		JNCASR Bangalore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Deepak Nair			</a:t>
            </a:r>
            <a:r>
              <a:rPr lang="en-US" dirty="0" err="1" smtClean="0">
                <a:solidFill>
                  <a:schemeClr val="tx1"/>
                </a:solidFill>
              </a:rPr>
              <a:t>IISc</a:t>
            </a:r>
            <a:r>
              <a:rPr lang="en-US" dirty="0" smtClean="0">
                <a:solidFill>
                  <a:schemeClr val="tx1"/>
                </a:solidFill>
              </a:rPr>
              <a:t>/CNS Bangalore</a:t>
            </a:r>
          </a:p>
          <a:p>
            <a:r>
              <a:rPr lang="en-US" dirty="0" err="1" smtClean="0">
                <a:solidFill>
                  <a:schemeClr val="tx1"/>
                </a:solidFill>
              </a:rPr>
              <a:t>Shailesh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Appukuttan</a:t>
            </a:r>
            <a:r>
              <a:rPr lang="en-US" dirty="0" smtClean="0">
                <a:solidFill>
                  <a:schemeClr val="tx1"/>
                </a:solidFill>
              </a:rPr>
              <a:t>	CNRS France</a:t>
            </a:r>
          </a:p>
          <a:p>
            <a:r>
              <a:rPr lang="en-US" dirty="0" err="1" smtClean="0">
                <a:solidFill>
                  <a:schemeClr val="tx1"/>
                </a:solidFill>
              </a:rPr>
              <a:t>Sourav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Bannerjee</a:t>
            </a:r>
            <a:r>
              <a:rPr lang="en-US" dirty="0" smtClean="0">
                <a:solidFill>
                  <a:schemeClr val="tx1"/>
                </a:solidFill>
              </a:rPr>
              <a:t> 	NBRC </a:t>
            </a:r>
            <a:r>
              <a:rPr lang="en-US" dirty="0" err="1" smtClean="0">
                <a:solidFill>
                  <a:schemeClr val="tx1"/>
                </a:solidFill>
              </a:rPr>
              <a:t>Manesar</a:t>
            </a:r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Rounded Rectangle 116"/>
          <p:cNvSpPr/>
          <p:nvPr/>
        </p:nvSpPr>
        <p:spPr bwMode="auto">
          <a:xfrm>
            <a:off x="4572000" y="2484437"/>
            <a:ext cx="2754312" cy="2133600"/>
          </a:xfrm>
          <a:prstGeom prst="roundRect">
            <a:avLst/>
          </a:prstGeom>
          <a:solidFill>
            <a:srgbClr val="FEFEC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grpSp>
        <p:nvGrpSpPr>
          <p:cNvPr id="4" name="Group 127"/>
          <p:cNvGrpSpPr/>
          <p:nvPr/>
        </p:nvGrpSpPr>
        <p:grpSpPr>
          <a:xfrm>
            <a:off x="2297112" y="2560637"/>
            <a:ext cx="2514600" cy="1524000"/>
            <a:chOff x="2220912" y="2636837"/>
            <a:chExt cx="2514600" cy="1524000"/>
          </a:xfrm>
        </p:grpSpPr>
        <p:sp>
          <p:nvSpPr>
            <p:cNvPr id="118" name="Left-Right-Up Arrow 117"/>
            <p:cNvSpPr/>
            <p:nvPr/>
          </p:nvSpPr>
          <p:spPr bwMode="auto">
            <a:xfrm>
              <a:off x="2220912" y="2789237"/>
              <a:ext cx="2514600" cy="1371600"/>
            </a:xfrm>
            <a:prstGeom prst="leftRightUpArrow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19" name="Rectangle 118"/>
            <p:cNvSpPr/>
            <p:nvPr/>
          </p:nvSpPr>
          <p:spPr bwMode="auto">
            <a:xfrm>
              <a:off x="2982912" y="2636837"/>
              <a:ext cx="914400" cy="533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35712" y="5355124"/>
            <a:ext cx="3581400" cy="2204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041" y="134745"/>
            <a:ext cx="9072563" cy="957208"/>
          </a:xfrm>
        </p:spPr>
        <p:txBody>
          <a:bodyPr>
            <a:noAutofit/>
          </a:bodyPr>
          <a:lstStyle/>
          <a:p>
            <a:r>
              <a:rPr lang="en-US" sz="4000" dirty="0" smtClean="0"/>
              <a:t>Workflow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98EB8-870F-4946-90B2-58298ED42399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73" name="Text Box 261"/>
          <p:cNvSpPr txBox="1">
            <a:spLocks noChangeArrowheads="1"/>
          </p:cNvSpPr>
          <p:nvPr/>
        </p:nvSpPr>
        <p:spPr bwMode="auto">
          <a:xfrm>
            <a:off x="6488112" y="1341437"/>
            <a:ext cx="2251074" cy="41660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 lIns="100794" tIns="50397" rIns="100794" bIns="50397">
            <a:spAutoFit/>
          </a:bodyPr>
          <a:lstStyle/>
          <a:p>
            <a:pPr eaLnBrk="0" hangingPunct="0"/>
            <a:r>
              <a:rPr lang="en-US" sz="2200" dirty="0" smtClean="0">
                <a:solidFill>
                  <a:srgbClr val="00B050"/>
                </a:solidFill>
              </a:rPr>
              <a:t>Pick processes</a:t>
            </a:r>
          </a:p>
        </p:txBody>
      </p:sp>
      <p:grpSp>
        <p:nvGrpSpPr>
          <p:cNvPr id="5" name="Group 92"/>
          <p:cNvGrpSpPr/>
          <p:nvPr/>
        </p:nvGrpSpPr>
        <p:grpSpPr>
          <a:xfrm rot="8198503">
            <a:off x="1739211" y="467620"/>
            <a:ext cx="4074157" cy="3363193"/>
            <a:chOff x="672041" y="923960"/>
            <a:chExt cx="7224449" cy="5963741"/>
          </a:xfrm>
        </p:grpSpPr>
        <p:sp>
          <p:nvSpPr>
            <p:cNvPr id="74" name="Oval 73"/>
            <p:cNvSpPr/>
            <p:nvPr/>
          </p:nvSpPr>
          <p:spPr>
            <a:xfrm>
              <a:off x="672041" y="923960"/>
              <a:ext cx="1848115" cy="1847921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0794" tIns="50397" rIns="100794" bIns="50397"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73"/>
            <p:cNvGrpSpPr/>
            <p:nvPr/>
          </p:nvGrpSpPr>
          <p:grpSpPr>
            <a:xfrm>
              <a:off x="1093013" y="2335254"/>
              <a:ext cx="6803477" cy="4552447"/>
              <a:chOff x="-422312" y="964639"/>
              <a:chExt cx="8022443" cy="5368665"/>
            </a:xfrm>
          </p:grpSpPr>
          <p:sp>
            <p:nvSpPr>
              <p:cNvPr id="7" name="AutoShape 6"/>
              <p:cNvSpPr>
                <a:spLocks noChangeArrowheads="1"/>
              </p:cNvSpPr>
              <p:nvPr/>
            </p:nvSpPr>
            <p:spPr bwMode="auto">
              <a:xfrm rot="8011989">
                <a:off x="3132553" y="-314040"/>
                <a:ext cx="912714" cy="8022443"/>
              </a:xfrm>
              <a:prstGeom prst="can">
                <a:avLst>
                  <a:gd name="adj" fmla="val 51590"/>
                </a:avLst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8" name="Group 13"/>
              <p:cNvGrpSpPr>
                <a:grpSpLocks/>
              </p:cNvGrpSpPr>
              <p:nvPr/>
            </p:nvGrpSpPr>
            <p:grpSpPr bwMode="auto">
              <a:xfrm rot="2611989" flipH="1" flipV="1">
                <a:off x="3668614" y="4850143"/>
                <a:ext cx="681646" cy="1483161"/>
                <a:chOff x="4032" y="1968"/>
                <a:chExt cx="768" cy="1152"/>
              </a:xfrm>
            </p:grpSpPr>
            <p:sp>
              <p:nvSpPr>
                <p:cNvPr id="109" name="AutoShape 14"/>
                <p:cNvSpPr>
                  <a:spLocks noChangeArrowheads="1"/>
                </p:cNvSpPr>
                <p:nvPr/>
              </p:nvSpPr>
              <p:spPr bwMode="auto">
                <a:xfrm>
                  <a:off x="4272" y="2544"/>
                  <a:ext cx="288" cy="576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0" name="Oval 15"/>
                <p:cNvSpPr>
                  <a:spLocks noChangeArrowheads="1"/>
                </p:cNvSpPr>
                <p:nvPr/>
              </p:nvSpPr>
              <p:spPr bwMode="auto">
                <a:xfrm>
                  <a:off x="4032" y="1968"/>
                  <a:ext cx="768" cy="768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9" name="Group 38"/>
              <p:cNvGrpSpPr>
                <a:grpSpLocks/>
              </p:cNvGrpSpPr>
              <p:nvPr/>
            </p:nvGrpSpPr>
            <p:grpSpPr bwMode="auto">
              <a:xfrm rot="2611989">
                <a:off x="3227621" y="1221367"/>
                <a:ext cx="937262" cy="1896734"/>
                <a:chOff x="960" y="176"/>
                <a:chExt cx="2696" cy="2662"/>
              </a:xfrm>
            </p:grpSpPr>
            <p:sp>
              <p:nvSpPr>
                <p:cNvPr id="101" name="Freeform 39"/>
                <p:cNvSpPr>
                  <a:spLocks/>
                </p:cNvSpPr>
                <p:nvPr/>
              </p:nvSpPr>
              <p:spPr bwMode="auto">
                <a:xfrm>
                  <a:off x="1711" y="1072"/>
                  <a:ext cx="641" cy="1760"/>
                </a:xfrm>
                <a:custGeom>
                  <a:avLst/>
                  <a:gdLst/>
                  <a:ahLst/>
                  <a:cxnLst>
                    <a:cxn ang="0">
                      <a:pos x="392" y="1760"/>
                    </a:cxn>
                    <a:cxn ang="0">
                      <a:pos x="392" y="1712"/>
                    </a:cxn>
                    <a:cxn ang="0">
                      <a:pos x="392" y="1616"/>
                    </a:cxn>
                    <a:cxn ang="0">
                      <a:pos x="344" y="1568"/>
                    </a:cxn>
                    <a:cxn ang="0">
                      <a:pos x="248" y="1424"/>
                    </a:cxn>
                    <a:cxn ang="0">
                      <a:pos x="104" y="1184"/>
                    </a:cxn>
                    <a:cxn ang="0">
                      <a:pos x="56" y="704"/>
                    </a:cxn>
                    <a:cxn ang="0">
                      <a:pos x="8" y="224"/>
                    </a:cxn>
                    <a:cxn ang="0">
                      <a:pos x="104" y="32"/>
                    </a:cxn>
                    <a:cxn ang="0">
                      <a:pos x="248" y="32"/>
                    </a:cxn>
                    <a:cxn ang="0">
                      <a:pos x="483" y="134"/>
                    </a:cxn>
                    <a:cxn ang="0">
                      <a:pos x="632" y="320"/>
                    </a:cxn>
                    <a:cxn ang="0">
                      <a:pos x="537" y="493"/>
                    </a:cxn>
                    <a:cxn ang="0">
                      <a:pos x="632" y="848"/>
                    </a:cxn>
                    <a:cxn ang="0">
                      <a:pos x="551" y="1130"/>
                    </a:cxn>
                    <a:cxn ang="0">
                      <a:pos x="564" y="1557"/>
                    </a:cxn>
                    <a:cxn ang="0">
                      <a:pos x="625" y="1740"/>
                    </a:cxn>
                  </a:cxnLst>
                  <a:rect l="0" t="0" r="r" b="b"/>
                  <a:pathLst>
                    <a:path w="641" h="1760">
                      <a:moveTo>
                        <a:pt x="392" y="1760"/>
                      </a:moveTo>
                      <a:cubicBezTo>
                        <a:pt x="392" y="1748"/>
                        <a:pt x="392" y="1736"/>
                        <a:pt x="392" y="1712"/>
                      </a:cubicBezTo>
                      <a:cubicBezTo>
                        <a:pt x="392" y="1688"/>
                        <a:pt x="400" y="1640"/>
                        <a:pt x="392" y="1616"/>
                      </a:cubicBezTo>
                      <a:cubicBezTo>
                        <a:pt x="384" y="1592"/>
                        <a:pt x="368" y="1600"/>
                        <a:pt x="344" y="1568"/>
                      </a:cubicBezTo>
                      <a:cubicBezTo>
                        <a:pt x="320" y="1536"/>
                        <a:pt x="288" y="1488"/>
                        <a:pt x="248" y="1424"/>
                      </a:cubicBezTo>
                      <a:cubicBezTo>
                        <a:pt x="208" y="1360"/>
                        <a:pt x="136" y="1304"/>
                        <a:pt x="104" y="1184"/>
                      </a:cubicBezTo>
                      <a:cubicBezTo>
                        <a:pt x="72" y="1064"/>
                        <a:pt x="72" y="864"/>
                        <a:pt x="56" y="704"/>
                      </a:cubicBezTo>
                      <a:cubicBezTo>
                        <a:pt x="40" y="544"/>
                        <a:pt x="0" y="336"/>
                        <a:pt x="8" y="224"/>
                      </a:cubicBezTo>
                      <a:cubicBezTo>
                        <a:pt x="16" y="112"/>
                        <a:pt x="64" y="64"/>
                        <a:pt x="104" y="32"/>
                      </a:cubicBezTo>
                      <a:cubicBezTo>
                        <a:pt x="144" y="0"/>
                        <a:pt x="185" y="15"/>
                        <a:pt x="248" y="32"/>
                      </a:cubicBezTo>
                      <a:cubicBezTo>
                        <a:pt x="311" y="49"/>
                        <a:pt x="419" y="86"/>
                        <a:pt x="483" y="134"/>
                      </a:cubicBezTo>
                      <a:cubicBezTo>
                        <a:pt x="547" y="182"/>
                        <a:pt x="623" y="260"/>
                        <a:pt x="632" y="320"/>
                      </a:cubicBezTo>
                      <a:cubicBezTo>
                        <a:pt x="641" y="380"/>
                        <a:pt x="537" y="405"/>
                        <a:pt x="537" y="493"/>
                      </a:cubicBezTo>
                      <a:cubicBezTo>
                        <a:pt x="537" y="581"/>
                        <a:pt x="630" y="742"/>
                        <a:pt x="632" y="848"/>
                      </a:cubicBezTo>
                      <a:cubicBezTo>
                        <a:pt x="634" y="954"/>
                        <a:pt x="562" y="1012"/>
                        <a:pt x="551" y="1130"/>
                      </a:cubicBezTo>
                      <a:cubicBezTo>
                        <a:pt x="540" y="1248"/>
                        <a:pt x="552" y="1455"/>
                        <a:pt x="564" y="1557"/>
                      </a:cubicBezTo>
                      <a:cubicBezTo>
                        <a:pt x="576" y="1659"/>
                        <a:pt x="612" y="1702"/>
                        <a:pt x="625" y="1740"/>
                      </a:cubicBezTo>
                    </a:path>
                  </a:pathLst>
                </a:custGeom>
                <a:gradFill rotWithShape="1">
                  <a:gsLst>
                    <a:gs pos="0">
                      <a:srgbClr val="CCFF99">
                        <a:gamma/>
                        <a:shade val="46275"/>
                        <a:invGamma/>
                      </a:srgbClr>
                    </a:gs>
                    <a:gs pos="50000">
                      <a:srgbClr val="CCFF99"/>
                    </a:gs>
                    <a:gs pos="100000">
                      <a:srgbClr val="CCFF99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" name="Freeform 40"/>
                <p:cNvSpPr>
                  <a:spLocks/>
                </p:cNvSpPr>
                <p:nvPr/>
              </p:nvSpPr>
              <p:spPr bwMode="auto">
                <a:xfrm>
                  <a:off x="960" y="176"/>
                  <a:ext cx="2696" cy="2656"/>
                </a:xfrm>
                <a:custGeom>
                  <a:avLst/>
                  <a:gdLst/>
                  <a:ahLst/>
                  <a:cxnLst>
                    <a:cxn ang="0">
                      <a:pos x="1104" y="2656"/>
                    </a:cxn>
                    <a:cxn ang="0">
                      <a:pos x="1104" y="2512"/>
                    </a:cxn>
                    <a:cxn ang="0">
                      <a:pos x="1008" y="2368"/>
                    </a:cxn>
                    <a:cxn ang="0">
                      <a:pos x="864" y="2272"/>
                    </a:cxn>
                    <a:cxn ang="0">
                      <a:pos x="720" y="1936"/>
                    </a:cxn>
                    <a:cxn ang="0">
                      <a:pos x="576" y="1792"/>
                    </a:cxn>
                    <a:cxn ang="0">
                      <a:pos x="336" y="1456"/>
                    </a:cxn>
                    <a:cxn ang="0">
                      <a:pos x="0" y="592"/>
                    </a:cxn>
                    <a:cxn ang="0">
                      <a:pos x="336" y="160"/>
                    </a:cxn>
                    <a:cxn ang="0">
                      <a:pos x="816" y="16"/>
                    </a:cxn>
                    <a:cxn ang="0">
                      <a:pos x="1920" y="64"/>
                    </a:cxn>
                    <a:cxn ang="0">
                      <a:pos x="2592" y="400"/>
                    </a:cxn>
                    <a:cxn ang="0">
                      <a:pos x="2544" y="928"/>
                    </a:cxn>
                    <a:cxn ang="0">
                      <a:pos x="2256" y="1264"/>
                    </a:cxn>
                    <a:cxn ang="0">
                      <a:pos x="1632" y="1552"/>
                    </a:cxn>
                    <a:cxn ang="0">
                      <a:pos x="1392" y="2272"/>
                    </a:cxn>
                    <a:cxn ang="0">
                      <a:pos x="1392" y="2656"/>
                    </a:cxn>
                  </a:cxnLst>
                  <a:rect l="0" t="0" r="r" b="b"/>
                  <a:pathLst>
                    <a:path w="2696" h="2656">
                      <a:moveTo>
                        <a:pt x="1104" y="2656"/>
                      </a:moveTo>
                      <a:cubicBezTo>
                        <a:pt x="1112" y="2608"/>
                        <a:pt x="1120" y="2560"/>
                        <a:pt x="1104" y="2512"/>
                      </a:cubicBezTo>
                      <a:cubicBezTo>
                        <a:pt x="1088" y="2464"/>
                        <a:pt x="1048" y="2408"/>
                        <a:pt x="1008" y="2368"/>
                      </a:cubicBezTo>
                      <a:cubicBezTo>
                        <a:pt x="968" y="2328"/>
                        <a:pt x="912" y="2344"/>
                        <a:pt x="864" y="2272"/>
                      </a:cubicBezTo>
                      <a:cubicBezTo>
                        <a:pt x="816" y="2200"/>
                        <a:pt x="768" y="2016"/>
                        <a:pt x="720" y="1936"/>
                      </a:cubicBezTo>
                      <a:cubicBezTo>
                        <a:pt x="672" y="1856"/>
                        <a:pt x="640" y="1872"/>
                        <a:pt x="576" y="1792"/>
                      </a:cubicBezTo>
                      <a:cubicBezTo>
                        <a:pt x="512" y="1712"/>
                        <a:pt x="432" y="1656"/>
                        <a:pt x="336" y="1456"/>
                      </a:cubicBezTo>
                      <a:cubicBezTo>
                        <a:pt x="240" y="1256"/>
                        <a:pt x="0" y="808"/>
                        <a:pt x="0" y="592"/>
                      </a:cubicBezTo>
                      <a:cubicBezTo>
                        <a:pt x="0" y="376"/>
                        <a:pt x="200" y="256"/>
                        <a:pt x="336" y="160"/>
                      </a:cubicBezTo>
                      <a:cubicBezTo>
                        <a:pt x="472" y="64"/>
                        <a:pt x="552" y="32"/>
                        <a:pt x="816" y="16"/>
                      </a:cubicBezTo>
                      <a:cubicBezTo>
                        <a:pt x="1080" y="0"/>
                        <a:pt x="1624" y="0"/>
                        <a:pt x="1920" y="64"/>
                      </a:cubicBezTo>
                      <a:cubicBezTo>
                        <a:pt x="2216" y="128"/>
                        <a:pt x="2488" y="256"/>
                        <a:pt x="2592" y="400"/>
                      </a:cubicBezTo>
                      <a:cubicBezTo>
                        <a:pt x="2696" y="544"/>
                        <a:pt x="2600" y="784"/>
                        <a:pt x="2544" y="928"/>
                      </a:cubicBezTo>
                      <a:cubicBezTo>
                        <a:pt x="2488" y="1072"/>
                        <a:pt x="2408" y="1160"/>
                        <a:pt x="2256" y="1264"/>
                      </a:cubicBezTo>
                      <a:cubicBezTo>
                        <a:pt x="2104" y="1368"/>
                        <a:pt x="1776" y="1384"/>
                        <a:pt x="1632" y="1552"/>
                      </a:cubicBezTo>
                      <a:cubicBezTo>
                        <a:pt x="1488" y="1720"/>
                        <a:pt x="1432" y="2088"/>
                        <a:pt x="1392" y="2272"/>
                      </a:cubicBezTo>
                      <a:cubicBezTo>
                        <a:pt x="1352" y="2456"/>
                        <a:pt x="1372" y="2556"/>
                        <a:pt x="1392" y="265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" name="Freeform 41"/>
                <p:cNvSpPr>
                  <a:spLocks/>
                </p:cNvSpPr>
                <p:nvPr/>
              </p:nvSpPr>
              <p:spPr bwMode="auto">
                <a:xfrm>
                  <a:off x="1392" y="432"/>
                  <a:ext cx="1632" cy="2406"/>
                </a:xfrm>
                <a:custGeom>
                  <a:avLst/>
                  <a:gdLst/>
                  <a:ahLst/>
                  <a:cxnLst>
                    <a:cxn ang="0">
                      <a:pos x="668" y="2400"/>
                    </a:cxn>
                    <a:cxn ang="0">
                      <a:pos x="668" y="2270"/>
                    </a:cxn>
                    <a:cxn ang="0">
                      <a:pos x="610" y="2140"/>
                    </a:cxn>
                    <a:cxn ang="0">
                      <a:pos x="523" y="2053"/>
                    </a:cxn>
                    <a:cxn ang="0">
                      <a:pos x="370" y="1757"/>
                    </a:cxn>
                    <a:cxn ang="0">
                      <a:pos x="349" y="1619"/>
                    </a:cxn>
                    <a:cxn ang="0">
                      <a:pos x="203" y="1316"/>
                    </a:cxn>
                    <a:cxn ang="0">
                      <a:pos x="0" y="535"/>
                    </a:cxn>
                    <a:cxn ang="0">
                      <a:pos x="203" y="145"/>
                    </a:cxn>
                    <a:cxn ang="0">
                      <a:pos x="494" y="14"/>
                    </a:cxn>
                    <a:cxn ang="0">
                      <a:pos x="1162" y="58"/>
                    </a:cxn>
                    <a:cxn ang="0">
                      <a:pos x="1569" y="361"/>
                    </a:cxn>
                    <a:cxn ang="0">
                      <a:pos x="1540" y="839"/>
                    </a:cxn>
                    <a:cxn ang="0">
                      <a:pos x="1366" y="1142"/>
                    </a:cxn>
                    <a:cxn ang="0">
                      <a:pos x="1048" y="1404"/>
                    </a:cxn>
                    <a:cxn ang="0">
                      <a:pos x="916" y="2027"/>
                    </a:cxn>
                    <a:cxn ang="0">
                      <a:pos x="916" y="2406"/>
                    </a:cxn>
                  </a:cxnLst>
                  <a:rect l="0" t="0" r="r" b="b"/>
                  <a:pathLst>
                    <a:path w="1632" h="2406">
                      <a:moveTo>
                        <a:pt x="668" y="2400"/>
                      </a:moveTo>
                      <a:cubicBezTo>
                        <a:pt x="673" y="2357"/>
                        <a:pt x="678" y="2313"/>
                        <a:pt x="668" y="2270"/>
                      </a:cubicBezTo>
                      <a:cubicBezTo>
                        <a:pt x="659" y="2227"/>
                        <a:pt x="634" y="2176"/>
                        <a:pt x="610" y="2140"/>
                      </a:cubicBezTo>
                      <a:cubicBezTo>
                        <a:pt x="586" y="2104"/>
                        <a:pt x="563" y="2117"/>
                        <a:pt x="523" y="2053"/>
                      </a:cubicBezTo>
                      <a:cubicBezTo>
                        <a:pt x="483" y="1989"/>
                        <a:pt x="399" y="1829"/>
                        <a:pt x="370" y="1757"/>
                      </a:cubicBezTo>
                      <a:cubicBezTo>
                        <a:pt x="341" y="1685"/>
                        <a:pt x="377" y="1692"/>
                        <a:pt x="349" y="1619"/>
                      </a:cubicBezTo>
                      <a:cubicBezTo>
                        <a:pt x="321" y="1546"/>
                        <a:pt x="262" y="1496"/>
                        <a:pt x="203" y="1316"/>
                      </a:cubicBezTo>
                      <a:cubicBezTo>
                        <a:pt x="145" y="1135"/>
                        <a:pt x="0" y="730"/>
                        <a:pt x="0" y="535"/>
                      </a:cubicBezTo>
                      <a:cubicBezTo>
                        <a:pt x="0" y="340"/>
                        <a:pt x="121" y="231"/>
                        <a:pt x="203" y="145"/>
                      </a:cubicBezTo>
                      <a:cubicBezTo>
                        <a:pt x="286" y="58"/>
                        <a:pt x="334" y="29"/>
                        <a:pt x="494" y="14"/>
                      </a:cubicBezTo>
                      <a:cubicBezTo>
                        <a:pt x="654" y="0"/>
                        <a:pt x="983" y="0"/>
                        <a:pt x="1162" y="58"/>
                      </a:cubicBezTo>
                      <a:cubicBezTo>
                        <a:pt x="1341" y="116"/>
                        <a:pt x="1506" y="231"/>
                        <a:pt x="1569" y="361"/>
                      </a:cubicBezTo>
                      <a:cubicBezTo>
                        <a:pt x="1632" y="492"/>
                        <a:pt x="1574" y="708"/>
                        <a:pt x="1540" y="839"/>
                      </a:cubicBezTo>
                      <a:cubicBezTo>
                        <a:pt x="1506" y="969"/>
                        <a:pt x="1448" y="1048"/>
                        <a:pt x="1366" y="1142"/>
                      </a:cubicBezTo>
                      <a:cubicBezTo>
                        <a:pt x="1284" y="1236"/>
                        <a:pt x="1123" y="1256"/>
                        <a:pt x="1048" y="1404"/>
                      </a:cubicBezTo>
                      <a:cubicBezTo>
                        <a:pt x="973" y="1552"/>
                        <a:pt x="938" y="1860"/>
                        <a:pt x="916" y="2027"/>
                      </a:cubicBezTo>
                      <a:cubicBezTo>
                        <a:pt x="894" y="2194"/>
                        <a:pt x="916" y="2327"/>
                        <a:pt x="916" y="2406"/>
                      </a:cubicBezTo>
                    </a:path>
                  </a:pathLst>
                </a:custGeom>
                <a:noFill/>
                <a:ln w="9525" cap="flat">
                  <a:solidFill>
                    <a:schemeClr val="tx1"/>
                  </a:solidFill>
                  <a:prstDash val="lgDash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" name="Line 42"/>
                <p:cNvSpPr>
                  <a:spLocks noChangeShapeType="1"/>
                </p:cNvSpPr>
                <p:nvPr/>
              </p:nvSpPr>
              <p:spPr bwMode="auto">
                <a:xfrm flipV="1">
                  <a:off x="2112" y="240"/>
                  <a:ext cx="48" cy="81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" name="Line 43"/>
                <p:cNvSpPr>
                  <a:spLocks noChangeShapeType="1"/>
                </p:cNvSpPr>
                <p:nvPr/>
              </p:nvSpPr>
              <p:spPr bwMode="auto">
                <a:xfrm flipV="1">
                  <a:off x="2352" y="576"/>
                  <a:ext cx="1056" cy="67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" name="Line 44"/>
                <p:cNvSpPr>
                  <a:spLocks noChangeShapeType="1"/>
                </p:cNvSpPr>
                <p:nvPr/>
              </p:nvSpPr>
              <p:spPr bwMode="auto">
                <a:xfrm flipH="1" flipV="1">
                  <a:off x="1104" y="624"/>
                  <a:ext cx="576" cy="48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" name="Line 45"/>
                <p:cNvSpPr>
                  <a:spLocks noChangeShapeType="1"/>
                </p:cNvSpPr>
                <p:nvPr/>
              </p:nvSpPr>
              <p:spPr bwMode="auto">
                <a:xfrm>
                  <a:off x="2400" y="1584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" name="Line 46"/>
                <p:cNvSpPr>
                  <a:spLocks noChangeShapeType="1"/>
                </p:cNvSpPr>
                <p:nvPr/>
              </p:nvSpPr>
              <p:spPr bwMode="auto">
                <a:xfrm flipH="1" flipV="1">
                  <a:off x="1248" y="1440"/>
                  <a:ext cx="384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0" name="Group 320"/>
              <p:cNvGrpSpPr>
                <a:grpSpLocks/>
              </p:cNvGrpSpPr>
              <p:nvPr/>
            </p:nvGrpSpPr>
            <p:grpSpPr bwMode="auto">
              <a:xfrm rot="2611989">
                <a:off x="2714345" y="2028310"/>
                <a:ext cx="429305" cy="455513"/>
                <a:chOff x="4205" y="600"/>
                <a:chExt cx="624" cy="912"/>
              </a:xfrm>
            </p:grpSpPr>
            <p:sp>
              <p:nvSpPr>
                <p:cNvPr id="36" name="AutoShape 321"/>
                <p:cNvSpPr>
                  <a:spLocks noChangeArrowheads="1"/>
                </p:cNvSpPr>
                <p:nvPr/>
              </p:nvSpPr>
              <p:spPr bwMode="auto">
                <a:xfrm>
                  <a:off x="4205" y="600"/>
                  <a:ext cx="624" cy="912"/>
                </a:xfrm>
                <a:prstGeom prst="can">
                  <a:avLst>
                    <a:gd name="adj" fmla="val 40862"/>
                  </a:avLst>
                </a:prstGeom>
                <a:gradFill rotWithShape="1">
                  <a:gsLst>
                    <a:gs pos="0">
                      <a:srgbClr val="FFCCCC">
                        <a:gamma/>
                        <a:shade val="46275"/>
                        <a:invGamma/>
                      </a:srgbClr>
                    </a:gs>
                    <a:gs pos="50000">
                      <a:srgbClr val="FFCCCC"/>
                    </a:gs>
                    <a:gs pos="100000">
                      <a:srgbClr val="FFCCCC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" name="Oval 322"/>
                <p:cNvSpPr>
                  <a:spLocks noChangeArrowheads="1"/>
                </p:cNvSpPr>
                <p:nvPr/>
              </p:nvSpPr>
              <p:spPr bwMode="auto">
                <a:xfrm>
                  <a:off x="4386" y="725"/>
                  <a:ext cx="240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" name="Group 326"/>
              <p:cNvGrpSpPr>
                <a:grpSpLocks/>
              </p:cNvGrpSpPr>
              <p:nvPr/>
            </p:nvGrpSpPr>
            <p:grpSpPr bwMode="auto">
              <a:xfrm rot="2611989" flipV="1">
                <a:off x="1110958" y="2078391"/>
                <a:ext cx="605174" cy="702276"/>
                <a:chOff x="1968" y="720"/>
                <a:chExt cx="624" cy="912"/>
              </a:xfrm>
            </p:grpSpPr>
            <p:sp>
              <p:nvSpPr>
                <p:cNvPr id="32" name="AutoShape 327"/>
                <p:cNvSpPr>
                  <a:spLocks noChangeArrowheads="1"/>
                </p:cNvSpPr>
                <p:nvPr/>
              </p:nvSpPr>
              <p:spPr bwMode="auto">
                <a:xfrm>
                  <a:off x="1968" y="720"/>
                  <a:ext cx="624" cy="912"/>
                </a:xfrm>
                <a:prstGeom prst="can">
                  <a:avLst>
                    <a:gd name="adj" fmla="val 40862"/>
                  </a:avLst>
                </a:prstGeom>
                <a:gradFill rotWithShape="1">
                  <a:gsLst>
                    <a:gs pos="0">
                      <a:schemeClr val="folHlink">
                        <a:gamma/>
                        <a:shade val="46275"/>
                        <a:invGamma/>
                      </a:schemeClr>
                    </a:gs>
                    <a:gs pos="50000">
                      <a:schemeClr val="folHlink"/>
                    </a:gs>
                    <a:gs pos="100000">
                      <a:schemeClr val="folHlink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" name="Oval 328"/>
                <p:cNvSpPr>
                  <a:spLocks noChangeArrowheads="1"/>
                </p:cNvSpPr>
                <p:nvPr/>
              </p:nvSpPr>
              <p:spPr bwMode="auto">
                <a:xfrm>
                  <a:off x="2160" y="816"/>
                  <a:ext cx="240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" name="Group 38"/>
              <p:cNvGrpSpPr>
                <a:grpSpLocks/>
              </p:cNvGrpSpPr>
              <p:nvPr/>
            </p:nvGrpSpPr>
            <p:grpSpPr bwMode="auto">
              <a:xfrm rot="2611989" flipV="1">
                <a:off x="1656423" y="3092049"/>
                <a:ext cx="937262" cy="1896734"/>
                <a:chOff x="960" y="176"/>
                <a:chExt cx="2696" cy="2662"/>
              </a:xfrm>
            </p:grpSpPr>
            <p:sp>
              <p:nvSpPr>
                <p:cNvPr id="120" name="Freeform 39"/>
                <p:cNvSpPr>
                  <a:spLocks/>
                </p:cNvSpPr>
                <p:nvPr/>
              </p:nvSpPr>
              <p:spPr bwMode="auto">
                <a:xfrm>
                  <a:off x="1711" y="1072"/>
                  <a:ext cx="641" cy="1760"/>
                </a:xfrm>
                <a:custGeom>
                  <a:avLst/>
                  <a:gdLst/>
                  <a:ahLst/>
                  <a:cxnLst>
                    <a:cxn ang="0">
                      <a:pos x="392" y="1760"/>
                    </a:cxn>
                    <a:cxn ang="0">
                      <a:pos x="392" y="1712"/>
                    </a:cxn>
                    <a:cxn ang="0">
                      <a:pos x="392" y="1616"/>
                    </a:cxn>
                    <a:cxn ang="0">
                      <a:pos x="344" y="1568"/>
                    </a:cxn>
                    <a:cxn ang="0">
                      <a:pos x="248" y="1424"/>
                    </a:cxn>
                    <a:cxn ang="0">
                      <a:pos x="104" y="1184"/>
                    </a:cxn>
                    <a:cxn ang="0">
                      <a:pos x="56" y="704"/>
                    </a:cxn>
                    <a:cxn ang="0">
                      <a:pos x="8" y="224"/>
                    </a:cxn>
                    <a:cxn ang="0">
                      <a:pos x="104" y="32"/>
                    </a:cxn>
                    <a:cxn ang="0">
                      <a:pos x="248" y="32"/>
                    </a:cxn>
                    <a:cxn ang="0">
                      <a:pos x="483" y="134"/>
                    </a:cxn>
                    <a:cxn ang="0">
                      <a:pos x="632" y="320"/>
                    </a:cxn>
                    <a:cxn ang="0">
                      <a:pos x="537" y="493"/>
                    </a:cxn>
                    <a:cxn ang="0">
                      <a:pos x="632" y="848"/>
                    </a:cxn>
                    <a:cxn ang="0">
                      <a:pos x="551" y="1130"/>
                    </a:cxn>
                    <a:cxn ang="0">
                      <a:pos x="564" y="1557"/>
                    </a:cxn>
                    <a:cxn ang="0">
                      <a:pos x="625" y="1740"/>
                    </a:cxn>
                  </a:cxnLst>
                  <a:rect l="0" t="0" r="r" b="b"/>
                  <a:pathLst>
                    <a:path w="641" h="1760">
                      <a:moveTo>
                        <a:pt x="392" y="1760"/>
                      </a:moveTo>
                      <a:cubicBezTo>
                        <a:pt x="392" y="1748"/>
                        <a:pt x="392" y="1736"/>
                        <a:pt x="392" y="1712"/>
                      </a:cubicBezTo>
                      <a:cubicBezTo>
                        <a:pt x="392" y="1688"/>
                        <a:pt x="400" y="1640"/>
                        <a:pt x="392" y="1616"/>
                      </a:cubicBezTo>
                      <a:cubicBezTo>
                        <a:pt x="384" y="1592"/>
                        <a:pt x="368" y="1600"/>
                        <a:pt x="344" y="1568"/>
                      </a:cubicBezTo>
                      <a:cubicBezTo>
                        <a:pt x="320" y="1536"/>
                        <a:pt x="288" y="1488"/>
                        <a:pt x="248" y="1424"/>
                      </a:cubicBezTo>
                      <a:cubicBezTo>
                        <a:pt x="208" y="1360"/>
                        <a:pt x="136" y="1304"/>
                        <a:pt x="104" y="1184"/>
                      </a:cubicBezTo>
                      <a:cubicBezTo>
                        <a:pt x="72" y="1064"/>
                        <a:pt x="72" y="864"/>
                        <a:pt x="56" y="704"/>
                      </a:cubicBezTo>
                      <a:cubicBezTo>
                        <a:pt x="40" y="544"/>
                        <a:pt x="0" y="336"/>
                        <a:pt x="8" y="224"/>
                      </a:cubicBezTo>
                      <a:cubicBezTo>
                        <a:pt x="16" y="112"/>
                        <a:pt x="64" y="64"/>
                        <a:pt x="104" y="32"/>
                      </a:cubicBezTo>
                      <a:cubicBezTo>
                        <a:pt x="144" y="0"/>
                        <a:pt x="185" y="15"/>
                        <a:pt x="248" y="32"/>
                      </a:cubicBezTo>
                      <a:cubicBezTo>
                        <a:pt x="311" y="49"/>
                        <a:pt x="419" y="86"/>
                        <a:pt x="483" y="134"/>
                      </a:cubicBezTo>
                      <a:cubicBezTo>
                        <a:pt x="547" y="182"/>
                        <a:pt x="623" y="260"/>
                        <a:pt x="632" y="320"/>
                      </a:cubicBezTo>
                      <a:cubicBezTo>
                        <a:pt x="641" y="380"/>
                        <a:pt x="537" y="405"/>
                        <a:pt x="537" y="493"/>
                      </a:cubicBezTo>
                      <a:cubicBezTo>
                        <a:pt x="537" y="581"/>
                        <a:pt x="630" y="742"/>
                        <a:pt x="632" y="848"/>
                      </a:cubicBezTo>
                      <a:cubicBezTo>
                        <a:pt x="634" y="954"/>
                        <a:pt x="562" y="1012"/>
                        <a:pt x="551" y="1130"/>
                      </a:cubicBezTo>
                      <a:cubicBezTo>
                        <a:pt x="540" y="1248"/>
                        <a:pt x="552" y="1455"/>
                        <a:pt x="564" y="1557"/>
                      </a:cubicBezTo>
                      <a:cubicBezTo>
                        <a:pt x="576" y="1659"/>
                        <a:pt x="612" y="1702"/>
                        <a:pt x="625" y="1740"/>
                      </a:cubicBezTo>
                    </a:path>
                  </a:pathLst>
                </a:custGeom>
                <a:gradFill rotWithShape="1">
                  <a:gsLst>
                    <a:gs pos="0">
                      <a:srgbClr val="CCFF99">
                        <a:gamma/>
                        <a:shade val="46275"/>
                        <a:invGamma/>
                      </a:srgbClr>
                    </a:gs>
                    <a:gs pos="50000">
                      <a:srgbClr val="CCFF99"/>
                    </a:gs>
                    <a:gs pos="100000">
                      <a:srgbClr val="CCFF99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1" name="Freeform 40"/>
                <p:cNvSpPr>
                  <a:spLocks/>
                </p:cNvSpPr>
                <p:nvPr/>
              </p:nvSpPr>
              <p:spPr bwMode="auto">
                <a:xfrm>
                  <a:off x="960" y="176"/>
                  <a:ext cx="2696" cy="2656"/>
                </a:xfrm>
                <a:custGeom>
                  <a:avLst/>
                  <a:gdLst/>
                  <a:ahLst/>
                  <a:cxnLst>
                    <a:cxn ang="0">
                      <a:pos x="1104" y="2656"/>
                    </a:cxn>
                    <a:cxn ang="0">
                      <a:pos x="1104" y="2512"/>
                    </a:cxn>
                    <a:cxn ang="0">
                      <a:pos x="1008" y="2368"/>
                    </a:cxn>
                    <a:cxn ang="0">
                      <a:pos x="864" y="2272"/>
                    </a:cxn>
                    <a:cxn ang="0">
                      <a:pos x="720" y="1936"/>
                    </a:cxn>
                    <a:cxn ang="0">
                      <a:pos x="576" y="1792"/>
                    </a:cxn>
                    <a:cxn ang="0">
                      <a:pos x="336" y="1456"/>
                    </a:cxn>
                    <a:cxn ang="0">
                      <a:pos x="0" y="592"/>
                    </a:cxn>
                    <a:cxn ang="0">
                      <a:pos x="336" y="160"/>
                    </a:cxn>
                    <a:cxn ang="0">
                      <a:pos x="816" y="16"/>
                    </a:cxn>
                    <a:cxn ang="0">
                      <a:pos x="1920" y="64"/>
                    </a:cxn>
                    <a:cxn ang="0">
                      <a:pos x="2592" y="400"/>
                    </a:cxn>
                    <a:cxn ang="0">
                      <a:pos x="2544" y="928"/>
                    </a:cxn>
                    <a:cxn ang="0">
                      <a:pos x="2256" y="1264"/>
                    </a:cxn>
                    <a:cxn ang="0">
                      <a:pos x="1632" y="1552"/>
                    </a:cxn>
                    <a:cxn ang="0">
                      <a:pos x="1392" y="2272"/>
                    </a:cxn>
                    <a:cxn ang="0">
                      <a:pos x="1392" y="2656"/>
                    </a:cxn>
                  </a:cxnLst>
                  <a:rect l="0" t="0" r="r" b="b"/>
                  <a:pathLst>
                    <a:path w="2696" h="2656">
                      <a:moveTo>
                        <a:pt x="1104" y="2656"/>
                      </a:moveTo>
                      <a:cubicBezTo>
                        <a:pt x="1112" y="2608"/>
                        <a:pt x="1120" y="2560"/>
                        <a:pt x="1104" y="2512"/>
                      </a:cubicBezTo>
                      <a:cubicBezTo>
                        <a:pt x="1088" y="2464"/>
                        <a:pt x="1048" y="2408"/>
                        <a:pt x="1008" y="2368"/>
                      </a:cubicBezTo>
                      <a:cubicBezTo>
                        <a:pt x="968" y="2328"/>
                        <a:pt x="912" y="2344"/>
                        <a:pt x="864" y="2272"/>
                      </a:cubicBezTo>
                      <a:cubicBezTo>
                        <a:pt x="816" y="2200"/>
                        <a:pt x="768" y="2016"/>
                        <a:pt x="720" y="1936"/>
                      </a:cubicBezTo>
                      <a:cubicBezTo>
                        <a:pt x="672" y="1856"/>
                        <a:pt x="640" y="1872"/>
                        <a:pt x="576" y="1792"/>
                      </a:cubicBezTo>
                      <a:cubicBezTo>
                        <a:pt x="512" y="1712"/>
                        <a:pt x="432" y="1656"/>
                        <a:pt x="336" y="1456"/>
                      </a:cubicBezTo>
                      <a:cubicBezTo>
                        <a:pt x="240" y="1256"/>
                        <a:pt x="0" y="808"/>
                        <a:pt x="0" y="592"/>
                      </a:cubicBezTo>
                      <a:cubicBezTo>
                        <a:pt x="0" y="376"/>
                        <a:pt x="200" y="256"/>
                        <a:pt x="336" y="160"/>
                      </a:cubicBezTo>
                      <a:cubicBezTo>
                        <a:pt x="472" y="64"/>
                        <a:pt x="552" y="32"/>
                        <a:pt x="816" y="16"/>
                      </a:cubicBezTo>
                      <a:cubicBezTo>
                        <a:pt x="1080" y="0"/>
                        <a:pt x="1624" y="0"/>
                        <a:pt x="1920" y="64"/>
                      </a:cubicBezTo>
                      <a:cubicBezTo>
                        <a:pt x="2216" y="128"/>
                        <a:pt x="2488" y="256"/>
                        <a:pt x="2592" y="400"/>
                      </a:cubicBezTo>
                      <a:cubicBezTo>
                        <a:pt x="2696" y="544"/>
                        <a:pt x="2600" y="784"/>
                        <a:pt x="2544" y="928"/>
                      </a:cubicBezTo>
                      <a:cubicBezTo>
                        <a:pt x="2488" y="1072"/>
                        <a:pt x="2408" y="1160"/>
                        <a:pt x="2256" y="1264"/>
                      </a:cubicBezTo>
                      <a:cubicBezTo>
                        <a:pt x="2104" y="1368"/>
                        <a:pt x="1776" y="1384"/>
                        <a:pt x="1632" y="1552"/>
                      </a:cubicBezTo>
                      <a:cubicBezTo>
                        <a:pt x="1488" y="1720"/>
                        <a:pt x="1432" y="2088"/>
                        <a:pt x="1392" y="2272"/>
                      </a:cubicBezTo>
                      <a:cubicBezTo>
                        <a:pt x="1352" y="2456"/>
                        <a:pt x="1372" y="2556"/>
                        <a:pt x="1392" y="265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2" name="Freeform 41"/>
                <p:cNvSpPr>
                  <a:spLocks/>
                </p:cNvSpPr>
                <p:nvPr/>
              </p:nvSpPr>
              <p:spPr bwMode="auto">
                <a:xfrm>
                  <a:off x="1392" y="432"/>
                  <a:ext cx="1632" cy="2406"/>
                </a:xfrm>
                <a:custGeom>
                  <a:avLst/>
                  <a:gdLst/>
                  <a:ahLst/>
                  <a:cxnLst>
                    <a:cxn ang="0">
                      <a:pos x="668" y="2400"/>
                    </a:cxn>
                    <a:cxn ang="0">
                      <a:pos x="668" y="2270"/>
                    </a:cxn>
                    <a:cxn ang="0">
                      <a:pos x="610" y="2140"/>
                    </a:cxn>
                    <a:cxn ang="0">
                      <a:pos x="523" y="2053"/>
                    </a:cxn>
                    <a:cxn ang="0">
                      <a:pos x="370" y="1757"/>
                    </a:cxn>
                    <a:cxn ang="0">
                      <a:pos x="349" y="1619"/>
                    </a:cxn>
                    <a:cxn ang="0">
                      <a:pos x="203" y="1316"/>
                    </a:cxn>
                    <a:cxn ang="0">
                      <a:pos x="0" y="535"/>
                    </a:cxn>
                    <a:cxn ang="0">
                      <a:pos x="203" y="145"/>
                    </a:cxn>
                    <a:cxn ang="0">
                      <a:pos x="494" y="14"/>
                    </a:cxn>
                    <a:cxn ang="0">
                      <a:pos x="1162" y="58"/>
                    </a:cxn>
                    <a:cxn ang="0">
                      <a:pos x="1569" y="361"/>
                    </a:cxn>
                    <a:cxn ang="0">
                      <a:pos x="1540" y="839"/>
                    </a:cxn>
                    <a:cxn ang="0">
                      <a:pos x="1366" y="1142"/>
                    </a:cxn>
                    <a:cxn ang="0">
                      <a:pos x="1048" y="1404"/>
                    </a:cxn>
                    <a:cxn ang="0">
                      <a:pos x="916" y="2027"/>
                    </a:cxn>
                    <a:cxn ang="0">
                      <a:pos x="916" y="2406"/>
                    </a:cxn>
                  </a:cxnLst>
                  <a:rect l="0" t="0" r="r" b="b"/>
                  <a:pathLst>
                    <a:path w="1632" h="2406">
                      <a:moveTo>
                        <a:pt x="668" y="2400"/>
                      </a:moveTo>
                      <a:cubicBezTo>
                        <a:pt x="673" y="2357"/>
                        <a:pt x="678" y="2313"/>
                        <a:pt x="668" y="2270"/>
                      </a:cubicBezTo>
                      <a:cubicBezTo>
                        <a:pt x="659" y="2227"/>
                        <a:pt x="634" y="2176"/>
                        <a:pt x="610" y="2140"/>
                      </a:cubicBezTo>
                      <a:cubicBezTo>
                        <a:pt x="586" y="2104"/>
                        <a:pt x="563" y="2117"/>
                        <a:pt x="523" y="2053"/>
                      </a:cubicBezTo>
                      <a:cubicBezTo>
                        <a:pt x="483" y="1989"/>
                        <a:pt x="399" y="1829"/>
                        <a:pt x="370" y="1757"/>
                      </a:cubicBezTo>
                      <a:cubicBezTo>
                        <a:pt x="341" y="1685"/>
                        <a:pt x="377" y="1692"/>
                        <a:pt x="349" y="1619"/>
                      </a:cubicBezTo>
                      <a:cubicBezTo>
                        <a:pt x="321" y="1546"/>
                        <a:pt x="262" y="1496"/>
                        <a:pt x="203" y="1316"/>
                      </a:cubicBezTo>
                      <a:cubicBezTo>
                        <a:pt x="145" y="1135"/>
                        <a:pt x="0" y="730"/>
                        <a:pt x="0" y="535"/>
                      </a:cubicBezTo>
                      <a:cubicBezTo>
                        <a:pt x="0" y="340"/>
                        <a:pt x="121" y="231"/>
                        <a:pt x="203" y="145"/>
                      </a:cubicBezTo>
                      <a:cubicBezTo>
                        <a:pt x="286" y="58"/>
                        <a:pt x="334" y="29"/>
                        <a:pt x="494" y="14"/>
                      </a:cubicBezTo>
                      <a:cubicBezTo>
                        <a:pt x="654" y="0"/>
                        <a:pt x="983" y="0"/>
                        <a:pt x="1162" y="58"/>
                      </a:cubicBezTo>
                      <a:cubicBezTo>
                        <a:pt x="1341" y="116"/>
                        <a:pt x="1506" y="231"/>
                        <a:pt x="1569" y="361"/>
                      </a:cubicBezTo>
                      <a:cubicBezTo>
                        <a:pt x="1632" y="492"/>
                        <a:pt x="1574" y="708"/>
                        <a:pt x="1540" y="839"/>
                      </a:cubicBezTo>
                      <a:cubicBezTo>
                        <a:pt x="1506" y="969"/>
                        <a:pt x="1448" y="1048"/>
                        <a:pt x="1366" y="1142"/>
                      </a:cubicBezTo>
                      <a:cubicBezTo>
                        <a:pt x="1284" y="1236"/>
                        <a:pt x="1123" y="1256"/>
                        <a:pt x="1048" y="1404"/>
                      </a:cubicBezTo>
                      <a:cubicBezTo>
                        <a:pt x="973" y="1552"/>
                        <a:pt x="938" y="1860"/>
                        <a:pt x="916" y="2027"/>
                      </a:cubicBezTo>
                      <a:cubicBezTo>
                        <a:pt x="894" y="2194"/>
                        <a:pt x="916" y="2327"/>
                        <a:pt x="916" y="2406"/>
                      </a:cubicBezTo>
                    </a:path>
                  </a:pathLst>
                </a:custGeom>
                <a:noFill/>
                <a:ln w="9525" cap="flat">
                  <a:solidFill>
                    <a:schemeClr val="tx1"/>
                  </a:solidFill>
                  <a:prstDash val="lgDash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3" name="Line 42"/>
                <p:cNvSpPr>
                  <a:spLocks noChangeShapeType="1"/>
                </p:cNvSpPr>
                <p:nvPr/>
              </p:nvSpPr>
              <p:spPr bwMode="auto">
                <a:xfrm flipV="1">
                  <a:off x="2112" y="240"/>
                  <a:ext cx="48" cy="81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4" name="Line 43"/>
                <p:cNvSpPr>
                  <a:spLocks noChangeShapeType="1"/>
                </p:cNvSpPr>
                <p:nvPr/>
              </p:nvSpPr>
              <p:spPr bwMode="auto">
                <a:xfrm flipV="1">
                  <a:off x="2352" y="576"/>
                  <a:ext cx="1056" cy="67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5" name="Line 44"/>
                <p:cNvSpPr>
                  <a:spLocks noChangeShapeType="1"/>
                </p:cNvSpPr>
                <p:nvPr/>
              </p:nvSpPr>
              <p:spPr bwMode="auto">
                <a:xfrm flipH="1" flipV="1">
                  <a:off x="1104" y="624"/>
                  <a:ext cx="576" cy="48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6" name="Line 45"/>
                <p:cNvSpPr>
                  <a:spLocks noChangeShapeType="1"/>
                </p:cNvSpPr>
                <p:nvPr/>
              </p:nvSpPr>
              <p:spPr bwMode="auto">
                <a:xfrm>
                  <a:off x="2400" y="1584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7" name="Line 46"/>
                <p:cNvSpPr>
                  <a:spLocks noChangeShapeType="1"/>
                </p:cNvSpPr>
                <p:nvPr/>
              </p:nvSpPr>
              <p:spPr bwMode="auto">
                <a:xfrm flipH="1" flipV="1">
                  <a:off x="1248" y="1440"/>
                  <a:ext cx="384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3" name="Group 297"/>
              <p:cNvGrpSpPr>
                <a:grpSpLocks/>
              </p:cNvGrpSpPr>
              <p:nvPr/>
            </p:nvGrpSpPr>
            <p:grpSpPr bwMode="auto">
              <a:xfrm rot="2611989">
                <a:off x="3115299" y="3279825"/>
                <a:ext cx="698848" cy="609600"/>
                <a:chOff x="4800" y="1968"/>
                <a:chExt cx="720" cy="480"/>
              </a:xfrm>
            </p:grpSpPr>
            <p:sp>
              <p:nvSpPr>
                <p:cNvPr id="50" name="Oval 298"/>
                <p:cNvSpPr>
                  <a:spLocks noChangeArrowheads="1"/>
                </p:cNvSpPr>
                <p:nvPr/>
              </p:nvSpPr>
              <p:spPr bwMode="auto">
                <a:xfrm>
                  <a:off x="4896" y="2016"/>
                  <a:ext cx="240" cy="144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" name="Rectangle 299"/>
                <p:cNvSpPr>
                  <a:spLocks noChangeArrowheads="1"/>
                </p:cNvSpPr>
                <p:nvPr/>
              </p:nvSpPr>
              <p:spPr bwMode="auto">
                <a:xfrm>
                  <a:off x="5280" y="1968"/>
                  <a:ext cx="240" cy="192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" name="AutoShape 300"/>
                <p:cNvSpPr>
                  <a:spLocks noChangeArrowheads="1"/>
                </p:cNvSpPr>
                <p:nvPr/>
              </p:nvSpPr>
              <p:spPr bwMode="auto">
                <a:xfrm>
                  <a:off x="5184" y="2256"/>
                  <a:ext cx="192" cy="192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CCCC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" name="AutoShape 301"/>
                <p:cNvSpPr>
                  <a:spLocks noChangeArrowheads="1"/>
                </p:cNvSpPr>
                <p:nvPr/>
              </p:nvSpPr>
              <p:spPr bwMode="auto">
                <a:xfrm>
                  <a:off x="4800" y="2256"/>
                  <a:ext cx="288" cy="144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" name="Line 302"/>
                <p:cNvSpPr>
                  <a:spLocks noChangeShapeType="1"/>
                </p:cNvSpPr>
                <p:nvPr/>
              </p:nvSpPr>
              <p:spPr bwMode="auto">
                <a:xfrm>
                  <a:off x="5040" y="2160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" name="Line 303"/>
                <p:cNvSpPr>
                  <a:spLocks noChangeShapeType="1"/>
                </p:cNvSpPr>
                <p:nvPr/>
              </p:nvSpPr>
              <p:spPr bwMode="auto">
                <a:xfrm>
                  <a:off x="5136" y="2064"/>
                  <a:ext cx="14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" name="Line 304"/>
                <p:cNvSpPr>
                  <a:spLocks noChangeShapeType="1"/>
                </p:cNvSpPr>
                <p:nvPr/>
              </p:nvSpPr>
              <p:spPr bwMode="auto">
                <a:xfrm flipH="1" flipV="1">
                  <a:off x="5088" y="2160"/>
                  <a:ext cx="144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" name="Line 305"/>
                <p:cNvSpPr>
                  <a:spLocks noChangeShapeType="1"/>
                </p:cNvSpPr>
                <p:nvPr/>
              </p:nvSpPr>
              <p:spPr bwMode="auto">
                <a:xfrm flipH="1">
                  <a:off x="5328" y="2160"/>
                  <a:ext cx="96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" name="Group 294"/>
              <p:cNvGrpSpPr>
                <a:grpSpLocks/>
              </p:cNvGrpSpPr>
              <p:nvPr/>
            </p:nvGrpSpPr>
            <p:grpSpPr bwMode="auto">
              <a:xfrm rot="2611989">
                <a:off x="4868021" y="3594217"/>
                <a:ext cx="569772" cy="898358"/>
                <a:chOff x="4032" y="1968"/>
                <a:chExt cx="768" cy="1152"/>
              </a:xfrm>
            </p:grpSpPr>
            <p:sp>
              <p:nvSpPr>
                <p:cNvPr id="58" name="AutoShape 295"/>
                <p:cNvSpPr>
                  <a:spLocks noChangeArrowheads="1"/>
                </p:cNvSpPr>
                <p:nvPr/>
              </p:nvSpPr>
              <p:spPr bwMode="auto">
                <a:xfrm>
                  <a:off x="4272" y="2544"/>
                  <a:ext cx="288" cy="576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9" name="Oval 296"/>
                <p:cNvSpPr>
                  <a:spLocks noChangeArrowheads="1"/>
                </p:cNvSpPr>
                <p:nvPr/>
              </p:nvSpPr>
              <p:spPr bwMode="auto">
                <a:xfrm>
                  <a:off x="4032" y="1968"/>
                  <a:ext cx="768" cy="768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" name="Group 138"/>
              <p:cNvGrpSpPr/>
              <p:nvPr/>
            </p:nvGrpSpPr>
            <p:grpSpPr>
              <a:xfrm rot="2611989">
                <a:off x="3762215" y="4251253"/>
                <a:ext cx="1475345" cy="546100"/>
                <a:chOff x="3124200" y="5867400"/>
                <a:chExt cx="2057400" cy="546100"/>
              </a:xfrm>
            </p:grpSpPr>
            <p:sp>
              <p:nvSpPr>
                <p:cNvPr id="130" name="Freeform 252"/>
                <p:cNvSpPr>
                  <a:spLocks/>
                </p:cNvSpPr>
                <p:nvPr/>
              </p:nvSpPr>
              <p:spPr bwMode="auto">
                <a:xfrm>
                  <a:off x="3124200" y="6146800"/>
                  <a:ext cx="2057400" cy="266700"/>
                </a:xfrm>
                <a:custGeom>
                  <a:avLst/>
                  <a:gdLst/>
                  <a:ahLst/>
                  <a:cxnLst>
                    <a:cxn ang="0">
                      <a:pos x="0" y="160"/>
                    </a:cxn>
                    <a:cxn ang="0">
                      <a:pos x="240" y="16"/>
                    </a:cxn>
                    <a:cxn ang="0">
                      <a:pos x="672" y="64"/>
                    </a:cxn>
                    <a:cxn ang="0">
                      <a:pos x="816" y="160"/>
                    </a:cxn>
                    <a:cxn ang="0">
                      <a:pos x="1296" y="112"/>
                    </a:cxn>
                  </a:cxnLst>
                  <a:rect l="0" t="0" r="r" b="b"/>
                  <a:pathLst>
                    <a:path w="1296" h="168">
                      <a:moveTo>
                        <a:pt x="0" y="160"/>
                      </a:moveTo>
                      <a:cubicBezTo>
                        <a:pt x="64" y="96"/>
                        <a:pt x="128" y="32"/>
                        <a:pt x="240" y="16"/>
                      </a:cubicBezTo>
                      <a:cubicBezTo>
                        <a:pt x="352" y="0"/>
                        <a:pt x="576" y="40"/>
                        <a:pt x="672" y="64"/>
                      </a:cubicBezTo>
                      <a:cubicBezTo>
                        <a:pt x="768" y="88"/>
                        <a:pt x="712" y="152"/>
                        <a:pt x="816" y="160"/>
                      </a:cubicBezTo>
                      <a:cubicBezTo>
                        <a:pt x="920" y="168"/>
                        <a:pt x="1108" y="140"/>
                        <a:pt x="1296" y="112"/>
                      </a:cubicBezTo>
                    </a:path>
                  </a:pathLst>
                </a:custGeom>
                <a:noFill/>
                <a:ln w="28575" cap="flat" cmpd="sng">
                  <a:solidFill>
                    <a:srgbClr val="CC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1" name="Oval 253"/>
                <p:cNvSpPr>
                  <a:spLocks noChangeArrowheads="1"/>
                </p:cNvSpPr>
                <p:nvPr/>
              </p:nvSpPr>
              <p:spPr bwMode="auto">
                <a:xfrm>
                  <a:off x="3352800" y="5867400"/>
                  <a:ext cx="762000" cy="304800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 type="none" w="sm" len="sm"/>
                  <a:tailEnd type="none" w="sm" len="sm"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2" name="Oval 254"/>
                <p:cNvSpPr>
                  <a:spLocks noChangeArrowheads="1"/>
                </p:cNvSpPr>
                <p:nvPr/>
              </p:nvSpPr>
              <p:spPr bwMode="auto">
                <a:xfrm>
                  <a:off x="3581400" y="6172200"/>
                  <a:ext cx="304800" cy="152400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 type="none" w="sm" len="sm"/>
                  <a:tailEnd type="none" w="sm" len="sm"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3" name="Oval 255"/>
                <p:cNvSpPr>
                  <a:spLocks noChangeArrowheads="1"/>
                </p:cNvSpPr>
                <p:nvPr/>
              </p:nvSpPr>
              <p:spPr bwMode="auto">
                <a:xfrm>
                  <a:off x="4114800" y="6096000"/>
                  <a:ext cx="76200" cy="76200"/>
                </a:xfrm>
                <a:prstGeom prst="ellipse">
                  <a:avLst/>
                </a:prstGeom>
                <a:solidFill>
                  <a:schemeClr val="hlink"/>
                </a:solidFill>
                <a:ln w="12700">
                  <a:noFill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4" name="Oval 256"/>
                <p:cNvSpPr>
                  <a:spLocks noChangeArrowheads="1"/>
                </p:cNvSpPr>
                <p:nvPr/>
              </p:nvSpPr>
              <p:spPr bwMode="auto">
                <a:xfrm>
                  <a:off x="4267200" y="6096000"/>
                  <a:ext cx="76200" cy="76200"/>
                </a:xfrm>
                <a:prstGeom prst="ellipse">
                  <a:avLst/>
                </a:prstGeom>
                <a:solidFill>
                  <a:schemeClr val="hlink"/>
                </a:solidFill>
                <a:ln w="12700">
                  <a:noFill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5" name="Oval 257"/>
                <p:cNvSpPr>
                  <a:spLocks noChangeArrowheads="1"/>
                </p:cNvSpPr>
                <p:nvPr/>
              </p:nvSpPr>
              <p:spPr bwMode="auto">
                <a:xfrm>
                  <a:off x="4343400" y="6019800"/>
                  <a:ext cx="76200" cy="76200"/>
                </a:xfrm>
                <a:prstGeom prst="ellipse">
                  <a:avLst/>
                </a:prstGeom>
                <a:solidFill>
                  <a:schemeClr val="hlink"/>
                </a:solidFill>
                <a:ln w="12700">
                  <a:noFill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6" name="Oval 258"/>
                <p:cNvSpPr>
                  <a:spLocks noChangeArrowheads="1"/>
                </p:cNvSpPr>
                <p:nvPr/>
              </p:nvSpPr>
              <p:spPr bwMode="auto">
                <a:xfrm>
                  <a:off x="4191000" y="6096000"/>
                  <a:ext cx="76200" cy="76200"/>
                </a:xfrm>
                <a:prstGeom prst="ellipse">
                  <a:avLst/>
                </a:prstGeom>
                <a:solidFill>
                  <a:schemeClr val="hlink"/>
                </a:solidFill>
                <a:ln w="12700">
                  <a:noFill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7" name="Oval 259"/>
                <p:cNvSpPr>
                  <a:spLocks noChangeArrowheads="1"/>
                </p:cNvSpPr>
                <p:nvPr/>
              </p:nvSpPr>
              <p:spPr bwMode="auto">
                <a:xfrm>
                  <a:off x="4419600" y="5943600"/>
                  <a:ext cx="76200" cy="76200"/>
                </a:xfrm>
                <a:prstGeom prst="ellipse">
                  <a:avLst/>
                </a:prstGeom>
                <a:solidFill>
                  <a:schemeClr val="hlink"/>
                </a:solidFill>
                <a:ln w="12700">
                  <a:noFill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8" name="Oval 260"/>
                <p:cNvSpPr>
                  <a:spLocks noChangeArrowheads="1"/>
                </p:cNvSpPr>
                <p:nvPr/>
              </p:nvSpPr>
              <p:spPr bwMode="auto">
                <a:xfrm>
                  <a:off x="4495800" y="5943600"/>
                  <a:ext cx="76200" cy="76200"/>
                </a:xfrm>
                <a:prstGeom prst="ellipse">
                  <a:avLst/>
                </a:prstGeom>
                <a:solidFill>
                  <a:schemeClr val="hlink"/>
                </a:solidFill>
                <a:ln w="12700">
                  <a:noFill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" name="Group 326"/>
              <p:cNvGrpSpPr>
                <a:grpSpLocks/>
              </p:cNvGrpSpPr>
              <p:nvPr/>
            </p:nvGrpSpPr>
            <p:grpSpPr bwMode="auto">
              <a:xfrm rot="2611989" flipV="1">
                <a:off x="1798278" y="2636237"/>
                <a:ext cx="459648" cy="533400"/>
                <a:chOff x="1968" y="720"/>
                <a:chExt cx="624" cy="912"/>
              </a:xfrm>
            </p:grpSpPr>
            <p:sp>
              <p:nvSpPr>
                <p:cNvPr id="143" name="AutoShape 327"/>
                <p:cNvSpPr>
                  <a:spLocks noChangeArrowheads="1"/>
                </p:cNvSpPr>
                <p:nvPr/>
              </p:nvSpPr>
              <p:spPr bwMode="auto">
                <a:xfrm>
                  <a:off x="1968" y="720"/>
                  <a:ext cx="624" cy="912"/>
                </a:xfrm>
                <a:prstGeom prst="can">
                  <a:avLst>
                    <a:gd name="adj" fmla="val 40862"/>
                  </a:avLst>
                </a:prstGeom>
                <a:gradFill rotWithShape="1">
                  <a:gsLst>
                    <a:gs pos="0">
                      <a:schemeClr val="folHlink">
                        <a:gamma/>
                        <a:shade val="46275"/>
                        <a:invGamma/>
                      </a:schemeClr>
                    </a:gs>
                    <a:gs pos="50000">
                      <a:schemeClr val="folHlink"/>
                    </a:gs>
                    <a:gs pos="100000">
                      <a:schemeClr val="folHlink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" name="Oval 328"/>
                <p:cNvSpPr>
                  <a:spLocks noChangeArrowheads="1"/>
                </p:cNvSpPr>
                <p:nvPr/>
              </p:nvSpPr>
              <p:spPr bwMode="auto">
                <a:xfrm>
                  <a:off x="2160" y="816"/>
                  <a:ext cx="240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7" name="Group 326"/>
              <p:cNvGrpSpPr>
                <a:grpSpLocks/>
              </p:cNvGrpSpPr>
              <p:nvPr/>
            </p:nvGrpSpPr>
            <p:grpSpPr bwMode="auto">
              <a:xfrm rot="2611989" flipV="1">
                <a:off x="265946" y="1409967"/>
                <a:ext cx="786514" cy="912714"/>
                <a:chOff x="1968" y="720"/>
                <a:chExt cx="624" cy="912"/>
              </a:xfrm>
            </p:grpSpPr>
            <p:sp>
              <p:nvSpPr>
                <p:cNvPr id="149" name="AutoShape 327"/>
                <p:cNvSpPr>
                  <a:spLocks noChangeArrowheads="1"/>
                </p:cNvSpPr>
                <p:nvPr/>
              </p:nvSpPr>
              <p:spPr bwMode="auto">
                <a:xfrm>
                  <a:off x="1968" y="720"/>
                  <a:ext cx="624" cy="912"/>
                </a:xfrm>
                <a:prstGeom prst="can">
                  <a:avLst>
                    <a:gd name="adj" fmla="val 40862"/>
                  </a:avLst>
                </a:prstGeom>
                <a:gradFill rotWithShape="1">
                  <a:gsLst>
                    <a:gs pos="0">
                      <a:schemeClr val="folHlink">
                        <a:gamma/>
                        <a:shade val="46275"/>
                        <a:invGamma/>
                      </a:schemeClr>
                    </a:gs>
                    <a:gs pos="50000">
                      <a:schemeClr val="folHlink"/>
                    </a:gs>
                    <a:gs pos="100000">
                      <a:schemeClr val="folHlink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0" name="Oval 328"/>
                <p:cNvSpPr>
                  <a:spLocks noChangeArrowheads="1"/>
                </p:cNvSpPr>
                <p:nvPr/>
              </p:nvSpPr>
              <p:spPr bwMode="auto">
                <a:xfrm>
                  <a:off x="2160" y="816"/>
                  <a:ext cx="240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8" name="Group 306"/>
              <p:cNvGrpSpPr>
                <a:grpSpLocks/>
              </p:cNvGrpSpPr>
              <p:nvPr/>
            </p:nvGrpSpPr>
            <p:grpSpPr bwMode="auto">
              <a:xfrm rot="2611989" flipV="1">
                <a:off x="2909854" y="4215016"/>
                <a:ext cx="734079" cy="1440494"/>
                <a:chOff x="2592" y="672"/>
                <a:chExt cx="768" cy="1152"/>
              </a:xfrm>
            </p:grpSpPr>
            <p:sp>
              <p:nvSpPr>
                <p:cNvPr id="111" name="AutoShape 307"/>
                <p:cNvSpPr>
                  <a:spLocks noChangeArrowheads="1"/>
                </p:cNvSpPr>
                <p:nvPr/>
              </p:nvSpPr>
              <p:spPr bwMode="auto">
                <a:xfrm>
                  <a:off x="2832" y="1248"/>
                  <a:ext cx="288" cy="576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CCFF99">
                        <a:gamma/>
                        <a:shade val="46275"/>
                        <a:invGamma/>
                      </a:srgbClr>
                    </a:gs>
                    <a:gs pos="50000">
                      <a:srgbClr val="CCFF99"/>
                    </a:gs>
                    <a:gs pos="100000">
                      <a:srgbClr val="CCFF99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2" name="Oval 308"/>
                <p:cNvSpPr>
                  <a:spLocks noChangeArrowheads="1"/>
                </p:cNvSpPr>
                <p:nvPr/>
              </p:nvSpPr>
              <p:spPr bwMode="auto">
                <a:xfrm>
                  <a:off x="2592" y="672"/>
                  <a:ext cx="768" cy="76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FF99"/>
                    </a:gs>
                    <a:gs pos="100000">
                      <a:srgbClr val="CCFF99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9" name="Group 320"/>
              <p:cNvGrpSpPr>
                <a:grpSpLocks/>
              </p:cNvGrpSpPr>
              <p:nvPr/>
            </p:nvGrpSpPr>
            <p:grpSpPr bwMode="auto">
              <a:xfrm rot="2611989">
                <a:off x="2042056" y="1328345"/>
                <a:ext cx="698848" cy="684114"/>
                <a:chOff x="1968" y="720"/>
                <a:chExt cx="624" cy="912"/>
              </a:xfrm>
            </p:grpSpPr>
            <p:sp>
              <p:nvSpPr>
                <p:cNvPr id="152" name="AutoShape 321"/>
                <p:cNvSpPr>
                  <a:spLocks noChangeArrowheads="1"/>
                </p:cNvSpPr>
                <p:nvPr/>
              </p:nvSpPr>
              <p:spPr bwMode="auto">
                <a:xfrm>
                  <a:off x="1968" y="720"/>
                  <a:ext cx="624" cy="912"/>
                </a:xfrm>
                <a:prstGeom prst="can">
                  <a:avLst>
                    <a:gd name="adj" fmla="val 40862"/>
                  </a:avLst>
                </a:prstGeom>
                <a:gradFill rotWithShape="1">
                  <a:gsLst>
                    <a:gs pos="0">
                      <a:srgbClr val="FFCCCC">
                        <a:gamma/>
                        <a:shade val="46275"/>
                        <a:invGamma/>
                      </a:srgbClr>
                    </a:gs>
                    <a:gs pos="50000">
                      <a:srgbClr val="FFCCCC"/>
                    </a:gs>
                    <a:gs pos="100000">
                      <a:srgbClr val="FFCCCC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3" name="Oval 322"/>
                <p:cNvSpPr>
                  <a:spLocks noChangeArrowheads="1"/>
                </p:cNvSpPr>
                <p:nvPr/>
              </p:nvSpPr>
              <p:spPr bwMode="auto">
                <a:xfrm>
                  <a:off x="2160" y="816"/>
                  <a:ext cx="240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cxnSp>
            <p:nvCxnSpPr>
              <p:cNvPr id="155" name="Straight Connector 154"/>
              <p:cNvCxnSpPr/>
              <p:nvPr/>
            </p:nvCxnSpPr>
            <p:spPr>
              <a:xfrm rot="2611989">
                <a:off x="291325" y="1366098"/>
                <a:ext cx="1708294" cy="1248"/>
              </a:xfrm>
              <a:prstGeom prst="line">
                <a:avLst/>
              </a:prstGeom>
              <a:ln cmpd="sng">
                <a:prstDash val="dash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/>
              <p:cNvCxnSpPr/>
              <p:nvPr/>
            </p:nvCxnSpPr>
            <p:spPr>
              <a:xfrm rot="2611989">
                <a:off x="298944" y="1583550"/>
                <a:ext cx="1708294" cy="1248"/>
              </a:xfrm>
              <a:prstGeom prst="line">
                <a:avLst/>
              </a:prstGeom>
              <a:ln cmpd="sng">
                <a:prstDash val="dash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20" name="Group 161"/>
              <p:cNvGrpSpPr/>
              <p:nvPr/>
            </p:nvGrpSpPr>
            <p:grpSpPr>
              <a:xfrm rot="2611989">
                <a:off x="741540" y="964639"/>
                <a:ext cx="1072630" cy="546462"/>
                <a:chOff x="636986" y="2732083"/>
                <a:chExt cx="1052604" cy="546462"/>
              </a:xfrm>
            </p:grpSpPr>
            <p:sp>
              <p:nvSpPr>
                <p:cNvPr id="158" name="Freeform 157"/>
                <p:cNvSpPr/>
                <p:nvPr/>
              </p:nvSpPr>
              <p:spPr>
                <a:xfrm>
                  <a:off x="636986" y="2808284"/>
                  <a:ext cx="454618" cy="350957"/>
                </a:xfrm>
                <a:custGeom>
                  <a:avLst/>
                  <a:gdLst>
                    <a:gd name="connsiteX0" fmla="*/ 386861 w 454620"/>
                    <a:gd name="connsiteY0" fmla="*/ 26104 h 350957"/>
                    <a:gd name="connsiteX1" fmla="*/ 314671 w 454620"/>
                    <a:gd name="connsiteY1" fmla="*/ 62199 h 350957"/>
                    <a:gd name="connsiteX2" fmla="*/ 242482 w 454620"/>
                    <a:gd name="connsiteY2" fmla="*/ 86262 h 350957"/>
                    <a:gd name="connsiteX3" fmla="*/ 206387 w 454620"/>
                    <a:gd name="connsiteY3" fmla="*/ 98294 h 350957"/>
                    <a:gd name="connsiteX4" fmla="*/ 134197 w 454620"/>
                    <a:gd name="connsiteY4" fmla="*/ 134389 h 350957"/>
                    <a:gd name="connsiteX5" fmla="*/ 98103 w 454620"/>
                    <a:gd name="connsiteY5" fmla="*/ 158452 h 350957"/>
                    <a:gd name="connsiteX6" fmla="*/ 74040 w 454620"/>
                    <a:gd name="connsiteY6" fmla="*/ 194547 h 350957"/>
                    <a:gd name="connsiteX7" fmla="*/ 25913 w 454620"/>
                    <a:gd name="connsiteY7" fmla="*/ 254704 h 350957"/>
                    <a:gd name="connsiteX8" fmla="*/ 25913 w 454620"/>
                    <a:gd name="connsiteY8" fmla="*/ 326894 h 350957"/>
                    <a:gd name="connsiteX9" fmla="*/ 98103 w 454620"/>
                    <a:gd name="connsiteY9" fmla="*/ 350957 h 350957"/>
                    <a:gd name="connsiteX10" fmla="*/ 110134 w 454620"/>
                    <a:gd name="connsiteY10" fmla="*/ 242673 h 350957"/>
                    <a:gd name="connsiteX11" fmla="*/ 74040 w 454620"/>
                    <a:gd name="connsiteY11" fmla="*/ 230641 h 350957"/>
                    <a:gd name="connsiteX12" fmla="*/ 62008 w 454620"/>
                    <a:gd name="connsiteY12" fmla="*/ 218610 h 350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454620" h="350957">
                      <a:moveTo>
                        <a:pt x="386861" y="26104"/>
                      </a:moveTo>
                      <a:cubicBezTo>
                        <a:pt x="255216" y="69987"/>
                        <a:pt x="454620" y="0"/>
                        <a:pt x="314671" y="62199"/>
                      </a:cubicBezTo>
                      <a:cubicBezTo>
                        <a:pt x="291492" y="72501"/>
                        <a:pt x="266545" y="78241"/>
                        <a:pt x="242482" y="86262"/>
                      </a:cubicBezTo>
                      <a:cubicBezTo>
                        <a:pt x="230450" y="90273"/>
                        <a:pt x="216940" y="91259"/>
                        <a:pt x="206387" y="98294"/>
                      </a:cubicBezTo>
                      <a:cubicBezTo>
                        <a:pt x="102939" y="167258"/>
                        <a:pt x="233827" y="84573"/>
                        <a:pt x="134197" y="134389"/>
                      </a:cubicBezTo>
                      <a:cubicBezTo>
                        <a:pt x="121264" y="140856"/>
                        <a:pt x="110134" y="150431"/>
                        <a:pt x="98103" y="158452"/>
                      </a:cubicBezTo>
                      <a:cubicBezTo>
                        <a:pt x="90082" y="170484"/>
                        <a:pt x="83073" y="183256"/>
                        <a:pt x="74040" y="194547"/>
                      </a:cubicBezTo>
                      <a:cubicBezTo>
                        <a:pt x="5458" y="280274"/>
                        <a:pt x="99982" y="143601"/>
                        <a:pt x="25913" y="254704"/>
                      </a:cubicBezTo>
                      <a:cubicBezTo>
                        <a:pt x="19744" y="273213"/>
                        <a:pt x="0" y="308385"/>
                        <a:pt x="25913" y="326894"/>
                      </a:cubicBezTo>
                      <a:cubicBezTo>
                        <a:pt x="46553" y="341637"/>
                        <a:pt x="98103" y="350957"/>
                        <a:pt x="98103" y="350957"/>
                      </a:cubicBezTo>
                      <a:cubicBezTo>
                        <a:pt x="106125" y="326891"/>
                        <a:pt x="140213" y="272753"/>
                        <a:pt x="110134" y="242673"/>
                      </a:cubicBezTo>
                      <a:cubicBezTo>
                        <a:pt x="101166" y="233705"/>
                        <a:pt x="85383" y="236313"/>
                        <a:pt x="74040" y="230641"/>
                      </a:cubicBezTo>
                      <a:cubicBezTo>
                        <a:pt x="68967" y="228105"/>
                        <a:pt x="66019" y="222620"/>
                        <a:pt x="62008" y="218610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9" name="Freeform 158"/>
                <p:cNvSpPr/>
                <p:nvPr/>
              </p:nvSpPr>
              <p:spPr>
                <a:xfrm>
                  <a:off x="858247" y="2927588"/>
                  <a:ext cx="226020" cy="350957"/>
                </a:xfrm>
                <a:custGeom>
                  <a:avLst/>
                  <a:gdLst>
                    <a:gd name="connsiteX0" fmla="*/ 386861 w 454620"/>
                    <a:gd name="connsiteY0" fmla="*/ 26104 h 350957"/>
                    <a:gd name="connsiteX1" fmla="*/ 314671 w 454620"/>
                    <a:gd name="connsiteY1" fmla="*/ 62199 h 350957"/>
                    <a:gd name="connsiteX2" fmla="*/ 242482 w 454620"/>
                    <a:gd name="connsiteY2" fmla="*/ 86262 h 350957"/>
                    <a:gd name="connsiteX3" fmla="*/ 206387 w 454620"/>
                    <a:gd name="connsiteY3" fmla="*/ 98294 h 350957"/>
                    <a:gd name="connsiteX4" fmla="*/ 134197 w 454620"/>
                    <a:gd name="connsiteY4" fmla="*/ 134389 h 350957"/>
                    <a:gd name="connsiteX5" fmla="*/ 98103 w 454620"/>
                    <a:gd name="connsiteY5" fmla="*/ 158452 h 350957"/>
                    <a:gd name="connsiteX6" fmla="*/ 74040 w 454620"/>
                    <a:gd name="connsiteY6" fmla="*/ 194547 h 350957"/>
                    <a:gd name="connsiteX7" fmla="*/ 25913 w 454620"/>
                    <a:gd name="connsiteY7" fmla="*/ 254704 h 350957"/>
                    <a:gd name="connsiteX8" fmla="*/ 25913 w 454620"/>
                    <a:gd name="connsiteY8" fmla="*/ 326894 h 350957"/>
                    <a:gd name="connsiteX9" fmla="*/ 98103 w 454620"/>
                    <a:gd name="connsiteY9" fmla="*/ 350957 h 350957"/>
                    <a:gd name="connsiteX10" fmla="*/ 110134 w 454620"/>
                    <a:gd name="connsiteY10" fmla="*/ 242673 h 350957"/>
                    <a:gd name="connsiteX11" fmla="*/ 74040 w 454620"/>
                    <a:gd name="connsiteY11" fmla="*/ 230641 h 350957"/>
                    <a:gd name="connsiteX12" fmla="*/ 62008 w 454620"/>
                    <a:gd name="connsiteY12" fmla="*/ 218610 h 350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454620" h="350957">
                      <a:moveTo>
                        <a:pt x="386861" y="26104"/>
                      </a:moveTo>
                      <a:cubicBezTo>
                        <a:pt x="255216" y="69987"/>
                        <a:pt x="454620" y="0"/>
                        <a:pt x="314671" y="62199"/>
                      </a:cubicBezTo>
                      <a:cubicBezTo>
                        <a:pt x="291492" y="72501"/>
                        <a:pt x="266545" y="78241"/>
                        <a:pt x="242482" y="86262"/>
                      </a:cubicBezTo>
                      <a:cubicBezTo>
                        <a:pt x="230450" y="90273"/>
                        <a:pt x="216940" y="91259"/>
                        <a:pt x="206387" y="98294"/>
                      </a:cubicBezTo>
                      <a:cubicBezTo>
                        <a:pt x="102939" y="167258"/>
                        <a:pt x="233827" y="84573"/>
                        <a:pt x="134197" y="134389"/>
                      </a:cubicBezTo>
                      <a:cubicBezTo>
                        <a:pt x="121264" y="140856"/>
                        <a:pt x="110134" y="150431"/>
                        <a:pt x="98103" y="158452"/>
                      </a:cubicBezTo>
                      <a:cubicBezTo>
                        <a:pt x="90082" y="170484"/>
                        <a:pt x="83073" y="183256"/>
                        <a:pt x="74040" y="194547"/>
                      </a:cubicBezTo>
                      <a:cubicBezTo>
                        <a:pt x="5458" y="280274"/>
                        <a:pt x="99982" y="143601"/>
                        <a:pt x="25913" y="254704"/>
                      </a:cubicBezTo>
                      <a:cubicBezTo>
                        <a:pt x="19744" y="273213"/>
                        <a:pt x="0" y="308385"/>
                        <a:pt x="25913" y="326894"/>
                      </a:cubicBezTo>
                      <a:cubicBezTo>
                        <a:pt x="46553" y="341637"/>
                        <a:pt x="98103" y="350957"/>
                        <a:pt x="98103" y="350957"/>
                      </a:cubicBezTo>
                      <a:cubicBezTo>
                        <a:pt x="106125" y="326891"/>
                        <a:pt x="140213" y="272753"/>
                        <a:pt x="110134" y="242673"/>
                      </a:cubicBezTo>
                      <a:cubicBezTo>
                        <a:pt x="101166" y="233705"/>
                        <a:pt x="85383" y="236313"/>
                        <a:pt x="74040" y="230641"/>
                      </a:cubicBezTo>
                      <a:cubicBezTo>
                        <a:pt x="68967" y="228105"/>
                        <a:pt x="66019" y="222620"/>
                        <a:pt x="62008" y="218610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0" name="Oval 159"/>
                <p:cNvSpPr/>
                <p:nvPr/>
              </p:nvSpPr>
              <p:spPr>
                <a:xfrm>
                  <a:off x="1003792" y="2732083"/>
                  <a:ext cx="685798" cy="381000"/>
                </a:xfrm>
                <a:prstGeom prst="ellipse">
                  <a:avLst/>
                </a:prstGeom>
                <a:solidFill>
                  <a:srgbClr val="00B05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75" name="Oval 298"/>
            <p:cNvSpPr>
              <a:spLocks noChangeArrowheads="1"/>
            </p:cNvSpPr>
            <p:nvPr/>
          </p:nvSpPr>
          <p:spPr bwMode="auto">
            <a:xfrm rot="2611989">
              <a:off x="3932267" y="5590466"/>
              <a:ext cx="197554" cy="15507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100794" tIns="50397" rIns="100794" bIns="50397" anchor="ctr"/>
            <a:lstStyle/>
            <a:p>
              <a:endParaRPr lang="en-US"/>
            </a:p>
          </p:txBody>
        </p:sp>
        <p:sp>
          <p:nvSpPr>
            <p:cNvPr id="76" name="Rectangle 299"/>
            <p:cNvSpPr>
              <a:spLocks noChangeArrowheads="1"/>
            </p:cNvSpPr>
            <p:nvPr/>
          </p:nvSpPr>
          <p:spPr bwMode="auto">
            <a:xfrm rot="2611989">
              <a:off x="4179227" y="5763571"/>
              <a:ext cx="197554" cy="20676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100794" tIns="50397" rIns="100794" bIns="50397" anchor="ctr"/>
            <a:lstStyle/>
            <a:p>
              <a:endParaRPr lang="en-US"/>
            </a:p>
          </p:txBody>
        </p:sp>
        <p:sp>
          <p:nvSpPr>
            <p:cNvPr id="77" name="AutoShape 300"/>
            <p:cNvSpPr>
              <a:spLocks noChangeArrowheads="1"/>
            </p:cNvSpPr>
            <p:nvPr/>
          </p:nvSpPr>
          <p:spPr bwMode="auto">
            <a:xfrm rot="2611989">
              <a:off x="3913724" y="5920396"/>
              <a:ext cx="158043" cy="206768"/>
            </a:xfrm>
            <a:prstGeom prst="triangle">
              <a:avLst>
                <a:gd name="adj" fmla="val 50000"/>
              </a:avLst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100794" tIns="50397" rIns="100794" bIns="50397" anchor="ctr"/>
            <a:lstStyle/>
            <a:p>
              <a:endParaRPr lang="en-US"/>
            </a:p>
          </p:txBody>
        </p:sp>
        <p:sp>
          <p:nvSpPr>
            <p:cNvPr id="78" name="Line 304"/>
            <p:cNvSpPr>
              <a:spLocks noChangeShapeType="1"/>
            </p:cNvSpPr>
            <p:nvPr/>
          </p:nvSpPr>
          <p:spPr bwMode="auto">
            <a:xfrm rot="2611989" flipH="1" flipV="1">
              <a:off x="3950888" y="5784526"/>
              <a:ext cx="118532" cy="1550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100794" tIns="50397" rIns="100794" bIns="50397"/>
            <a:lstStyle/>
            <a:p>
              <a:endParaRPr lang="en-US"/>
            </a:p>
          </p:txBody>
        </p:sp>
        <p:sp>
          <p:nvSpPr>
            <p:cNvPr id="79" name="Line 305"/>
            <p:cNvSpPr>
              <a:spLocks noChangeShapeType="1"/>
            </p:cNvSpPr>
            <p:nvPr/>
          </p:nvSpPr>
          <p:spPr bwMode="auto">
            <a:xfrm rot="2611989" flipH="1">
              <a:off x="4099543" y="5906977"/>
              <a:ext cx="79021" cy="1550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100794" tIns="50397" rIns="100794" bIns="50397"/>
            <a:lstStyle/>
            <a:p>
              <a:endParaRPr lang="en-US"/>
            </a:p>
          </p:txBody>
        </p:sp>
        <p:sp>
          <p:nvSpPr>
            <p:cNvPr id="80" name="Oval 298"/>
            <p:cNvSpPr>
              <a:spLocks noChangeArrowheads="1"/>
            </p:cNvSpPr>
            <p:nvPr/>
          </p:nvSpPr>
          <p:spPr bwMode="auto">
            <a:xfrm rot="2611989">
              <a:off x="4551749" y="6157022"/>
              <a:ext cx="197554" cy="15507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100794" tIns="50397" rIns="100794" bIns="50397" anchor="ctr"/>
            <a:lstStyle/>
            <a:p>
              <a:endParaRPr lang="en-US"/>
            </a:p>
          </p:txBody>
        </p:sp>
        <p:sp>
          <p:nvSpPr>
            <p:cNvPr id="81" name="Rectangle 299"/>
            <p:cNvSpPr>
              <a:spLocks noChangeArrowheads="1"/>
            </p:cNvSpPr>
            <p:nvPr/>
          </p:nvSpPr>
          <p:spPr bwMode="auto">
            <a:xfrm rot="2611989">
              <a:off x="4798709" y="6330128"/>
              <a:ext cx="197554" cy="20676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100794" tIns="50397" rIns="100794" bIns="50397" anchor="ctr"/>
            <a:lstStyle/>
            <a:p>
              <a:endParaRPr lang="en-US"/>
            </a:p>
          </p:txBody>
        </p:sp>
        <p:sp>
          <p:nvSpPr>
            <p:cNvPr id="82" name="AutoShape 300"/>
            <p:cNvSpPr>
              <a:spLocks noChangeArrowheads="1"/>
            </p:cNvSpPr>
            <p:nvPr/>
          </p:nvSpPr>
          <p:spPr bwMode="auto">
            <a:xfrm rot="2611989">
              <a:off x="4533206" y="6486953"/>
              <a:ext cx="158043" cy="206768"/>
            </a:xfrm>
            <a:prstGeom prst="triangle">
              <a:avLst>
                <a:gd name="adj" fmla="val 50000"/>
              </a:avLst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100794" tIns="50397" rIns="100794" bIns="50397" anchor="ctr"/>
            <a:lstStyle/>
            <a:p>
              <a:endParaRPr lang="en-US"/>
            </a:p>
          </p:txBody>
        </p:sp>
        <p:sp>
          <p:nvSpPr>
            <p:cNvPr id="83" name="Line 304"/>
            <p:cNvSpPr>
              <a:spLocks noChangeShapeType="1"/>
            </p:cNvSpPr>
            <p:nvPr/>
          </p:nvSpPr>
          <p:spPr bwMode="auto">
            <a:xfrm rot="2611989" flipH="1" flipV="1">
              <a:off x="4570370" y="6351083"/>
              <a:ext cx="118532" cy="1550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100794" tIns="50397" rIns="100794" bIns="50397"/>
            <a:lstStyle/>
            <a:p>
              <a:endParaRPr lang="en-US"/>
            </a:p>
          </p:txBody>
        </p:sp>
        <p:sp>
          <p:nvSpPr>
            <p:cNvPr id="84" name="Line 305"/>
            <p:cNvSpPr>
              <a:spLocks noChangeShapeType="1"/>
            </p:cNvSpPr>
            <p:nvPr/>
          </p:nvSpPr>
          <p:spPr bwMode="auto">
            <a:xfrm rot="2611989" flipH="1">
              <a:off x="4719025" y="6473533"/>
              <a:ext cx="79021" cy="1550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100794" tIns="50397" rIns="100794" bIns="50397"/>
            <a:lstStyle/>
            <a:p>
              <a:endParaRPr lang="en-US"/>
            </a:p>
          </p:txBody>
        </p:sp>
        <p:sp>
          <p:nvSpPr>
            <p:cNvPr id="85" name="Freeform 84"/>
            <p:cNvSpPr/>
            <p:nvPr/>
          </p:nvSpPr>
          <p:spPr>
            <a:xfrm flipV="1">
              <a:off x="3360209" y="5787827"/>
              <a:ext cx="350199" cy="427906"/>
            </a:xfrm>
            <a:custGeom>
              <a:avLst/>
              <a:gdLst>
                <a:gd name="connsiteX0" fmla="*/ 0 w 317661"/>
                <a:gd name="connsiteY0" fmla="*/ 163902 h 388189"/>
                <a:gd name="connsiteX1" fmla="*/ 86264 w 317661"/>
                <a:gd name="connsiteY1" fmla="*/ 129396 h 388189"/>
                <a:gd name="connsiteX2" fmla="*/ 112143 w 317661"/>
                <a:gd name="connsiteY2" fmla="*/ 94891 h 388189"/>
                <a:gd name="connsiteX3" fmla="*/ 146649 w 317661"/>
                <a:gd name="connsiteY3" fmla="*/ 43132 h 388189"/>
                <a:gd name="connsiteX4" fmla="*/ 232913 w 317661"/>
                <a:gd name="connsiteY4" fmla="*/ 0 h 388189"/>
                <a:gd name="connsiteX5" fmla="*/ 276045 w 317661"/>
                <a:gd name="connsiteY5" fmla="*/ 163902 h 388189"/>
                <a:gd name="connsiteX6" fmla="*/ 267419 w 317661"/>
                <a:gd name="connsiteY6" fmla="*/ 189781 h 388189"/>
                <a:gd name="connsiteX7" fmla="*/ 267419 w 317661"/>
                <a:gd name="connsiteY7" fmla="*/ 310551 h 388189"/>
                <a:gd name="connsiteX8" fmla="*/ 207034 w 317661"/>
                <a:gd name="connsiteY8" fmla="*/ 388189 h 388189"/>
                <a:gd name="connsiteX9" fmla="*/ 146649 w 317661"/>
                <a:gd name="connsiteY9" fmla="*/ 353683 h 388189"/>
                <a:gd name="connsiteX10" fmla="*/ 103517 w 317661"/>
                <a:gd name="connsiteY10" fmla="*/ 310551 h 388189"/>
                <a:gd name="connsiteX11" fmla="*/ 86264 w 317661"/>
                <a:gd name="connsiteY11" fmla="*/ 284672 h 388189"/>
                <a:gd name="connsiteX12" fmla="*/ 34506 w 317661"/>
                <a:gd name="connsiteY12" fmla="*/ 258793 h 388189"/>
                <a:gd name="connsiteX13" fmla="*/ 0 w 317661"/>
                <a:gd name="connsiteY13" fmla="*/ 258793 h 388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7661" h="388189">
                  <a:moveTo>
                    <a:pt x="0" y="163902"/>
                  </a:moveTo>
                  <a:cubicBezTo>
                    <a:pt x="29558" y="155457"/>
                    <a:pt x="63172" y="152488"/>
                    <a:pt x="86264" y="129396"/>
                  </a:cubicBezTo>
                  <a:cubicBezTo>
                    <a:pt x="96430" y="119230"/>
                    <a:pt x="103898" y="106669"/>
                    <a:pt x="112143" y="94891"/>
                  </a:cubicBezTo>
                  <a:cubicBezTo>
                    <a:pt x="124034" y="77904"/>
                    <a:pt x="128645" y="53420"/>
                    <a:pt x="146649" y="43132"/>
                  </a:cubicBezTo>
                  <a:cubicBezTo>
                    <a:pt x="214929" y="4116"/>
                    <a:pt x="185041" y="15959"/>
                    <a:pt x="232913" y="0"/>
                  </a:cubicBezTo>
                  <a:cubicBezTo>
                    <a:pt x="317661" y="56499"/>
                    <a:pt x="292261" y="17956"/>
                    <a:pt x="276045" y="163902"/>
                  </a:cubicBezTo>
                  <a:cubicBezTo>
                    <a:pt x="275041" y="172939"/>
                    <a:pt x="270294" y="181155"/>
                    <a:pt x="267419" y="189781"/>
                  </a:cubicBezTo>
                  <a:cubicBezTo>
                    <a:pt x="273966" y="229068"/>
                    <a:pt x="286020" y="271023"/>
                    <a:pt x="267419" y="310551"/>
                  </a:cubicBezTo>
                  <a:cubicBezTo>
                    <a:pt x="253459" y="340216"/>
                    <a:pt x="227162" y="362310"/>
                    <a:pt x="207034" y="388189"/>
                  </a:cubicBezTo>
                  <a:cubicBezTo>
                    <a:pt x="177425" y="378319"/>
                    <a:pt x="172761" y="379795"/>
                    <a:pt x="146649" y="353683"/>
                  </a:cubicBezTo>
                  <a:cubicBezTo>
                    <a:pt x="89136" y="296171"/>
                    <a:pt x="172531" y="356561"/>
                    <a:pt x="103517" y="310551"/>
                  </a:cubicBezTo>
                  <a:cubicBezTo>
                    <a:pt x="97766" y="301925"/>
                    <a:pt x="93595" y="292003"/>
                    <a:pt x="86264" y="284672"/>
                  </a:cubicBezTo>
                  <a:cubicBezTo>
                    <a:pt x="74874" y="273282"/>
                    <a:pt x="50878" y="261132"/>
                    <a:pt x="34506" y="258793"/>
                  </a:cubicBezTo>
                  <a:cubicBezTo>
                    <a:pt x="23120" y="257166"/>
                    <a:pt x="11502" y="258793"/>
                    <a:pt x="0" y="258793"/>
                  </a:cubicBezTo>
                </a:path>
              </a:pathLst>
            </a:custGeom>
            <a:gradFill flip="none" rotWithShape="1">
              <a:gsLst>
                <a:gs pos="0">
                  <a:srgbClr val="CC3300">
                    <a:shade val="30000"/>
                    <a:satMod val="115000"/>
                  </a:srgbClr>
                </a:gs>
                <a:gs pos="50000">
                  <a:srgbClr val="CC3300">
                    <a:shade val="67500"/>
                    <a:satMod val="115000"/>
                  </a:srgbClr>
                </a:gs>
                <a:gs pos="100000">
                  <a:srgbClr val="CC330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100794" tIns="50397" rIns="100794" bIns="50397" rtlCol="0" anchor="ctr"/>
            <a:lstStyle/>
            <a:p>
              <a:pPr algn="ctr"/>
              <a:endParaRPr lang="en-US"/>
            </a:p>
          </p:txBody>
        </p:sp>
        <p:sp>
          <p:nvSpPr>
            <p:cNvPr id="86" name="Freeform 85"/>
            <p:cNvSpPr/>
            <p:nvPr/>
          </p:nvSpPr>
          <p:spPr>
            <a:xfrm flipV="1">
              <a:off x="4018072" y="6375802"/>
              <a:ext cx="350199" cy="427906"/>
            </a:xfrm>
            <a:custGeom>
              <a:avLst/>
              <a:gdLst>
                <a:gd name="connsiteX0" fmla="*/ 0 w 317661"/>
                <a:gd name="connsiteY0" fmla="*/ 163902 h 388189"/>
                <a:gd name="connsiteX1" fmla="*/ 86264 w 317661"/>
                <a:gd name="connsiteY1" fmla="*/ 129396 h 388189"/>
                <a:gd name="connsiteX2" fmla="*/ 112143 w 317661"/>
                <a:gd name="connsiteY2" fmla="*/ 94891 h 388189"/>
                <a:gd name="connsiteX3" fmla="*/ 146649 w 317661"/>
                <a:gd name="connsiteY3" fmla="*/ 43132 h 388189"/>
                <a:gd name="connsiteX4" fmla="*/ 232913 w 317661"/>
                <a:gd name="connsiteY4" fmla="*/ 0 h 388189"/>
                <a:gd name="connsiteX5" fmla="*/ 276045 w 317661"/>
                <a:gd name="connsiteY5" fmla="*/ 163902 h 388189"/>
                <a:gd name="connsiteX6" fmla="*/ 267419 w 317661"/>
                <a:gd name="connsiteY6" fmla="*/ 189781 h 388189"/>
                <a:gd name="connsiteX7" fmla="*/ 267419 w 317661"/>
                <a:gd name="connsiteY7" fmla="*/ 310551 h 388189"/>
                <a:gd name="connsiteX8" fmla="*/ 207034 w 317661"/>
                <a:gd name="connsiteY8" fmla="*/ 388189 h 388189"/>
                <a:gd name="connsiteX9" fmla="*/ 146649 w 317661"/>
                <a:gd name="connsiteY9" fmla="*/ 353683 h 388189"/>
                <a:gd name="connsiteX10" fmla="*/ 103517 w 317661"/>
                <a:gd name="connsiteY10" fmla="*/ 310551 h 388189"/>
                <a:gd name="connsiteX11" fmla="*/ 86264 w 317661"/>
                <a:gd name="connsiteY11" fmla="*/ 284672 h 388189"/>
                <a:gd name="connsiteX12" fmla="*/ 34506 w 317661"/>
                <a:gd name="connsiteY12" fmla="*/ 258793 h 388189"/>
                <a:gd name="connsiteX13" fmla="*/ 0 w 317661"/>
                <a:gd name="connsiteY13" fmla="*/ 258793 h 388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7661" h="388189">
                  <a:moveTo>
                    <a:pt x="0" y="163902"/>
                  </a:moveTo>
                  <a:cubicBezTo>
                    <a:pt x="29558" y="155457"/>
                    <a:pt x="63172" y="152488"/>
                    <a:pt x="86264" y="129396"/>
                  </a:cubicBezTo>
                  <a:cubicBezTo>
                    <a:pt x="96430" y="119230"/>
                    <a:pt x="103898" y="106669"/>
                    <a:pt x="112143" y="94891"/>
                  </a:cubicBezTo>
                  <a:cubicBezTo>
                    <a:pt x="124034" y="77904"/>
                    <a:pt x="128645" y="53420"/>
                    <a:pt x="146649" y="43132"/>
                  </a:cubicBezTo>
                  <a:cubicBezTo>
                    <a:pt x="214929" y="4116"/>
                    <a:pt x="185041" y="15959"/>
                    <a:pt x="232913" y="0"/>
                  </a:cubicBezTo>
                  <a:cubicBezTo>
                    <a:pt x="317661" y="56499"/>
                    <a:pt x="292261" y="17956"/>
                    <a:pt x="276045" y="163902"/>
                  </a:cubicBezTo>
                  <a:cubicBezTo>
                    <a:pt x="275041" y="172939"/>
                    <a:pt x="270294" y="181155"/>
                    <a:pt x="267419" y="189781"/>
                  </a:cubicBezTo>
                  <a:cubicBezTo>
                    <a:pt x="273966" y="229068"/>
                    <a:pt x="286020" y="271023"/>
                    <a:pt x="267419" y="310551"/>
                  </a:cubicBezTo>
                  <a:cubicBezTo>
                    <a:pt x="253459" y="340216"/>
                    <a:pt x="227162" y="362310"/>
                    <a:pt x="207034" y="388189"/>
                  </a:cubicBezTo>
                  <a:cubicBezTo>
                    <a:pt x="177425" y="378319"/>
                    <a:pt x="172761" y="379795"/>
                    <a:pt x="146649" y="353683"/>
                  </a:cubicBezTo>
                  <a:cubicBezTo>
                    <a:pt x="89136" y="296171"/>
                    <a:pt x="172531" y="356561"/>
                    <a:pt x="103517" y="310551"/>
                  </a:cubicBezTo>
                  <a:cubicBezTo>
                    <a:pt x="97766" y="301925"/>
                    <a:pt x="93595" y="292003"/>
                    <a:pt x="86264" y="284672"/>
                  </a:cubicBezTo>
                  <a:cubicBezTo>
                    <a:pt x="74874" y="273282"/>
                    <a:pt x="50878" y="261132"/>
                    <a:pt x="34506" y="258793"/>
                  </a:cubicBezTo>
                  <a:cubicBezTo>
                    <a:pt x="23120" y="257166"/>
                    <a:pt x="11502" y="258793"/>
                    <a:pt x="0" y="258793"/>
                  </a:cubicBezTo>
                </a:path>
              </a:pathLst>
            </a:custGeom>
            <a:gradFill flip="none" rotWithShape="1">
              <a:gsLst>
                <a:gs pos="0">
                  <a:srgbClr val="CC3300">
                    <a:shade val="30000"/>
                    <a:satMod val="115000"/>
                  </a:srgbClr>
                </a:gs>
                <a:gs pos="50000">
                  <a:srgbClr val="CC3300">
                    <a:shade val="67500"/>
                    <a:satMod val="115000"/>
                  </a:srgbClr>
                </a:gs>
                <a:gs pos="100000">
                  <a:srgbClr val="CC330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100794" tIns="50397" rIns="100794" bIns="50397"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298"/>
            <p:cNvSpPr>
              <a:spLocks noChangeArrowheads="1"/>
            </p:cNvSpPr>
            <p:nvPr/>
          </p:nvSpPr>
          <p:spPr bwMode="auto">
            <a:xfrm rot="2611989">
              <a:off x="6147848" y="6073026"/>
              <a:ext cx="197554" cy="15507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100794" tIns="50397" rIns="100794" bIns="50397" anchor="ctr"/>
            <a:lstStyle/>
            <a:p>
              <a:endParaRPr lang="en-US"/>
            </a:p>
          </p:txBody>
        </p:sp>
        <p:sp>
          <p:nvSpPr>
            <p:cNvPr id="88" name="Rectangle 299"/>
            <p:cNvSpPr>
              <a:spLocks noChangeArrowheads="1"/>
            </p:cNvSpPr>
            <p:nvPr/>
          </p:nvSpPr>
          <p:spPr bwMode="auto">
            <a:xfrm rot="2611989">
              <a:off x="6394808" y="6246131"/>
              <a:ext cx="197554" cy="20676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100794" tIns="50397" rIns="100794" bIns="50397" anchor="ctr"/>
            <a:lstStyle/>
            <a:p>
              <a:endParaRPr lang="en-US"/>
            </a:p>
          </p:txBody>
        </p:sp>
        <p:sp>
          <p:nvSpPr>
            <p:cNvPr id="89" name="AutoShape 300"/>
            <p:cNvSpPr>
              <a:spLocks noChangeArrowheads="1"/>
            </p:cNvSpPr>
            <p:nvPr/>
          </p:nvSpPr>
          <p:spPr bwMode="auto">
            <a:xfrm rot="2611989">
              <a:off x="6129305" y="6402956"/>
              <a:ext cx="158043" cy="206768"/>
            </a:xfrm>
            <a:prstGeom prst="triangle">
              <a:avLst>
                <a:gd name="adj" fmla="val 50000"/>
              </a:avLst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100794" tIns="50397" rIns="100794" bIns="50397" anchor="ctr"/>
            <a:lstStyle/>
            <a:p>
              <a:endParaRPr lang="en-US"/>
            </a:p>
          </p:txBody>
        </p:sp>
        <p:sp>
          <p:nvSpPr>
            <p:cNvPr id="90" name="AutoShape 301"/>
            <p:cNvSpPr>
              <a:spLocks noChangeArrowheads="1"/>
            </p:cNvSpPr>
            <p:nvPr/>
          </p:nvSpPr>
          <p:spPr bwMode="auto">
            <a:xfrm rot="2611989">
              <a:off x="5907087" y="6219586"/>
              <a:ext cx="237064" cy="155076"/>
            </a:xfrm>
            <a:prstGeom prst="roundRect">
              <a:avLst>
                <a:gd name="adj" fmla="val 16667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100794" tIns="50397" rIns="100794" bIns="50397" anchor="ctr"/>
            <a:lstStyle/>
            <a:p>
              <a:endParaRPr lang="en-US"/>
            </a:p>
          </p:txBody>
        </p:sp>
        <p:sp>
          <p:nvSpPr>
            <p:cNvPr id="91" name="Line 304"/>
            <p:cNvSpPr>
              <a:spLocks noChangeShapeType="1"/>
            </p:cNvSpPr>
            <p:nvPr/>
          </p:nvSpPr>
          <p:spPr bwMode="auto">
            <a:xfrm rot="2611989" flipH="1" flipV="1">
              <a:off x="6166469" y="6267086"/>
              <a:ext cx="118532" cy="1550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100794" tIns="50397" rIns="100794" bIns="50397"/>
            <a:lstStyle/>
            <a:p>
              <a:endParaRPr lang="en-US"/>
            </a:p>
          </p:txBody>
        </p:sp>
        <p:sp>
          <p:nvSpPr>
            <p:cNvPr id="92" name="Line 305"/>
            <p:cNvSpPr>
              <a:spLocks noChangeShapeType="1"/>
            </p:cNvSpPr>
            <p:nvPr/>
          </p:nvSpPr>
          <p:spPr bwMode="auto">
            <a:xfrm rot="2611989" flipH="1">
              <a:off x="6315124" y="6389537"/>
              <a:ext cx="79021" cy="1550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100794" tIns="50397" rIns="100794" bIns="50397"/>
            <a:lstStyle/>
            <a:p>
              <a:endParaRPr lang="en-US"/>
            </a:p>
          </p:txBody>
        </p:sp>
      </p:grpSp>
      <p:pic>
        <p:nvPicPr>
          <p:cNvPr id="9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9712" y="2941637"/>
            <a:ext cx="2514600" cy="169742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6" name="Picture 95" descr="Fig2_PipelineDiagram_300dpi_new_1.tif"/>
          <p:cNvPicPr>
            <a:picLocks noChangeAspect="1"/>
          </p:cNvPicPr>
          <p:nvPr/>
        </p:nvPicPr>
        <p:blipFill>
          <a:blip r:embed="rId4" cstate="print"/>
          <a:srcRect l="63209" r="6807" b="79889"/>
          <a:stretch>
            <a:fillRect/>
          </a:stretch>
        </p:blipFill>
        <p:spPr>
          <a:xfrm>
            <a:off x="4929426" y="2941637"/>
            <a:ext cx="1939686" cy="1520246"/>
          </a:xfrm>
          <a:prstGeom prst="rect">
            <a:avLst/>
          </a:prstGeom>
        </p:spPr>
      </p:pic>
      <p:sp>
        <p:nvSpPr>
          <p:cNvPr id="97" name="Flowchart: Manual Operation 96"/>
          <p:cNvSpPr/>
          <p:nvPr/>
        </p:nvSpPr>
        <p:spPr bwMode="auto">
          <a:xfrm>
            <a:off x="1916112" y="4999037"/>
            <a:ext cx="3276600" cy="609600"/>
          </a:xfrm>
          <a:prstGeom prst="flowChartManualOperation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en-US" dirty="0" smtClean="0">
                <a:solidFill>
                  <a:srgbClr val="00B050"/>
                </a:solidFill>
              </a:rPr>
              <a:t>Optimize model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Arial" charset="0"/>
            </a:endParaRPr>
          </a:p>
        </p:txBody>
      </p:sp>
      <p:pic>
        <p:nvPicPr>
          <p:cNvPr id="99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49512" y="5764771"/>
            <a:ext cx="2590800" cy="174886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00" name="Text Box 261"/>
          <p:cNvSpPr txBox="1">
            <a:spLocks noChangeArrowheads="1"/>
          </p:cNvSpPr>
          <p:nvPr/>
        </p:nvSpPr>
        <p:spPr bwMode="auto">
          <a:xfrm>
            <a:off x="163512" y="2484437"/>
            <a:ext cx="2098674" cy="41660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 lIns="100794" tIns="50397" rIns="100794" bIns="50397">
            <a:spAutoFit/>
          </a:bodyPr>
          <a:lstStyle/>
          <a:p>
            <a:pPr eaLnBrk="0" hangingPunct="0"/>
            <a:r>
              <a:rPr lang="en-US" sz="2200" dirty="0" smtClean="0">
                <a:solidFill>
                  <a:srgbClr val="00B050"/>
                </a:solidFill>
              </a:rPr>
              <a:t>Make model</a:t>
            </a:r>
          </a:p>
        </p:txBody>
      </p:sp>
      <p:sp>
        <p:nvSpPr>
          <p:cNvPr id="113" name="Text Box 261"/>
          <p:cNvSpPr txBox="1">
            <a:spLocks noChangeArrowheads="1"/>
          </p:cNvSpPr>
          <p:nvPr/>
        </p:nvSpPr>
        <p:spPr bwMode="auto">
          <a:xfrm>
            <a:off x="5989638" y="2525029"/>
            <a:ext cx="2098674" cy="41660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 lIns="100794" tIns="50397" rIns="100794" bIns="50397">
            <a:spAutoFit/>
          </a:bodyPr>
          <a:lstStyle/>
          <a:p>
            <a:pPr eaLnBrk="0" hangingPunct="0"/>
            <a:r>
              <a:rPr lang="en-US" sz="2200" dirty="0" smtClean="0">
                <a:solidFill>
                  <a:srgbClr val="00B050"/>
                </a:solidFill>
              </a:rPr>
              <a:t>Get data</a:t>
            </a:r>
          </a:p>
        </p:txBody>
      </p:sp>
      <p:sp>
        <p:nvSpPr>
          <p:cNvPr id="114" name="Right Arrow 113"/>
          <p:cNvSpPr/>
          <p:nvPr/>
        </p:nvSpPr>
        <p:spPr bwMode="auto">
          <a:xfrm>
            <a:off x="4278312" y="6523037"/>
            <a:ext cx="2057400" cy="76200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charset="0"/>
              </a:rPr>
              <a:t>Use model</a:t>
            </a:r>
          </a:p>
        </p:txBody>
      </p:sp>
      <p:sp>
        <p:nvSpPr>
          <p:cNvPr id="115" name="Oval 114"/>
          <p:cNvSpPr/>
          <p:nvPr/>
        </p:nvSpPr>
        <p:spPr bwMode="auto">
          <a:xfrm>
            <a:off x="1611312" y="655637"/>
            <a:ext cx="1981200" cy="1524000"/>
          </a:xfrm>
          <a:prstGeom prst="ellipse">
            <a:avLst/>
          </a:prstGeom>
          <a:noFill/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16" name="Flowchart: Manual Operation 115"/>
          <p:cNvSpPr/>
          <p:nvPr/>
        </p:nvSpPr>
        <p:spPr bwMode="auto">
          <a:xfrm rot="15278458">
            <a:off x="746803" y="1096860"/>
            <a:ext cx="304800" cy="1600200"/>
          </a:xfrm>
          <a:prstGeom prst="flowChartManualOperation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29" name="Down Arrow 128"/>
          <p:cNvSpPr/>
          <p:nvPr/>
        </p:nvSpPr>
        <p:spPr bwMode="auto">
          <a:xfrm rot="2049211">
            <a:off x="4354512" y="4465637"/>
            <a:ext cx="457200" cy="533400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39" name="Down Arrow 138"/>
          <p:cNvSpPr/>
          <p:nvPr/>
        </p:nvSpPr>
        <p:spPr bwMode="auto">
          <a:xfrm rot="19550789" flipH="1">
            <a:off x="2102616" y="4459494"/>
            <a:ext cx="457200" cy="533400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503238" y="36513"/>
            <a:ext cx="9056687" cy="720725"/>
          </a:xfrm>
        </p:spPr>
        <p:txBody>
          <a:bodyPr/>
          <a:lstStyle/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en-IN" dirty="0" smtClean="0"/>
              <a:t>Experiments: published</a:t>
            </a:r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23963" y="827088"/>
            <a:ext cx="7559675" cy="6229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4820" name="Text Box 3"/>
          <p:cNvSpPr txBox="1">
            <a:spLocks noChangeArrowheads="1"/>
          </p:cNvSpPr>
          <p:nvPr/>
        </p:nvSpPr>
        <p:spPr bwMode="auto">
          <a:xfrm>
            <a:off x="252413" y="7027863"/>
            <a:ext cx="9612312" cy="495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</a:pPr>
            <a:r>
              <a:rPr lang="en-IN" sz="2400" dirty="0">
                <a:solidFill>
                  <a:srgbClr val="000000"/>
                </a:solidFill>
              </a:rPr>
              <a:t>~ </a:t>
            </a:r>
            <a:r>
              <a:rPr lang="en-IN" sz="2400" dirty="0" smtClean="0">
                <a:solidFill>
                  <a:srgbClr val="000000"/>
                </a:solidFill>
              </a:rPr>
              <a:t>260 </a:t>
            </a:r>
            <a:r>
              <a:rPr lang="en-IN" sz="2400" dirty="0" err="1">
                <a:solidFill>
                  <a:srgbClr val="000000"/>
                </a:solidFill>
              </a:rPr>
              <a:t>curated</a:t>
            </a:r>
            <a:r>
              <a:rPr lang="en-IN" sz="2400" dirty="0">
                <a:solidFill>
                  <a:srgbClr val="000000"/>
                </a:solidFill>
              </a:rPr>
              <a:t> experiments </a:t>
            </a:r>
            <a:r>
              <a:rPr lang="en-IN" sz="2400" dirty="0" smtClean="0">
                <a:solidFill>
                  <a:srgbClr val="000000"/>
                </a:solidFill>
              </a:rPr>
              <a:t>used to build and constrain </a:t>
            </a:r>
            <a:r>
              <a:rPr lang="en-IN" sz="2400" dirty="0" smtClean="0">
                <a:solidFill>
                  <a:srgbClr val="000000"/>
                </a:solidFill>
              </a:rPr>
              <a:t>model</a:t>
            </a:r>
            <a:endParaRPr lang="en-IN" sz="2400" dirty="0">
              <a:solidFill>
                <a:srgbClr val="000000"/>
              </a:solidFill>
            </a:endParaRPr>
          </a:p>
        </p:txBody>
      </p:sp>
      <p:sp>
        <p:nvSpPr>
          <p:cNvPr id="34821" name="Text Box 4"/>
          <p:cNvSpPr txBox="1">
            <a:spLocks noChangeArrowheads="1"/>
          </p:cNvSpPr>
          <p:nvPr/>
        </p:nvSpPr>
        <p:spPr bwMode="auto">
          <a:xfrm>
            <a:off x="9685338" y="7097713"/>
            <a:ext cx="379412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6640102-7141-4D26-B05F-69127CD26868}" type="slidenum">
              <a:rPr lang="en-IN" sz="1400">
                <a:solidFill>
                  <a:srgbClr val="000000"/>
                </a:solidFill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23</a:t>
            </a:fld>
            <a:endParaRPr lang="en-IN" sz="14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0513" y="1036638"/>
            <a:ext cx="9474200" cy="551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extBox 2"/>
          <p:cNvSpPr txBox="1">
            <a:spLocks noChangeArrowheads="1"/>
          </p:cNvSpPr>
          <p:nvPr/>
        </p:nvSpPr>
        <p:spPr bwMode="auto">
          <a:xfrm>
            <a:off x="322263" y="6173788"/>
            <a:ext cx="3211512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7030A0"/>
                </a:solidFill>
              </a:rPr>
              <a:t>https://findsimweb.ncbs.res.in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392112" y="5075237"/>
            <a:ext cx="7620000" cy="3048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Rounded Rectangle 116"/>
          <p:cNvSpPr/>
          <p:nvPr/>
        </p:nvSpPr>
        <p:spPr bwMode="auto">
          <a:xfrm>
            <a:off x="1687512" y="4541837"/>
            <a:ext cx="3744912" cy="1219200"/>
          </a:xfrm>
          <a:prstGeom prst="roundRect">
            <a:avLst/>
          </a:prstGeom>
          <a:solidFill>
            <a:srgbClr val="FEFEC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grpSp>
        <p:nvGrpSpPr>
          <p:cNvPr id="4" name="Group 127"/>
          <p:cNvGrpSpPr/>
          <p:nvPr/>
        </p:nvGrpSpPr>
        <p:grpSpPr>
          <a:xfrm>
            <a:off x="2297112" y="2560637"/>
            <a:ext cx="2514600" cy="1524000"/>
            <a:chOff x="2220912" y="2636837"/>
            <a:chExt cx="2514600" cy="1524000"/>
          </a:xfrm>
        </p:grpSpPr>
        <p:sp>
          <p:nvSpPr>
            <p:cNvPr id="118" name="Left-Right-Up Arrow 117"/>
            <p:cNvSpPr/>
            <p:nvPr/>
          </p:nvSpPr>
          <p:spPr bwMode="auto">
            <a:xfrm>
              <a:off x="2220912" y="2789237"/>
              <a:ext cx="2514600" cy="1371600"/>
            </a:xfrm>
            <a:prstGeom prst="leftRightUpArrow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19" name="Rectangle 118"/>
            <p:cNvSpPr/>
            <p:nvPr/>
          </p:nvSpPr>
          <p:spPr bwMode="auto">
            <a:xfrm>
              <a:off x="2982912" y="2636837"/>
              <a:ext cx="914400" cy="533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35712" y="5355124"/>
            <a:ext cx="3581400" cy="2204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041" y="134745"/>
            <a:ext cx="9072563" cy="957208"/>
          </a:xfrm>
        </p:spPr>
        <p:txBody>
          <a:bodyPr>
            <a:noAutofit/>
          </a:bodyPr>
          <a:lstStyle/>
          <a:p>
            <a:r>
              <a:rPr lang="en-US" sz="4000" dirty="0" smtClean="0"/>
              <a:t>Workflow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98EB8-870F-4946-90B2-58298ED42399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73" name="Text Box 261"/>
          <p:cNvSpPr txBox="1">
            <a:spLocks noChangeArrowheads="1"/>
          </p:cNvSpPr>
          <p:nvPr/>
        </p:nvSpPr>
        <p:spPr bwMode="auto">
          <a:xfrm>
            <a:off x="6488112" y="1341437"/>
            <a:ext cx="2251074" cy="41660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 lIns="100794" tIns="50397" rIns="100794" bIns="50397">
            <a:spAutoFit/>
          </a:bodyPr>
          <a:lstStyle/>
          <a:p>
            <a:pPr eaLnBrk="0" hangingPunct="0"/>
            <a:r>
              <a:rPr lang="en-US" sz="2200" dirty="0" smtClean="0">
                <a:solidFill>
                  <a:srgbClr val="00B050"/>
                </a:solidFill>
              </a:rPr>
              <a:t>Pick processes</a:t>
            </a:r>
          </a:p>
        </p:txBody>
      </p:sp>
      <p:grpSp>
        <p:nvGrpSpPr>
          <p:cNvPr id="5" name="Group 92"/>
          <p:cNvGrpSpPr/>
          <p:nvPr/>
        </p:nvGrpSpPr>
        <p:grpSpPr>
          <a:xfrm rot="8198503">
            <a:off x="1739211" y="467620"/>
            <a:ext cx="4074157" cy="3363193"/>
            <a:chOff x="672041" y="923960"/>
            <a:chExt cx="7224449" cy="5963741"/>
          </a:xfrm>
        </p:grpSpPr>
        <p:sp>
          <p:nvSpPr>
            <p:cNvPr id="74" name="Oval 73"/>
            <p:cNvSpPr/>
            <p:nvPr/>
          </p:nvSpPr>
          <p:spPr>
            <a:xfrm>
              <a:off x="672041" y="923960"/>
              <a:ext cx="1848115" cy="1847921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0794" tIns="50397" rIns="100794" bIns="50397"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73"/>
            <p:cNvGrpSpPr/>
            <p:nvPr/>
          </p:nvGrpSpPr>
          <p:grpSpPr>
            <a:xfrm>
              <a:off x="1093013" y="2335254"/>
              <a:ext cx="6803477" cy="4552447"/>
              <a:chOff x="-422312" y="964639"/>
              <a:chExt cx="8022443" cy="5368665"/>
            </a:xfrm>
          </p:grpSpPr>
          <p:sp>
            <p:nvSpPr>
              <p:cNvPr id="7" name="AutoShape 6"/>
              <p:cNvSpPr>
                <a:spLocks noChangeArrowheads="1"/>
              </p:cNvSpPr>
              <p:nvPr/>
            </p:nvSpPr>
            <p:spPr bwMode="auto">
              <a:xfrm rot="8011989">
                <a:off x="3132553" y="-314040"/>
                <a:ext cx="912714" cy="8022443"/>
              </a:xfrm>
              <a:prstGeom prst="can">
                <a:avLst>
                  <a:gd name="adj" fmla="val 51590"/>
                </a:avLst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8" name="Group 13"/>
              <p:cNvGrpSpPr>
                <a:grpSpLocks/>
              </p:cNvGrpSpPr>
              <p:nvPr/>
            </p:nvGrpSpPr>
            <p:grpSpPr bwMode="auto">
              <a:xfrm rot="2611989" flipH="1" flipV="1">
                <a:off x="3668614" y="4850143"/>
                <a:ext cx="681646" cy="1483161"/>
                <a:chOff x="4032" y="1968"/>
                <a:chExt cx="768" cy="1152"/>
              </a:xfrm>
            </p:grpSpPr>
            <p:sp>
              <p:nvSpPr>
                <p:cNvPr id="109" name="AutoShape 14"/>
                <p:cNvSpPr>
                  <a:spLocks noChangeArrowheads="1"/>
                </p:cNvSpPr>
                <p:nvPr/>
              </p:nvSpPr>
              <p:spPr bwMode="auto">
                <a:xfrm>
                  <a:off x="4272" y="2544"/>
                  <a:ext cx="288" cy="576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0" name="Oval 15"/>
                <p:cNvSpPr>
                  <a:spLocks noChangeArrowheads="1"/>
                </p:cNvSpPr>
                <p:nvPr/>
              </p:nvSpPr>
              <p:spPr bwMode="auto">
                <a:xfrm>
                  <a:off x="4032" y="1968"/>
                  <a:ext cx="768" cy="768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9" name="Group 38"/>
              <p:cNvGrpSpPr>
                <a:grpSpLocks/>
              </p:cNvGrpSpPr>
              <p:nvPr/>
            </p:nvGrpSpPr>
            <p:grpSpPr bwMode="auto">
              <a:xfrm rot="2611989">
                <a:off x="3227621" y="1221367"/>
                <a:ext cx="937262" cy="1896734"/>
                <a:chOff x="960" y="176"/>
                <a:chExt cx="2696" cy="2662"/>
              </a:xfrm>
            </p:grpSpPr>
            <p:sp>
              <p:nvSpPr>
                <p:cNvPr id="101" name="Freeform 39"/>
                <p:cNvSpPr>
                  <a:spLocks/>
                </p:cNvSpPr>
                <p:nvPr/>
              </p:nvSpPr>
              <p:spPr bwMode="auto">
                <a:xfrm>
                  <a:off x="1711" y="1072"/>
                  <a:ext cx="641" cy="1760"/>
                </a:xfrm>
                <a:custGeom>
                  <a:avLst/>
                  <a:gdLst/>
                  <a:ahLst/>
                  <a:cxnLst>
                    <a:cxn ang="0">
                      <a:pos x="392" y="1760"/>
                    </a:cxn>
                    <a:cxn ang="0">
                      <a:pos x="392" y="1712"/>
                    </a:cxn>
                    <a:cxn ang="0">
                      <a:pos x="392" y="1616"/>
                    </a:cxn>
                    <a:cxn ang="0">
                      <a:pos x="344" y="1568"/>
                    </a:cxn>
                    <a:cxn ang="0">
                      <a:pos x="248" y="1424"/>
                    </a:cxn>
                    <a:cxn ang="0">
                      <a:pos x="104" y="1184"/>
                    </a:cxn>
                    <a:cxn ang="0">
                      <a:pos x="56" y="704"/>
                    </a:cxn>
                    <a:cxn ang="0">
                      <a:pos x="8" y="224"/>
                    </a:cxn>
                    <a:cxn ang="0">
                      <a:pos x="104" y="32"/>
                    </a:cxn>
                    <a:cxn ang="0">
                      <a:pos x="248" y="32"/>
                    </a:cxn>
                    <a:cxn ang="0">
                      <a:pos x="483" y="134"/>
                    </a:cxn>
                    <a:cxn ang="0">
                      <a:pos x="632" y="320"/>
                    </a:cxn>
                    <a:cxn ang="0">
                      <a:pos x="537" y="493"/>
                    </a:cxn>
                    <a:cxn ang="0">
                      <a:pos x="632" y="848"/>
                    </a:cxn>
                    <a:cxn ang="0">
                      <a:pos x="551" y="1130"/>
                    </a:cxn>
                    <a:cxn ang="0">
                      <a:pos x="564" y="1557"/>
                    </a:cxn>
                    <a:cxn ang="0">
                      <a:pos x="625" y="1740"/>
                    </a:cxn>
                  </a:cxnLst>
                  <a:rect l="0" t="0" r="r" b="b"/>
                  <a:pathLst>
                    <a:path w="641" h="1760">
                      <a:moveTo>
                        <a:pt x="392" y="1760"/>
                      </a:moveTo>
                      <a:cubicBezTo>
                        <a:pt x="392" y="1748"/>
                        <a:pt x="392" y="1736"/>
                        <a:pt x="392" y="1712"/>
                      </a:cubicBezTo>
                      <a:cubicBezTo>
                        <a:pt x="392" y="1688"/>
                        <a:pt x="400" y="1640"/>
                        <a:pt x="392" y="1616"/>
                      </a:cubicBezTo>
                      <a:cubicBezTo>
                        <a:pt x="384" y="1592"/>
                        <a:pt x="368" y="1600"/>
                        <a:pt x="344" y="1568"/>
                      </a:cubicBezTo>
                      <a:cubicBezTo>
                        <a:pt x="320" y="1536"/>
                        <a:pt x="288" y="1488"/>
                        <a:pt x="248" y="1424"/>
                      </a:cubicBezTo>
                      <a:cubicBezTo>
                        <a:pt x="208" y="1360"/>
                        <a:pt x="136" y="1304"/>
                        <a:pt x="104" y="1184"/>
                      </a:cubicBezTo>
                      <a:cubicBezTo>
                        <a:pt x="72" y="1064"/>
                        <a:pt x="72" y="864"/>
                        <a:pt x="56" y="704"/>
                      </a:cubicBezTo>
                      <a:cubicBezTo>
                        <a:pt x="40" y="544"/>
                        <a:pt x="0" y="336"/>
                        <a:pt x="8" y="224"/>
                      </a:cubicBezTo>
                      <a:cubicBezTo>
                        <a:pt x="16" y="112"/>
                        <a:pt x="64" y="64"/>
                        <a:pt x="104" y="32"/>
                      </a:cubicBezTo>
                      <a:cubicBezTo>
                        <a:pt x="144" y="0"/>
                        <a:pt x="185" y="15"/>
                        <a:pt x="248" y="32"/>
                      </a:cubicBezTo>
                      <a:cubicBezTo>
                        <a:pt x="311" y="49"/>
                        <a:pt x="419" y="86"/>
                        <a:pt x="483" y="134"/>
                      </a:cubicBezTo>
                      <a:cubicBezTo>
                        <a:pt x="547" y="182"/>
                        <a:pt x="623" y="260"/>
                        <a:pt x="632" y="320"/>
                      </a:cubicBezTo>
                      <a:cubicBezTo>
                        <a:pt x="641" y="380"/>
                        <a:pt x="537" y="405"/>
                        <a:pt x="537" y="493"/>
                      </a:cubicBezTo>
                      <a:cubicBezTo>
                        <a:pt x="537" y="581"/>
                        <a:pt x="630" y="742"/>
                        <a:pt x="632" y="848"/>
                      </a:cubicBezTo>
                      <a:cubicBezTo>
                        <a:pt x="634" y="954"/>
                        <a:pt x="562" y="1012"/>
                        <a:pt x="551" y="1130"/>
                      </a:cubicBezTo>
                      <a:cubicBezTo>
                        <a:pt x="540" y="1248"/>
                        <a:pt x="552" y="1455"/>
                        <a:pt x="564" y="1557"/>
                      </a:cubicBezTo>
                      <a:cubicBezTo>
                        <a:pt x="576" y="1659"/>
                        <a:pt x="612" y="1702"/>
                        <a:pt x="625" y="1740"/>
                      </a:cubicBezTo>
                    </a:path>
                  </a:pathLst>
                </a:custGeom>
                <a:gradFill rotWithShape="1">
                  <a:gsLst>
                    <a:gs pos="0">
                      <a:srgbClr val="CCFF99">
                        <a:gamma/>
                        <a:shade val="46275"/>
                        <a:invGamma/>
                      </a:srgbClr>
                    </a:gs>
                    <a:gs pos="50000">
                      <a:srgbClr val="CCFF99"/>
                    </a:gs>
                    <a:gs pos="100000">
                      <a:srgbClr val="CCFF99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" name="Freeform 40"/>
                <p:cNvSpPr>
                  <a:spLocks/>
                </p:cNvSpPr>
                <p:nvPr/>
              </p:nvSpPr>
              <p:spPr bwMode="auto">
                <a:xfrm>
                  <a:off x="960" y="176"/>
                  <a:ext cx="2696" cy="2656"/>
                </a:xfrm>
                <a:custGeom>
                  <a:avLst/>
                  <a:gdLst/>
                  <a:ahLst/>
                  <a:cxnLst>
                    <a:cxn ang="0">
                      <a:pos x="1104" y="2656"/>
                    </a:cxn>
                    <a:cxn ang="0">
                      <a:pos x="1104" y="2512"/>
                    </a:cxn>
                    <a:cxn ang="0">
                      <a:pos x="1008" y="2368"/>
                    </a:cxn>
                    <a:cxn ang="0">
                      <a:pos x="864" y="2272"/>
                    </a:cxn>
                    <a:cxn ang="0">
                      <a:pos x="720" y="1936"/>
                    </a:cxn>
                    <a:cxn ang="0">
                      <a:pos x="576" y="1792"/>
                    </a:cxn>
                    <a:cxn ang="0">
                      <a:pos x="336" y="1456"/>
                    </a:cxn>
                    <a:cxn ang="0">
                      <a:pos x="0" y="592"/>
                    </a:cxn>
                    <a:cxn ang="0">
                      <a:pos x="336" y="160"/>
                    </a:cxn>
                    <a:cxn ang="0">
                      <a:pos x="816" y="16"/>
                    </a:cxn>
                    <a:cxn ang="0">
                      <a:pos x="1920" y="64"/>
                    </a:cxn>
                    <a:cxn ang="0">
                      <a:pos x="2592" y="400"/>
                    </a:cxn>
                    <a:cxn ang="0">
                      <a:pos x="2544" y="928"/>
                    </a:cxn>
                    <a:cxn ang="0">
                      <a:pos x="2256" y="1264"/>
                    </a:cxn>
                    <a:cxn ang="0">
                      <a:pos x="1632" y="1552"/>
                    </a:cxn>
                    <a:cxn ang="0">
                      <a:pos x="1392" y="2272"/>
                    </a:cxn>
                    <a:cxn ang="0">
                      <a:pos x="1392" y="2656"/>
                    </a:cxn>
                  </a:cxnLst>
                  <a:rect l="0" t="0" r="r" b="b"/>
                  <a:pathLst>
                    <a:path w="2696" h="2656">
                      <a:moveTo>
                        <a:pt x="1104" y="2656"/>
                      </a:moveTo>
                      <a:cubicBezTo>
                        <a:pt x="1112" y="2608"/>
                        <a:pt x="1120" y="2560"/>
                        <a:pt x="1104" y="2512"/>
                      </a:cubicBezTo>
                      <a:cubicBezTo>
                        <a:pt x="1088" y="2464"/>
                        <a:pt x="1048" y="2408"/>
                        <a:pt x="1008" y="2368"/>
                      </a:cubicBezTo>
                      <a:cubicBezTo>
                        <a:pt x="968" y="2328"/>
                        <a:pt x="912" y="2344"/>
                        <a:pt x="864" y="2272"/>
                      </a:cubicBezTo>
                      <a:cubicBezTo>
                        <a:pt x="816" y="2200"/>
                        <a:pt x="768" y="2016"/>
                        <a:pt x="720" y="1936"/>
                      </a:cubicBezTo>
                      <a:cubicBezTo>
                        <a:pt x="672" y="1856"/>
                        <a:pt x="640" y="1872"/>
                        <a:pt x="576" y="1792"/>
                      </a:cubicBezTo>
                      <a:cubicBezTo>
                        <a:pt x="512" y="1712"/>
                        <a:pt x="432" y="1656"/>
                        <a:pt x="336" y="1456"/>
                      </a:cubicBezTo>
                      <a:cubicBezTo>
                        <a:pt x="240" y="1256"/>
                        <a:pt x="0" y="808"/>
                        <a:pt x="0" y="592"/>
                      </a:cubicBezTo>
                      <a:cubicBezTo>
                        <a:pt x="0" y="376"/>
                        <a:pt x="200" y="256"/>
                        <a:pt x="336" y="160"/>
                      </a:cubicBezTo>
                      <a:cubicBezTo>
                        <a:pt x="472" y="64"/>
                        <a:pt x="552" y="32"/>
                        <a:pt x="816" y="16"/>
                      </a:cubicBezTo>
                      <a:cubicBezTo>
                        <a:pt x="1080" y="0"/>
                        <a:pt x="1624" y="0"/>
                        <a:pt x="1920" y="64"/>
                      </a:cubicBezTo>
                      <a:cubicBezTo>
                        <a:pt x="2216" y="128"/>
                        <a:pt x="2488" y="256"/>
                        <a:pt x="2592" y="400"/>
                      </a:cubicBezTo>
                      <a:cubicBezTo>
                        <a:pt x="2696" y="544"/>
                        <a:pt x="2600" y="784"/>
                        <a:pt x="2544" y="928"/>
                      </a:cubicBezTo>
                      <a:cubicBezTo>
                        <a:pt x="2488" y="1072"/>
                        <a:pt x="2408" y="1160"/>
                        <a:pt x="2256" y="1264"/>
                      </a:cubicBezTo>
                      <a:cubicBezTo>
                        <a:pt x="2104" y="1368"/>
                        <a:pt x="1776" y="1384"/>
                        <a:pt x="1632" y="1552"/>
                      </a:cubicBezTo>
                      <a:cubicBezTo>
                        <a:pt x="1488" y="1720"/>
                        <a:pt x="1432" y="2088"/>
                        <a:pt x="1392" y="2272"/>
                      </a:cubicBezTo>
                      <a:cubicBezTo>
                        <a:pt x="1352" y="2456"/>
                        <a:pt x="1372" y="2556"/>
                        <a:pt x="1392" y="265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" name="Freeform 41"/>
                <p:cNvSpPr>
                  <a:spLocks/>
                </p:cNvSpPr>
                <p:nvPr/>
              </p:nvSpPr>
              <p:spPr bwMode="auto">
                <a:xfrm>
                  <a:off x="1392" y="432"/>
                  <a:ext cx="1632" cy="2406"/>
                </a:xfrm>
                <a:custGeom>
                  <a:avLst/>
                  <a:gdLst/>
                  <a:ahLst/>
                  <a:cxnLst>
                    <a:cxn ang="0">
                      <a:pos x="668" y="2400"/>
                    </a:cxn>
                    <a:cxn ang="0">
                      <a:pos x="668" y="2270"/>
                    </a:cxn>
                    <a:cxn ang="0">
                      <a:pos x="610" y="2140"/>
                    </a:cxn>
                    <a:cxn ang="0">
                      <a:pos x="523" y="2053"/>
                    </a:cxn>
                    <a:cxn ang="0">
                      <a:pos x="370" y="1757"/>
                    </a:cxn>
                    <a:cxn ang="0">
                      <a:pos x="349" y="1619"/>
                    </a:cxn>
                    <a:cxn ang="0">
                      <a:pos x="203" y="1316"/>
                    </a:cxn>
                    <a:cxn ang="0">
                      <a:pos x="0" y="535"/>
                    </a:cxn>
                    <a:cxn ang="0">
                      <a:pos x="203" y="145"/>
                    </a:cxn>
                    <a:cxn ang="0">
                      <a:pos x="494" y="14"/>
                    </a:cxn>
                    <a:cxn ang="0">
                      <a:pos x="1162" y="58"/>
                    </a:cxn>
                    <a:cxn ang="0">
                      <a:pos x="1569" y="361"/>
                    </a:cxn>
                    <a:cxn ang="0">
                      <a:pos x="1540" y="839"/>
                    </a:cxn>
                    <a:cxn ang="0">
                      <a:pos x="1366" y="1142"/>
                    </a:cxn>
                    <a:cxn ang="0">
                      <a:pos x="1048" y="1404"/>
                    </a:cxn>
                    <a:cxn ang="0">
                      <a:pos x="916" y="2027"/>
                    </a:cxn>
                    <a:cxn ang="0">
                      <a:pos x="916" y="2406"/>
                    </a:cxn>
                  </a:cxnLst>
                  <a:rect l="0" t="0" r="r" b="b"/>
                  <a:pathLst>
                    <a:path w="1632" h="2406">
                      <a:moveTo>
                        <a:pt x="668" y="2400"/>
                      </a:moveTo>
                      <a:cubicBezTo>
                        <a:pt x="673" y="2357"/>
                        <a:pt x="678" y="2313"/>
                        <a:pt x="668" y="2270"/>
                      </a:cubicBezTo>
                      <a:cubicBezTo>
                        <a:pt x="659" y="2227"/>
                        <a:pt x="634" y="2176"/>
                        <a:pt x="610" y="2140"/>
                      </a:cubicBezTo>
                      <a:cubicBezTo>
                        <a:pt x="586" y="2104"/>
                        <a:pt x="563" y="2117"/>
                        <a:pt x="523" y="2053"/>
                      </a:cubicBezTo>
                      <a:cubicBezTo>
                        <a:pt x="483" y="1989"/>
                        <a:pt x="399" y="1829"/>
                        <a:pt x="370" y="1757"/>
                      </a:cubicBezTo>
                      <a:cubicBezTo>
                        <a:pt x="341" y="1685"/>
                        <a:pt x="377" y="1692"/>
                        <a:pt x="349" y="1619"/>
                      </a:cubicBezTo>
                      <a:cubicBezTo>
                        <a:pt x="321" y="1546"/>
                        <a:pt x="262" y="1496"/>
                        <a:pt x="203" y="1316"/>
                      </a:cubicBezTo>
                      <a:cubicBezTo>
                        <a:pt x="145" y="1135"/>
                        <a:pt x="0" y="730"/>
                        <a:pt x="0" y="535"/>
                      </a:cubicBezTo>
                      <a:cubicBezTo>
                        <a:pt x="0" y="340"/>
                        <a:pt x="121" y="231"/>
                        <a:pt x="203" y="145"/>
                      </a:cubicBezTo>
                      <a:cubicBezTo>
                        <a:pt x="286" y="58"/>
                        <a:pt x="334" y="29"/>
                        <a:pt x="494" y="14"/>
                      </a:cubicBezTo>
                      <a:cubicBezTo>
                        <a:pt x="654" y="0"/>
                        <a:pt x="983" y="0"/>
                        <a:pt x="1162" y="58"/>
                      </a:cubicBezTo>
                      <a:cubicBezTo>
                        <a:pt x="1341" y="116"/>
                        <a:pt x="1506" y="231"/>
                        <a:pt x="1569" y="361"/>
                      </a:cubicBezTo>
                      <a:cubicBezTo>
                        <a:pt x="1632" y="492"/>
                        <a:pt x="1574" y="708"/>
                        <a:pt x="1540" y="839"/>
                      </a:cubicBezTo>
                      <a:cubicBezTo>
                        <a:pt x="1506" y="969"/>
                        <a:pt x="1448" y="1048"/>
                        <a:pt x="1366" y="1142"/>
                      </a:cubicBezTo>
                      <a:cubicBezTo>
                        <a:pt x="1284" y="1236"/>
                        <a:pt x="1123" y="1256"/>
                        <a:pt x="1048" y="1404"/>
                      </a:cubicBezTo>
                      <a:cubicBezTo>
                        <a:pt x="973" y="1552"/>
                        <a:pt x="938" y="1860"/>
                        <a:pt x="916" y="2027"/>
                      </a:cubicBezTo>
                      <a:cubicBezTo>
                        <a:pt x="894" y="2194"/>
                        <a:pt x="916" y="2327"/>
                        <a:pt x="916" y="2406"/>
                      </a:cubicBezTo>
                    </a:path>
                  </a:pathLst>
                </a:custGeom>
                <a:noFill/>
                <a:ln w="9525" cap="flat">
                  <a:solidFill>
                    <a:schemeClr val="tx1"/>
                  </a:solidFill>
                  <a:prstDash val="lgDash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" name="Line 42"/>
                <p:cNvSpPr>
                  <a:spLocks noChangeShapeType="1"/>
                </p:cNvSpPr>
                <p:nvPr/>
              </p:nvSpPr>
              <p:spPr bwMode="auto">
                <a:xfrm flipV="1">
                  <a:off x="2112" y="240"/>
                  <a:ext cx="48" cy="81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" name="Line 43"/>
                <p:cNvSpPr>
                  <a:spLocks noChangeShapeType="1"/>
                </p:cNvSpPr>
                <p:nvPr/>
              </p:nvSpPr>
              <p:spPr bwMode="auto">
                <a:xfrm flipV="1">
                  <a:off x="2352" y="576"/>
                  <a:ext cx="1056" cy="67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" name="Line 44"/>
                <p:cNvSpPr>
                  <a:spLocks noChangeShapeType="1"/>
                </p:cNvSpPr>
                <p:nvPr/>
              </p:nvSpPr>
              <p:spPr bwMode="auto">
                <a:xfrm flipH="1" flipV="1">
                  <a:off x="1104" y="624"/>
                  <a:ext cx="576" cy="48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" name="Line 45"/>
                <p:cNvSpPr>
                  <a:spLocks noChangeShapeType="1"/>
                </p:cNvSpPr>
                <p:nvPr/>
              </p:nvSpPr>
              <p:spPr bwMode="auto">
                <a:xfrm>
                  <a:off x="2400" y="1584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" name="Line 46"/>
                <p:cNvSpPr>
                  <a:spLocks noChangeShapeType="1"/>
                </p:cNvSpPr>
                <p:nvPr/>
              </p:nvSpPr>
              <p:spPr bwMode="auto">
                <a:xfrm flipH="1" flipV="1">
                  <a:off x="1248" y="1440"/>
                  <a:ext cx="384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0" name="Group 320"/>
              <p:cNvGrpSpPr>
                <a:grpSpLocks/>
              </p:cNvGrpSpPr>
              <p:nvPr/>
            </p:nvGrpSpPr>
            <p:grpSpPr bwMode="auto">
              <a:xfrm rot="2611989">
                <a:off x="2714345" y="2028310"/>
                <a:ext cx="429305" cy="455513"/>
                <a:chOff x="4205" y="600"/>
                <a:chExt cx="624" cy="912"/>
              </a:xfrm>
            </p:grpSpPr>
            <p:sp>
              <p:nvSpPr>
                <p:cNvPr id="36" name="AutoShape 321"/>
                <p:cNvSpPr>
                  <a:spLocks noChangeArrowheads="1"/>
                </p:cNvSpPr>
                <p:nvPr/>
              </p:nvSpPr>
              <p:spPr bwMode="auto">
                <a:xfrm>
                  <a:off x="4205" y="600"/>
                  <a:ext cx="624" cy="912"/>
                </a:xfrm>
                <a:prstGeom prst="can">
                  <a:avLst>
                    <a:gd name="adj" fmla="val 40862"/>
                  </a:avLst>
                </a:prstGeom>
                <a:gradFill rotWithShape="1">
                  <a:gsLst>
                    <a:gs pos="0">
                      <a:srgbClr val="FFCCCC">
                        <a:gamma/>
                        <a:shade val="46275"/>
                        <a:invGamma/>
                      </a:srgbClr>
                    </a:gs>
                    <a:gs pos="50000">
                      <a:srgbClr val="FFCCCC"/>
                    </a:gs>
                    <a:gs pos="100000">
                      <a:srgbClr val="FFCCCC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" name="Oval 322"/>
                <p:cNvSpPr>
                  <a:spLocks noChangeArrowheads="1"/>
                </p:cNvSpPr>
                <p:nvPr/>
              </p:nvSpPr>
              <p:spPr bwMode="auto">
                <a:xfrm>
                  <a:off x="4386" y="725"/>
                  <a:ext cx="240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" name="Group 326"/>
              <p:cNvGrpSpPr>
                <a:grpSpLocks/>
              </p:cNvGrpSpPr>
              <p:nvPr/>
            </p:nvGrpSpPr>
            <p:grpSpPr bwMode="auto">
              <a:xfrm rot="2611989" flipV="1">
                <a:off x="1110958" y="2078391"/>
                <a:ext cx="605174" cy="702276"/>
                <a:chOff x="1968" y="720"/>
                <a:chExt cx="624" cy="912"/>
              </a:xfrm>
            </p:grpSpPr>
            <p:sp>
              <p:nvSpPr>
                <p:cNvPr id="32" name="AutoShape 327"/>
                <p:cNvSpPr>
                  <a:spLocks noChangeArrowheads="1"/>
                </p:cNvSpPr>
                <p:nvPr/>
              </p:nvSpPr>
              <p:spPr bwMode="auto">
                <a:xfrm>
                  <a:off x="1968" y="720"/>
                  <a:ext cx="624" cy="912"/>
                </a:xfrm>
                <a:prstGeom prst="can">
                  <a:avLst>
                    <a:gd name="adj" fmla="val 40862"/>
                  </a:avLst>
                </a:prstGeom>
                <a:gradFill rotWithShape="1">
                  <a:gsLst>
                    <a:gs pos="0">
                      <a:schemeClr val="folHlink">
                        <a:gamma/>
                        <a:shade val="46275"/>
                        <a:invGamma/>
                      </a:schemeClr>
                    </a:gs>
                    <a:gs pos="50000">
                      <a:schemeClr val="folHlink"/>
                    </a:gs>
                    <a:gs pos="100000">
                      <a:schemeClr val="folHlink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" name="Oval 328"/>
                <p:cNvSpPr>
                  <a:spLocks noChangeArrowheads="1"/>
                </p:cNvSpPr>
                <p:nvPr/>
              </p:nvSpPr>
              <p:spPr bwMode="auto">
                <a:xfrm>
                  <a:off x="2160" y="816"/>
                  <a:ext cx="240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" name="Group 38"/>
              <p:cNvGrpSpPr>
                <a:grpSpLocks/>
              </p:cNvGrpSpPr>
              <p:nvPr/>
            </p:nvGrpSpPr>
            <p:grpSpPr bwMode="auto">
              <a:xfrm rot="2611989" flipV="1">
                <a:off x="1656423" y="3092049"/>
                <a:ext cx="937262" cy="1896734"/>
                <a:chOff x="960" y="176"/>
                <a:chExt cx="2696" cy="2662"/>
              </a:xfrm>
            </p:grpSpPr>
            <p:sp>
              <p:nvSpPr>
                <p:cNvPr id="120" name="Freeform 39"/>
                <p:cNvSpPr>
                  <a:spLocks/>
                </p:cNvSpPr>
                <p:nvPr/>
              </p:nvSpPr>
              <p:spPr bwMode="auto">
                <a:xfrm>
                  <a:off x="1711" y="1072"/>
                  <a:ext cx="641" cy="1760"/>
                </a:xfrm>
                <a:custGeom>
                  <a:avLst/>
                  <a:gdLst/>
                  <a:ahLst/>
                  <a:cxnLst>
                    <a:cxn ang="0">
                      <a:pos x="392" y="1760"/>
                    </a:cxn>
                    <a:cxn ang="0">
                      <a:pos x="392" y="1712"/>
                    </a:cxn>
                    <a:cxn ang="0">
                      <a:pos x="392" y="1616"/>
                    </a:cxn>
                    <a:cxn ang="0">
                      <a:pos x="344" y="1568"/>
                    </a:cxn>
                    <a:cxn ang="0">
                      <a:pos x="248" y="1424"/>
                    </a:cxn>
                    <a:cxn ang="0">
                      <a:pos x="104" y="1184"/>
                    </a:cxn>
                    <a:cxn ang="0">
                      <a:pos x="56" y="704"/>
                    </a:cxn>
                    <a:cxn ang="0">
                      <a:pos x="8" y="224"/>
                    </a:cxn>
                    <a:cxn ang="0">
                      <a:pos x="104" y="32"/>
                    </a:cxn>
                    <a:cxn ang="0">
                      <a:pos x="248" y="32"/>
                    </a:cxn>
                    <a:cxn ang="0">
                      <a:pos x="483" y="134"/>
                    </a:cxn>
                    <a:cxn ang="0">
                      <a:pos x="632" y="320"/>
                    </a:cxn>
                    <a:cxn ang="0">
                      <a:pos x="537" y="493"/>
                    </a:cxn>
                    <a:cxn ang="0">
                      <a:pos x="632" y="848"/>
                    </a:cxn>
                    <a:cxn ang="0">
                      <a:pos x="551" y="1130"/>
                    </a:cxn>
                    <a:cxn ang="0">
                      <a:pos x="564" y="1557"/>
                    </a:cxn>
                    <a:cxn ang="0">
                      <a:pos x="625" y="1740"/>
                    </a:cxn>
                  </a:cxnLst>
                  <a:rect l="0" t="0" r="r" b="b"/>
                  <a:pathLst>
                    <a:path w="641" h="1760">
                      <a:moveTo>
                        <a:pt x="392" y="1760"/>
                      </a:moveTo>
                      <a:cubicBezTo>
                        <a:pt x="392" y="1748"/>
                        <a:pt x="392" y="1736"/>
                        <a:pt x="392" y="1712"/>
                      </a:cubicBezTo>
                      <a:cubicBezTo>
                        <a:pt x="392" y="1688"/>
                        <a:pt x="400" y="1640"/>
                        <a:pt x="392" y="1616"/>
                      </a:cubicBezTo>
                      <a:cubicBezTo>
                        <a:pt x="384" y="1592"/>
                        <a:pt x="368" y="1600"/>
                        <a:pt x="344" y="1568"/>
                      </a:cubicBezTo>
                      <a:cubicBezTo>
                        <a:pt x="320" y="1536"/>
                        <a:pt x="288" y="1488"/>
                        <a:pt x="248" y="1424"/>
                      </a:cubicBezTo>
                      <a:cubicBezTo>
                        <a:pt x="208" y="1360"/>
                        <a:pt x="136" y="1304"/>
                        <a:pt x="104" y="1184"/>
                      </a:cubicBezTo>
                      <a:cubicBezTo>
                        <a:pt x="72" y="1064"/>
                        <a:pt x="72" y="864"/>
                        <a:pt x="56" y="704"/>
                      </a:cubicBezTo>
                      <a:cubicBezTo>
                        <a:pt x="40" y="544"/>
                        <a:pt x="0" y="336"/>
                        <a:pt x="8" y="224"/>
                      </a:cubicBezTo>
                      <a:cubicBezTo>
                        <a:pt x="16" y="112"/>
                        <a:pt x="64" y="64"/>
                        <a:pt x="104" y="32"/>
                      </a:cubicBezTo>
                      <a:cubicBezTo>
                        <a:pt x="144" y="0"/>
                        <a:pt x="185" y="15"/>
                        <a:pt x="248" y="32"/>
                      </a:cubicBezTo>
                      <a:cubicBezTo>
                        <a:pt x="311" y="49"/>
                        <a:pt x="419" y="86"/>
                        <a:pt x="483" y="134"/>
                      </a:cubicBezTo>
                      <a:cubicBezTo>
                        <a:pt x="547" y="182"/>
                        <a:pt x="623" y="260"/>
                        <a:pt x="632" y="320"/>
                      </a:cubicBezTo>
                      <a:cubicBezTo>
                        <a:pt x="641" y="380"/>
                        <a:pt x="537" y="405"/>
                        <a:pt x="537" y="493"/>
                      </a:cubicBezTo>
                      <a:cubicBezTo>
                        <a:pt x="537" y="581"/>
                        <a:pt x="630" y="742"/>
                        <a:pt x="632" y="848"/>
                      </a:cubicBezTo>
                      <a:cubicBezTo>
                        <a:pt x="634" y="954"/>
                        <a:pt x="562" y="1012"/>
                        <a:pt x="551" y="1130"/>
                      </a:cubicBezTo>
                      <a:cubicBezTo>
                        <a:pt x="540" y="1248"/>
                        <a:pt x="552" y="1455"/>
                        <a:pt x="564" y="1557"/>
                      </a:cubicBezTo>
                      <a:cubicBezTo>
                        <a:pt x="576" y="1659"/>
                        <a:pt x="612" y="1702"/>
                        <a:pt x="625" y="1740"/>
                      </a:cubicBezTo>
                    </a:path>
                  </a:pathLst>
                </a:custGeom>
                <a:gradFill rotWithShape="1">
                  <a:gsLst>
                    <a:gs pos="0">
                      <a:srgbClr val="CCFF99">
                        <a:gamma/>
                        <a:shade val="46275"/>
                        <a:invGamma/>
                      </a:srgbClr>
                    </a:gs>
                    <a:gs pos="50000">
                      <a:srgbClr val="CCFF99"/>
                    </a:gs>
                    <a:gs pos="100000">
                      <a:srgbClr val="CCFF99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1" name="Freeform 40"/>
                <p:cNvSpPr>
                  <a:spLocks/>
                </p:cNvSpPr>
                <p:nvPr/>
              </p:nvSpPr>
              <p:spPr bwMode="auto">
                <a:xfrm>
                  <a:off x="960" y="176"/>
                  <a:ext cx="2696" cy="2656"/>
                </a:xfrm>
                <a:custGeom>
                  <a:avLst/>
                  <a:gdLst/>
                  <a:ahLst/>
                  <a:cxnLst>
                    <a:cxn ang="0">
                      <a:pos x="1104" y="2656"/>
                    </a:cxn>
                    <a:cxn ang="0">
                      <a:pos x="1104" y="2512"/>
                    </a:cxn>
                    <a:cxn ang="0">
                      <a:pos x="1008" y="2368"/>
                    </a:cxn>
                    <a:cxn ang="0">
                      <a:pos x="864" y="2272"/>
                    </a:cxn>
                    <a:cxn ang="0">
                      <a:pos x="720" y="1936"/>
                    </a:cxn>
                    <a:cxn ang="0">
                      <a:pos x="576" y="1792"/>
                    </a:cxn>
                    <a:cxn ang="0">
                      <a:pos x="336" y="1456"/>
                    </a:cxn>
                    <a:cxn ang="0">
                      <a:pos x="0" y="592"/>
                    </a:cxn>
                    <a:cxn ang="0">
                      <a:pos x="336" y="160"/>
                    </a:cxn>
                    <a:cxn ang="0">
                      <a:pos x="816" y="16"/>
                    </a:cxn>
                    <a:cxn ang="0">
                      <a:pos x="1920" y="64"/>
                    </a:cxn>
                    <a:cxn ang="0">
                      <a:pos x="2592" y="400"/>
                    </a:cxn>
                    <a:cxn ang="0">
                      <a:pos x="2544" y="928"/>
                    </a:cxn>
                    <a:cxn ang="0">
                      <a:pos x="2256" y="1264"/>
                    </a:cxn>
                    <a:cxn ang="0">
                      <a:pos x="1632" y="1552"/>
                    </a:cxn>
                    <a:cxn ang="0">
                      <a:pos x="1392" y="2272"/>
                    </a:cxn>
                    <a:cxn ang="0">
                      <a:pos x="1392" y="2656"/>
                    </a:cxn>
                  </a:cxnLst>
                  <a:rect l="0" t="0" r="r" b="b"/>
                  <a:pathLst>
                    <a:path w="2696" h="2656">
                      <a:moveTo>
                        <a:pt x="1104" y="2656"/>
                      </a:moveTo>
                      <a:cubicBezTo>
                        <a:pt x="1112" y="2608"/>
                        <a:pt x="1120" y="2560"/>
                        <a:pt x="1104" y="2512"/>
                      </a:cubicBezTo>
                      <a:cubicBezTo>
                        <a:pt x="1088" y="2464"/>
                        <a:pt x="1048" y="2408"/>
                        <a:pt x="1008" y="2368"/>
                      </a:cubicBezTo>
                      <a:cubicBezTo>
                        <a:pt x="968" y="2328"/>
                        <a:pt x="912" y="2344"/>
                        <a:pt x="864" y="2272"/>
                      </a:cubicBezTo>
                      <a:cubicBezTo>
                        <a:pt x="816" y="2200"/>
                        <a:pt x="768" y="2016"/>
                        <a:pt x="720" y="1936"/>
                      </a:cubicBezTo>
                      <a:cubicBezTo>
                        <a:pt x="672" y="1856"/>
                        <a:pt x="640" y="1872"/>
                        <a:pt x="576" y="1792"/>
                      </a:cubicBezTo>
                      <a:cubicBezTo>
                        <a:pt x="512" y="1712"/>
                        <a:pt x="432" y="1656"/>
                        <a:pt x="336" y="1456"/>
                      </a:cubicBezTo>
                      <a:cubicBezTo>
                        <a:pt x="240" y="1256"/>
                        <a:pt x="0" y="808"/>
                        <a:pt x="0" y="592"/>
                      </a:cubicBezTo>
                      <a:cubicBezTo>
                        <a:pt x="0" y="376"/>
                        <a:pt x="200" y="256"/>
                        <a:pt x="336" y="160"/>
                      </a:cubicBezTo>
                      <a:cubicBezTo>
                        <a:pt x="472" y="64"/>
                        <a:pt x="552" y="32"/>
                        <a:pt x="816" y="16"/>
                      </a:cubicBezTo>
                      <a:cubicBezTo>
                        <a:pt x="1080" y="0"/>
                        <a:pt x="1624" y="0"/>
                        <a:pt x="1920" y="64"/>
                      </a:cubicBezTo>
                      <a:cubicBezTo>
                        <a:pt x="2216" y="128"/>
                        <a:pt x="2488" y="256"/>
                        <a:pt x="2592" y="400"/>
                      </a:cubicBezTo>
                      <a:cubicBezTo>
                        <a:pt x="2696" y="544"/>
                        <a:pt x="2600" y="784"/>
                        <a:pt x="2544" y="928"/>
                      </a:cubicBezTo>
                      <a:cubicBezTo>
                        <a:pt x="2488" y="1072"/>
                        <a:pt x="2408" y="1160"/>
                        <a:pt x="2256" y="1264"/>
                      </a:cubicBezTo>
                      <a:cubicBezTo>
                        <a:pt x="2104" y="1368"/>
                        <a:pt x="1776" y="1384"/>
                        <a:pt x="1632" y="1552"/>
                      </a:cubicBezTo>
                      <a:cubicBezTo>
                        <a:pt x="1488" y="1720"/>
                        <a:pt x="1432" y="2088"/>
                        <a:pt x="1392" y="2272"/>
                      </a:cubicBezTo>
                      <a:cubicBezTo>
                        <a:pt x="1352" y="2456"/>
                        <a:pt x="1372" y="2556"/>
                        <a:pt x="1392" y="265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2" name="Freeform 41"/>
                <p:cNvSpPr>
                  <a:spLocks/>
                </p:cNvSpPr>
                <p:nvPr/>
              </p:nvSpPr>
              <p:spPr bwMode="auto">
                <a:xfrm>
                  <a:off x="1392" y="432"/>
                  <a:ext cx="1632" cy="2406"/>
                </a:xfrm>
                <a:custGeom>
                  <a:avLst/>
                  <a:gdLst/>
                  <a:ahLst/>
                  <a:cxnLst>
                    <a:cxn ang="0">
                      <a:pos x="668" y="2400"/>
                    </a:cxn>
                    <a:cxn ang="0">
                      <a:pos x="668" y="2270"/>
                    </a:cxn>
                    <a:cxn ang="0">
                      <a:pos x="610" y="2140"/>
                    </a:cxn>
                    <a:cxn ang="0">
                      <a:pos x="523" y="2053"/>
                    </a:cxn>
                    <a:cxn ang="0">
                      <a:pos x="370" y="1757"/>
                    </a:cxn>
                    <a:cxn ang="0">
                      <a:pos x="349" y="1619"/>
                    </a:cxn>
                    <a:cxn ang="0">
                      <a:pos x="203" y="1316"/>
                    </a:cxn>
                    <a:cxn ang="0">
                      <a:pos x="0" y="535"/>
                    </a:cxn>
                    <a:cxn ang="0">
                      <a:pos x="203" y="145"/>
                    </a:cxn>
                    <a:cxn ang="0">
                      <a:pos x="494" y="14"/>
                    </a:cxn>
                    <a:cxn ang="0">
                      <a:pos x="1162" y="58"/>
                    </a:cxn>
                    <a:cxn ang="0">
                      <a:pos x="1569" y="361"/>
                    </a:cxn>
                    <a:cxn ang="0">
                      <a:pos x="1540" y="839"/>
                    </a:cxn>
                    <a:cxn ang="0">
                      <a:pos x="1366" y="1142"/>
                    </a:cxn>
                    <a:cxn ang="0">
                      <a:pos x="1048" y="1404"/>
                    </a:cxn>
                    <a:cxn ang="0">
                      <a:pos x="916" y="2027"/>
                    </a:cxn>
                    <a:cxn ang="0">
                      <a:pos x="916" y="2406"/>
                    </a:cxn>
                  </a:cxnLst>
                  <a:rect l="0" t="0" r="r" b="b"/>
                  <a:pathLst>
                    <a:path w="1632" h="2406">
                      <a:moveTo>
                        <a:pt x="668" y="2400"/>
                      </a:moveTo>
                      <a:cubicBezTo>
                        <a:pt x="673" y="2357"/>
                        <a:pt x="678" y="2313"/>
                        <a:pt x="668" y="2270"/>
                      </a:cubicBezTo>
                      <a:cubicBezTo>
                        <a:pt x="659" y="2227"/>
                        <a:pt x="634" y="2176"/>
                        <a:pt x="610" y="2140"/>
                      </a:cubicBezTo>
                      <a:cubicBezTo>
                        <a:pt x="586" y="2104"/>
                        <a:pt x="563" y="2117"/>
                        <a:pt x="523" y="2053"/>
                      </a:cubicBezTo>
                      <a:cubicBezTo>
                        <a:pt x="483" y="1989"/>
                        <a:pt x="399" y="1829"/>
                        <a:pt x="370" y="1757"/>
                      </a:cubicBezTo>
                      <a:cubicBezTo>
                        <a:pt x="341" y="1685"/>
                        <a:pt x="377" y="1692"/>
                        <a:pt x="349" y="1619"/>
                      </a:cubicBezTo>
                      <a:cubicBezTo>
                        <a:pt x="321" y="1546"/>
                        <a:pt x="262" y="1496"/>
                        <a:pt x="203" y="1316"/>
                      </a:cubicBezTo>
                      <a:cubicBezTo>
                        <a:pt x="145" y="1135"/>
                        <a:pt x="0" y="730"/>
                        <a:pt x="0" y="535"/>
                      </a:cubicBezTo>
                      <a:cubicBezTo>
                        <a:pt x="0" y="340"/>
                        <a:pt x="121" y="231"/>
                        <a:pt x="203" y="145"/>
                      </a:cubicBezTo>
                      <a:cubicBezTo>
                        <a:pt x="286" y="58"/>
                        <a:pt x="334" y="29"/>
                        <a:pt x="494" y="14"/>
                      </a:cubicBezTo>
                      <a:cubicBezTo>
                        <a:pt x="654" y="0"/>
                        <a:pt x="983" y="0"/>
                        <a:pt x="1162" y="58"/>
                      </a:cubicBezTo>
                      <a:cubicBezTo>
                        <a:pt x="1341" y="116"/>
                        <a:pt x="1506" y="231"/>
                        <a:pt x="1569" y="361"/>
                      </a:cubicBezTo>
                      <a:cubicBezTo>
                        <a:pt x="1632" y="492"/>
                        <a:pt x="1574" y="708"/>
                        <a:pt x="1540" y="839"/>
                      </a:cubicBezTo>
                      <a:cubicBezTo>
                        <a:pt x="1506" y="969"/>
                        <a:pt x="1448" y="1048"/>
                        <a:pt x="1366" y="1142"/>
                      </a:cubicBezTo>
                      <a:cubicBezTo>
                        <a:pt x="1284" y="1236"/>
                        <a:pt x="1123" y="1256"/>
                        <a:pt x="1048" y="1404"/>
                      </a:cubicBezTo>
                      <a:cubicBezTo>
                        <a:pt x="973" y="1552"/>
                        <a:pt x="938" y="1860"/>
                        <a:pt x="916" y="2027"/>
                      </a:cubicBezTo>
                      <a:cubicBezTo>
                        <a:pt x="894" y="2194"/>
                        <a:pt x="916" y="2327"/>
                        <a:pt x="916" y="2406"/>
                      </a:cubicBezTo>
                    </a:path>
                  </a:pathLst>
                </a:custGeom>
                <a:noFill/>
                <a:ln w="9525" cap="flat">
                  <a:solidFill>
                    <a:schemeClr val="tx1"/>
                  </a:solidFill>
                  <a:prstDash val="lgDash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3" name="Line 42"/>
                <p:cNvSpPr>
                  <a:spLocks noChangeShapeType="1"/>
                </p:cNvSpPr>
                <p:nvPr/>
              </p:nvSpPr>
              <p:spPr bwMode="auto">
                <a:xfrm flipV="1">
                  <a:off x="2112" y="240"/>
                  <a:ext cx="48" cy="81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4" name="Line 43"/>
                <p:cNvSpPr>
                  <a:spLocks noChangeShapeType="1"/>
                </p:cNvSpPr>
                <p:nvPr/>
              </p:nvSpPr>
              <p:spPr bwMode="auto">
                <a:xfrm flipV="1">
                  <a:off x="2352" y="576"/>
                  <a:ext cx="1056" cy="67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5" name="Line 44"/>
                <p:cNvSpPr>
                  <a:spLocks noChangeShapeType="1"/>
                </p:cNvSpPr>
                <p:nvPr/>
              </p:nvSpPr>
              <p:spPr bwMode="auto">
                <a:xfrm flipH="1" flipV="1">
                  <a:off x="1104" y="624"/>
                  <a:ext cx="576" cy="48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6" name="Line 45"/>
                <p:cNvSpPr>
                  <a:spLocks noChangeShapeType="1"/>
                </p:cNvSpPr>
                <p:nvPr/>
              </p:nvSpPr>
              <p:spPr bwMode="auto">
                <a:xfrm>
                  <a:off x="2400" y="1584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7" name="Line 46"/>
                <p:cNvSpPr>
                  <a:spLocks noChangeShapeType="1"/>
                </p:cNvSpPr>
                <p:nvPr/>
              </p:nvSpPr>
              <p:spPr bwMode="auto">
                <a:xfrm flipH="1" flipV="1">
                  <a:off x="1248" y="1440"/>
                  <a:ext cx="384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3" name="Group 297"/>
              <p:cNvGrpSpPr>
                <a:grpSpLocks/>
              </p:cNvGrpSpPr>
              <p:nvPr/>
            </p:nvGrpSpPr>
            <p:grpSpPr bwMode="auto">
              <a:xfrm rot="2611989">
                <a:off x="3115299" y="3279825"/>
                <a:ext cx="698848" cy="609600"/>
                <a:chOff x="4800" y="1968"/>
                <a:chExt cx="720" cy="480"/>
              </a:xfrm>
            </p:grpSpPr>
            <p:sp>
              <p:nvSpPr>
                <p:cNvPr id="50" name="Oval 298"/>
                <p:cNvSpPr>
                  <a:spLocks noChangeArrowheads="1"/>
                </p:cNvSpPr>
                <p:nvPr/>
              </p:nvSpPr>
              <p:spPr bwMode="auto">
                <a:xfrm>
                  <a:off x="4896" y="2016"/>
                  <a:ext cx="240" cy="144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" name="Rectangle 299"/>
                <p:cNvSpPr>
                  <a:spLocks noChangeArrowheads="1"/>
                </p:cNvSpPr>
                <p:nvPr/>
              </p:nvSpPr>
              <p:spPr bwMode="auto">
                <a:xfrm>
                  <a:off x="5280" y="1968"/>
                  <a:ext cx="240" cy="192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" name="AutoShape 300"/>
                <p:cNvSpPr>
                  <a:spLocks noChangeArrowheads="1"/>
                </p:cNvSpPr>
                <p:nvPr/>
              </p:nvSpPr>
              <p:spPr bwMode="auto">
                <a:xfrm>
                  <a:off x="5184" y="2256"/>
                  <a:ext cx="192" cy="192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CCCC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" name="AutoShape 301"/>
                <p:cNvSpPr>
                  <a:spLocks noChangeArrowheads="1"/>
                </p:cNvSpPr>
                <p:nvPr/>
              </p:nvSpPr>
              <p:spPr bwMode="auto">
                <a:xfrm>
                  <a:off x="4800" y="2256"/>
                  <a:ext cx="288" cy="144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" name="Line 302"/>
                <p:cNvSpPr>
                  <a:spLocks noChangeShapeType="1"/>
                </p:cNvSpPr>
                <p:nvPr/>
              </p:nvSpPr>
              <p:spPr bwMode="auto">
                <a:xfrm>
                  <a:off x="5040" y="2160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" name="Line 303"/>
                <p:cNvSpPr>
                  <a:spLocks noChangeShapeType="1"/>
                </p:cNvSpPr>
                <p:nvPr/>
              </p:nvSpPr>
              <p:spPr bwMode="auto">
                <a:xfrm>
                  <a:off x="5136" y="2064"/>
                  <a:ext cx="14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" name="Line 304"/>
                <p:cNvSpPr>
                  <a:spLocks noChangeShapeType="1"/>
                </p:cNvSpPr>
                <p:nvPr/>
              </p:nvSpPr>
              <p:spPr bwMode="auto">
                <a:xfrm flipH="1" flipV="1">
                  <a:off x="5088" y="2160"/>
                  <a:ext cx="144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" name="Line 305"/>
                <p:cNvSpPr>
                  <a:spLocks noChangeShapeType="1"/>
                </p:cNvSpPr>
                <p:nvPr/>
              </p:nvSpPr>
              <p:spPr bwMode="auto">
                <a:xfrm flipH="1">
                  <a:off x="5328" y="2160"/>
                  <a:ext cx="96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" name="Group 294"/>
              <p:cNvGrpSpPr>
                <a:grpSpLocks/>
              </p:cNvGrpSpPr>
              <p:nvPr/>
            </p:nvGrpSpPr>
            <p:grpSpPr bwMode="auto">
              <a:xfrm rot="2611989">
                <a:off x="4868021" y="3594217"/>
                <a:ext cx="569772" cy="898358"/>
                <a:chOff x="4032" y="1968"/>
                <a:chExt cx="768" cy="1152"/>
              </a:xfrm>
            </p:grpSpPr>
            <p:sp>
              <p:nvSpPr>
                <p:cNvPr id="58" name="AutoShape 295"/>
                <p:cNvSpPr>
                  <a:spLocks noChangeArrowheads="1"/>
                </p:cNvSpPr>
                <p:nvPr/>
              </p:nvSpPr>
              <p:spPr bwMode="auto">
                <a:xfrm>
                  <a:off x="4272" y="2544"/>
                  <a:ext cx="288" cy="576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9" name="Oval 296"/>
                <p:cNvSpPr>
                  <a:spLocks noChangeArrowheads="1"/>
                </p:cNvSpPr>
                <p:nvPr/>
              </p:nvSpPr>
              <p:spPr bwMode="auto">
                <a:xfrm>
                  <a:off x="4032" y="1968"/>
                  <a:ext cx="768" cy="768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" name="Group 138"/>
              <p:cNvGrpSpPr/>
              <p:nvPr/>
            </p:nvGrpSpPr>
            <p:grpSpPr>
              <a:xfrm rot="2611989">
                <a:off x="3762215" y="4251253"/>
                <a:ext cx="1475345" cy="546100"/>
                <a:chOff x="3124200" y="5867400"/>
                <a:chExt cx="2057400" cy="546100"/>
              </a:xfrm>
            </p:grpSpPr>
            <p:sp>
              <p:nvSpPr>
                <p:cNvPr id="130" name="Freeform 252"/>
                <p:cNvSpPr>
                  <a:spLocks/>
                </p:cNvSpPr>
                <p:nvPr/>
              </p:nvSpPr>
              <p:spPr bwMode="auto">
                <a:xfrm>
                  <a:off x="3124200" y="6146800"/>
                  <a:ext cx="2057400" cy="266700"/>
                </a:xfrm>
                <a:custGeom>
                  <a:avLst/>
                  <a:gdLst/>
                  <a:ahLst/>
                  <a:cxnLst>
                    <a:cxn ang="0">
                      <a:pos x="0" y="160"/>
                    </a:cxn>
                    <a:cxn ang="0">
                      <a:pos x="240" y="16"/>
                    </a:cxn>
                    <a:cxn ang="0">
                      <a:pos x="672" y="64"/>
                    </a:cxn>
                    <a:cxn ang="0">
                      <a:pos x="816" y="160"/>
                    </a:cxn>
                    <a:cxn ang="0">
                      <a:pos x="1296" y="112"/>
                    </a:cxn>
                  </a:cxnLst>
                  <a:rect l="0" t="0" r="r" b="b"/>
                  <a:pathLst>
                    <a:path w="1296" h="168">
                      <a:moveTo>
                        <a:pt x="0" y="160"/>
                      </a:moveTo>
                      <a:cubicBezTo>
                        <a:pt x="64" y="96"/>
                        <a:pt x="128" y="32"/>
                        <a:pt x="240" y="16"/>
                      </a:cubicBezTo>
                      <a:cubicBezTo>
                        <a:pt x="352" y="0"/>
                        <a:pt x="576" y="40"/>
                        <a:pt x="672" y="64"/>
                      </a:cubicBezTo>
                      <a:cubicBezTo>
                        <a:pt x="768" y="88"/>
                        <a:pt x="712" y="152"/>
                        <a:pt x="816" y="160"/>
                      </a:cubicBezTo>
                      <a:cubicBezTo>
                        <a:pt x="920" y="168"/>
                        <a:pt x="1108" y="140"/>
                        <a:pt x="1296" y="112"/>
                      </a:cubicBezTo>
                    </a:path>
                  </a:pathLst>
                </a:custGeom>
                <a:noFill/>
                <a:ln w="28575" cap="flat" cmpd="sng">
                  <a:solidFill>
                    <a:srgbClr val="CC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1" name="Oval 253"/>
                <p:cNvSpPr>
                  <a:spLocks noChangeArrowheads="1"/>
                </p:cNvSpPr>
                <p:nvPr/>
              </p:nvSpPr>
              <p:spPr bwMode="auto">
                <a:xfrm>
                  <a:off x="3352800" y="5867400"/>
                  <a:ext cx="762000" cy="304800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 type="none" w="sm" len="sm"/>
                  <a:tailEnd type="none" w="sm" len="sm"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2" name="Oval 254"/>
                <p:cNvSpPr>
                  <a:spLocks noChangeArrowheads="1"/>
                </p:cNvSpPr>
                <p:nvPr/>
              </p:nvSpPr>
              <p:spPr bwMode="auto">
                <a:xfrm>
                  <a:off x="3581400" y="6172200"/>
                  <a:ext cx="304800" cy="152400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 type="none" w="sm" len="sm"/>
                  <a:tailEnd type="none" w="sm" len="sm"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3" name="Oval 255"/>
                <p:cNvSpPr>
                  <a:spLocks noChangeArrowheads="1"/>
                </p:cNvSpPr>
                <p:nvPr/>
              </p:nvSpPr>
              <p:spPr bwMode="auto">
                <a:xfrm>
                  <a:off x="4114800" y="6096000"/>
                  <a:ext cx="76200" cy="76200"/>
                </a:xfrm>
                <a:prstGeom prst="ellipse">
                  <a:avLst/>
                </a:prstGeom>
                <a:solidFill>
                  <a:schemeClr val="hlink"/>
                </a:solidFill>
                <a:ln w="12700">
                  <a:noFill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4" name="Oval 256"/>
                <p:cNvSpPr>
                  <a:spLocks noChangeArrowheads="1"/>
                </p:cNvSpPr>
                <p:nvPr/>
              </p:nvSpPr>
              <p:spPr bwMode="auto">
                <a:xfrm>
                  <a:off x="4267200" y="6096000"/>
                  <a:ext cx="76200" cy="76200"/>
                </a:xfrm>
                <a:prstGeom prst="ellipse">
                  <a:avLst/>
                </a:prstGeom>
                <a:solidFill>
                  <a:schemeClr val="hlink"/>
                </a:solidFill>
                <a:ln w="12700">
                  <a:noFill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5" name="Oval 257"/>
                <p:cNvSpPr>
                  <a:spLocks noChangeArrowheads="1"/>
                </p:cNvSpPr>
                <p:nvPr/>
              </p:nvSpPr>
              <p:spPr bwMode="auto">
                <a:xfrm>
                  <a:off x="4343400" y="6019800"/>
                  <a:ext cx="76200" cy="76200"/>
                </a:xfrm>
                <a:prstGeom prst="ellipse">
                  <a:avLst/>
                </a:prstGeom>
                <a:solidFill>
                  <a:schemeClr val="hlink"/>
                </a:solidFill>
                <a:ln w="12700">
                  <a:noFill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6" name="Oval 258"/>
                <p:cNvSpPr>
                  <a:spLocks noChangeArrowheads="1"/>
                </p:cNvSpPr>
                <p:nvPr/>
              </p:nvSpPr>
              <p:spPr bwMode="auto">
                <a:xfrm>
                  <a:off x="4191000" y="6096000"/>
                  <a:ext cx="76200" cy="76200"/>
                </a:xfrm>
                <a:prstGeom prst="ellipse">
                  <a:avLst/>
                </a:prstGeom>
                <a:solidFill>
                  <a:schemeClr val="hlink"/>
                </a:solidFill>
                <a:ln w="12700">
                  <a:noFill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7" name="Oval 259"/>
                <p:cNvSpPr>
                  <a:spLocks noChangeArrowheads="1"/>
                </p:cNvSpPr>
                <p:nvPr/>
              </p:nvSpPr>
              <p:spPr bwMode="auto">
                <a:xfrm>
                  <a:off x="4419600" y="5943600"/>
                  <a:ext cx="76200" cy="76200"/>
                </a:xfrm>
                <a:prstGeom prst="ellipse">
                  <a:avLst/>
                </a:prstGeom>
                <a:solidFill>
                  <a:schemeClr val="hlink"/>
                </a:solidFill>
                <a:ln w="12700">
                  <a:noFill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8" name="Oval 260"/>
                <p:cNvSpPr>
                  <a:spLocks noChangeArrowheads="1"/>
                </p:cNvSpPr>
                <p:nvPr/>
              </p:nvSpPr>
              <p:spPr bwMode="auto">
                <a:xfrm>
                  <a:off x="4495800" y="5943600"/>
                  <a:ext cx="76200" cy="76200"/>
                </a:xfrm>
                <a:prstGeom prst="ellipse">
                  <a:avLst/>
                </a:prstGeom>
                <a:solidFill>
                  <a:schemeClr val="hlink"/>
                </a:solidFill>
                <a:ln w="12700">
                  <a:noFill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" name="Group 326"/>
              <p:cNvGrpSpPr>
                <a:grpSpLocks/>
              </p:cNvGrpSpPr>
              <p:nvPr/>
            </p:nvGrpSpPr>
            <p:grpSpPr bwMode="auto">
              <a:xfrm rot="2611989" flipV="1">
                <a:off x="1798278" y="2636237"/>
                <a:ext cx="459648" cy="533400"/>
                <a:chOff x="1968" y="720"/>
                <a:chExt cx="624" cy="912"/>
              </a:xfrm>
            </p:grpSpPr>
            <p:sp>
              <p:nvSpPr>
                <p:cNvPr id="143" name="AutoShape 327"/>
                <p:cNvSpPr>
                  <a:spLocks noChangeArrowheads="1"/>
                </p:cNvSpPr>
                <p:nvPr/>
              </p:nvSpPr>
              <p:spPr bwMode="auto">
                <a:xfrm>
                  <a:off x="1968" y="720"/>
                  <a:ext cx="624" cy="912"/>
                </a:xfrm>
                <a:prstGeom prst="can">
                  <a:avLst>
                    <a:gd name="adj" fmla="val 40862"/>
                  </a:avLst>
                </a:prstGeom>
                <a:gradFill rotWithShape="1">
                  <a:gsLst>
                    <a:gs pos="0">
                      <a:schemeClr val="folHlink">
                        <a:gamma/>
                        <a:shade val="46275"/>
                        <a:invGamma/>
                      </a:schemeClr>
                    </a:gs>
                    <a:gs pos="50000">
                      <a:schemeClr val="folHlink"/>
                    </a:gs>
                    <a:gs pos="100000">
                      <a:schemeClr val="folHlink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" name="Oval 328"/>
                <p:cNvSpPr>
                  <a:spLocks noChangeArrowheads="1"/>
                </p:cNvSpPr>
                <p:nvPr/>
              </p:nvSpPr>
              <p:spPr bwMode="auto">
                <a:xfrm>
                  <a:off x="2160" y="816"/>
                  <a:ext cx="240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7" name="Group 326"/>
              <p:cNvGrpSpPr>
                <a:grpSpLocks/>
              </p:cNvGrpSpPr>
              <p:nvPr/>
            </p:nvGrpSpPr>
            <p:grpSpPr bwMode="auto">
              <a:xfrm rot="2611989" flipV="1">
                <a:off x="265946" y="1409967"/>
                <a:ext cx="786514" cy="912714"/>
                <a:chOff x="1968" y="720"/>
                <a:chExt cx="624" cy="912"/>
              </a:xfrm>
            </p:grpSpPr>
            <p:sp>
              <p:nvSpPr>
                <p:cNvPr id="149" name="AutoShape 327"/>
                <p:cNvSpPr>
                  <a:spLocks noChangeArrowheads="1"/>
                </p:cNvSpPr>
                <p:nvPr/>
              </p:nvSpPr>
              <p:spPr bwMode="auto">
                <a:xfrm>
                  <a:off x="1968" y="720"/>
                  <a:ext cx="624" cy="912"/>
                </a:xfrm>
                <a:prstGeom prst="can">
                  <a:avLst>
                    <a:gd name="adj" fmla="val 40862"/>
                  </a:avLst>
                </a:prstGeom>
                <a:gradFill rotWithShape="1">
                  <a:gsLst>
                    <a:gs pos="0">
                      <a:schemeClr val="folHlink">
                        <a:gamma/>
                        <a:shade val="46275"/>
                        <a:invGamma/>
                      </a:schemeClr>
                    </a:gs>
                    <a:gs pos="50000">
                      <a:schemeClr val="folHlink"/>
                    </a:gs>
                    <a:gs pos="100000">
                      <a:schemeClr val="folHlink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0" name="Oval 328"/>
                <p:cNvSpPr>
                  <a:spLocks noChangeArrowheads="1"/>
                </p:cNvSpPr>
                <p:nvPr/>
              </p:nvSpPr>
              <p:spPr bwMode="auto">
                <a:xfrm>
                  <a:off x="2160" y="816"/>
                  <a:ext cx="240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8" name="Group 306"/>
              <p:cNvGrpSpPr>
                <a:grpSpLocks/>
              </p:cNvGrpSpPr>
              <p:nvPr/>
            </p:nvGrpSpPr>
            <p:grpSpPr bwMode="auto">
              <a:xfrm rot="2611989" flipV="1">
                <a:off x="2909854" y="4215016"/>
                <a:ext cx="734079" cy="1440494"/>
                <a:chOff x="2592" y="672"/>
                <a:chExt cx="768" cy="1152"/>
              </a:xfrm>
            </p:grpSpPr>
            <p:sp>
              <p:nvSpPr>
                <p:cNvPr id="111" name="AutoShape 307"/>
                <p:cNvSpPr>
                  <a:spLocks noChangeArrowheads="1"/>
                </p:cNvSpPr>
                <p:nvPr/>
              </p:nvSpPr>
              <p:spPr bwMode="auto">
                <a:xfrm>
                  <a:off x="2832" y="1248"/>
                  <a:ext cx="288" cy="576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CCFF99">
                        <a:gamma/>
                        <a:shade val="46275"/>
                        <a:invGamma/>
                      </a:srgbClr>
                    </a:gs>
                    <a:gs pos="50000">
                      <a:srgbClr val="CCFF99"/>
                    </a:gs>
                    <a:gs pos="100000">
                      <a:srgbClr val="CCFF99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2" name="Oval 308"/>
                <p:cNvSpPr>
                  <a:spLocks noChangeArrowheads="1"/>
                </p:cNvSpPr>
                <p:nvPr/>
              </p:nvSpPr>
              <p:spPr bwMode="auto">
                <a:xfrm>
                  <a:off x="2592" y="672"/>
                  <a:ext cx="768" cy="76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FF99"/>
                    </a:gs>
                    <a:gs pos="100000">
                      <a:srgbClr val="CCFF99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9" name="Group 320"/>
              <p:cNvGrpSpPr>
                <a:grpSpLocks/>
              </p:cNvGrpSpPr>
              <p:nvPr/>
            </p:nvGrpSpPr>
            <p:grpSpPr bwMode="auto">
              <a:xfrm rot="2611989">
                <a:off x="2042056" y="1328345"/>
                <a:ext cx="698848" cy="684114"/>
                <a:chOff x="1968" y="720"/>
                <a:chExt cx="624" cy="912"/>
              </a:xfrm>
            </p:grpSpPr>
            <p:sp>
              <p:nvSpPr>
                <p:cNvPr id="152" name="AutoShape 321"/>
                <p:cNvSpPr>
                  <a:spLocks noChangeArrowheads="1"/>
                </p:cNvSpPr>
                <p:nvPr/>
              </p:nvSpPr>
              <p:spPr bwMode="auto">
                <a:xfrm>
                  <a:off x="1968" y="720"/>
                  <a:ext cx="624" cy="912"/>
                </a:xfrm>
                <a:prstGeom prst="can">
                  <a:avLst>
                    <a:gd name="adj" fmla="val 40862"/>
                  </a:avLst>
                </a:prstGeom>
                <a:gradFill rotWithShape="1">
                  <a:gsLst>
                    <a:gs pos="0">
                      <a:srgbClr val="FFCCCC">
                        <a:gamma/>
                        <a:shade val="46275"/>
                        <a:invGamma/>
                      </a:srgbClr>
                    </a:gs>
                    <a:gs pos="50000">
                      <a:srgbClr val="FFCCCC"/>
                    </a:gs>
                    <a:gs pos="100000">
                      <a:srgbClr val="FFCCCC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3" name="Oval 322"/>
                <p:cNvSpPr>
                  <a:spLocks noChangeArrowheads="1"/>
                </p:cNvSpPr>
                <p:nvPr/>
              </p:nvSpPr>
              <p:spPr bwMode="auto">
                <a:xfrm>
                  <a:off x="2160" y="816"/>
                  <a:ext cx="240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cxnSp>
            <p:nvCxnSpPr>
              <p:cNvPr id="155" name="Straight Connector 154"/>
              <p:cNvCxnSpPr/>
              <p:nvPr/>
            </p:nvCxnSpPr>
            <p:spPr>
              <a:xfrm rot="2611989">
                <a:off x="291325" y="1366098"/>
                <a:ext cx="1708294" cy="1248"/>
              </a:xfrm>
              <a:prstGeom prst="line">
                <a:avLst/>
              </a:prstGeom>
              <a:ln cmpd="sng">
                <a:prstDash val="dash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/>
              <p:cNvCxnSpPr/>
              <p:nvPr/>
            </p:nvCxnSpPr>
            <p:spPr>
              <a:xfrm rot="2611989">
                <a:off x="298944" y="1583550"/>
                <a:ext cx="1708294" cy="1248"/>
              </a:xfrm>
              <a:prstGeom prst="line">
                <a:avLst/>
              </a:prstGeom>
              <a:ln cmpd="sng">
                <a:prstDash val="dash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20" name="Group 161"/>
              <p:cNvGrpSpPr/>
              <p:nvPr/>
            </p:nvGrpSpPr>
            <p:grpSpPr>
              <a:xfrm rot="2611989">
                <a:off x="741540" y="964639"/>
                <a:ext cx="1072630" cy="546462"/>
                <a:chOff x="636986" y="2732083"/>
                <a:chExt cx="1052604" cy="546462"/>
              </a:xfrm>
            </p:grpSpPr>
            <p:sp>
              <p:nvSpPr>
                <p:cNvPr id="158" name="Freeform 157"/>
                <p:cNvSpPr/>
                <p:nvPr/>
              </p:nvSpPr>
              <p:spPr>
                <a:xfrm>
                  <a:off x="636986" y="2808284"/>
                  <a:ext cx="454618" cy="350957"/>
                </a:xfrm>
                <a:custGeom>
                  <a:avLst/>
                  <a:gdLst>
                    <a:gd name="connsiteX0" fmla="*/ 386861 w 454620"/>
                    <a:gd name="connsiteY0" fmla="*/ 26104 h 350957"/>
                    <a:gd name="connsiteX1" fmla="*/ 314671 w 454620"/>
                    <a:gd name="connsiteY1" fmla="*/ 62199 h 350957"/>
                    <a:gd name="connsiteX2" fmla="*/ 242482 w 454620"/>
                    <a:gd name="connsiteY2" fmla="*/ 86262 h 350957"/>
                    <a:gd name="connsiteX3" fmla="*/ 206387 w 454620"/>
                    <a:gd name="connsiteY3" fmla="*/ 98294 h 350957"/>
                    <a:gd name="connsiteX4" fmla="*/ 134197 w 454620"/>
                    <a:gd name="connsiteY4" fmla="*/ 134389 h 350957"/>
                    <a:gd name="connsiteX5" fmla="*/ 98103 w 454620"/>
                    <a:gd name="connsiteY5" fmla="*/ 158452 h 350957"/>
                    <a:gd name="connsiteX6" fmla="*/ 74040 w 454620"/>
                    <a:gd name="connsiteY6" fmla="*/ 194547 h 350957"/>
                    <a:gd name="connsiteX7" fmla="*/ 25913 w 454620"/>
                    <a:gd name="connsiteY7" fmla="*/ 254704 h 350957"/>
                    <a:gd name="connsiteX8" fmla="*/ 25913 w 454620"/>
                    <a:gd name="connsiteY8" fmla="*/ 326894 h 350957"/>
                    <a:gd name="connsiteX9" fmla="*/ 98103 w 454620"/>
                    <a:gd name="connsiteY9" fmla="*/ 350957 h 350957"/>
                    <a:gd name="connsiteX10" fmla="*/ 110134 w 454620"/>
                    <a:gd name="connsiteY10" fmla="*/ 242673 h 350957"/>
                    <a:gd name="connsiteX11" fmla="*/ 74040 w 454620"/>
                    <a:gd name="connsiteY11" fmla="*/ 230641 h 350957"/>
                    <a:gd name="connsiteX12" fmla="*/ 62008 w 454620"/>
                    <a:gd name="connsiteY12" fmla="*/ 218610 h 350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454620" h="350957">
                      <a:moveTo>
                        <a:pt x="386861" y="26104"/>
                      </a:moveTo>
                      <a:cubicBezTo>
                        <a:pt x="255216" y="69987"/>
                        <a:pt x="454620" y="0"/>
                        <a:pt x="314671" y="62199"/>
                      </a:cubicBezTo>
                      <a:cubicBezTo>
                        <a:pt x="291492" y="72501"/>
                        <a:pt x="266545" y="78241"/>
                        <a:pt x="242482" y="86262"/>
                      </a:cubicBezTo>
                      <a:cubicBezTo>
                        <a:pt x="230450" y="90273"/>
                        <a:pt x="216940" y="91259"/>
                        <a:pt x="206387" y="98294"/>
                      </a:cubicBezTo>
                      <a:cubicBezTo>
                        <a:pt x="102939" y="167258"/>
                        <a:pt x="233827" y="84573"/>
                        <a:pt x="134197" y="134389"/>
                      </a:cubicBezTo>
                      <a:cubicBezTo>
                        <a:pt x="121264" y="140856"/>
                        <a:pt x="110134" y="150431"/>
                        <a:pt x="98103" y="158452"/>
                      </a:cubicBezTo>
                      <a:cubicBezTo>
                        <a:pt x="90082" y="170484"/>
                        <a:pt x="83073" y="183256"/>
                        <a:pt x="74040" y="194547"/>
                      </a:cubicBezTo>
                      <a:cubicBezTo>
                        <a:pt x="5458" y="280274"/>
                        <a:pt x="99982" y="143601"/>
                        <a:pt x="25913" y="254704"/>
                      </a:cubicBezTo>
                      <a:cubicBezTo>
                        <a:pt x="19744" y="273213"/>
                        <a:pt x="0" y="308385"/>
                        <a:pt x="25913" y="326894"/>
                      </a:cubicBezTo>
                      <a:cubicBezTo>
                        <a:pt x="46553" y="341637"/>
                        <a:pt x="98103" y="350957"/>
                        <a:pt x="98103" y="350957"/>
                      </a:cubicBezTo>
                      <a:cubicBezTo>
                        <a:pt x="106125" y="326891"/>
                        <a:pt x="140213" y="272753"/>
                        <a:pt x="110134" y="242673"/>
                      </a:cubicBezTo>
                      <a:cubicBezTo>
                        <a:pt x="101166" y="233705"/>
                        <a:pt x="85383" y="236313"/>
                        <a:pt x="74040" y="230641"/>
                      </a:cubicBezTo>
                      <a:cubicBezTo>
                        <a:pt x="68967" y="228105"/>
                        <a:pt x="66019" y="222620"/>
                        <a:pt x="62008" y="218610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9" name="Freeform 158"/>
                <p:cNvSpPr/>
                <p:nvPr/>
              </p:nvSpPr>
              <p:spPr>
                <a:xfrm>
                  <a:off x="858247" y="2927588"/>
                  <a:ext cx="226020" cy="350957"/>
                </a:xfrm>
                <a:custGeom>
                  <a:avLst/>
                  <a:gdLst>
                    <a:gd name="connsiteX0" fmla="*/ 386861 w 454620"/>
                    <a:gd name="connsiteY0" fmla="*/ 26104 h 350957"/>
                    <a:gd name="connsiteX1" fmla="*/ 314671 w 454620"/>
                    <a:gd name="connsiteY1" fmla="*/ 62199 h 350957"/>
                    <a:gd name="connsiteX2" fmla="*/ 242482 w 454620"/>
                    <a:gd name="connsiteY2" fmla="*/ 86262 h 350957"/>
                    <a:gd name="connsiteX3" fmla="*/ 206387 w 454620"/>
                    <a:gd name="connsiteY3" fmla="*/ 98294 h 350957"/>
                    <a:gd name="connsiteX4" fmla="*/ 134197 w 454620"/>
                    <a:gd name="connsiteY4" fmla="*/ 134389 h 350957"/>
                    <a:gd name="connsiteX5" fmla="*/ 98103 w 454620"/>
                    <a:gd name="connsiteY5" fmla="*/ 158452 h 350957"/>
                    <a:gd name="connsiteX6" fmla="*/ 74040 w 454620"/>
                    <a:gd name="connsiteY6" fmla="*/ 194547 h 350957"/>
                    <a:gd name="connsiteX7" fmla="*/ 25913 w 454620"/>
                    <a:gd name="connsiteY7" fmla="*/ 254704 h 350957"/>
                    <a:gd name="connsiteX8" fmla="*/ 25913 w 454620"/>
                    <a:gd name="connsiteY8" fmla="*/ 326894 h 350957"/>
                    <a:gd name="connsiteX9" fmla="*/ 98103 w 454620"/>
                    <a:gd name="connsiteY9" fmla="*/ 350957 h 350957"/>
                    <a:gd name="connsiteX10" fmla="*/ 110134 w 454620"/>
                    <a:gd name="connsiteY10" fmla="*/ 242673 h 350957"/>
                    <a:gd name="connsiteX11" fmla="*/ 74040 w 454620"/>
                    <a:gd name="connsiteY11" fmla="*/ 230641 h 350957"/>
                    <a:gd name="connsiteX12" fmla="*/ 62008 w 454620"/>
                    <a:gd name="connsiteY12" fmla="*/ 218610 h 350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454620" h="350957">
                      <a:moveTo>
                        <a:pt x="386861" y="26104"/>
                      </a:moveTo>
                      <a:cubicBezTo>
                        <a:pt x="255216" y="69987"/>
                        <a:pt x="454620" y="0"/>
                        <a:pt x="314671" y="62199"/>
                      </a:cubicBezTo>
                      <a:cubicBezTo>
                        <a:pt x="291492" y="72501"/>
                        <a:pt x="266545" y="78241"/>
                        <a:pt x="242482" y="86262"/>
                      </a:cubicBezTo>
                      <a:cubicBezTo>
                        <a:pt x="230450" y="90273"/>
                        <a:pt x="216940" y="91259"/>
                        <a:pt x="206387" y="98294"/>
                      </a:cubicBezTo>
                      <a:cubicBezTo>
                        <a:pt x="102939" y="167258"/>
                        <a:pt x="233827" y="84573"/>
                        <a:pt x="134197" y="134389"/>
                      </a:cubicBezTo>
                      <a:cubicBezTo>
                        <a:pt x="121264" y="140856"/>
                        <a:pt x="110134" y="150431"/>
                        <a:pt x="98103" y="158452"/>
                      </a:cubicBezTo>
                      <a:cubicBezTo>
                        <a:pt x="90082" y="170484"/>
                        <a:pt x="83073" y="183256"/>
                        <a:pt x="74040" y="194547"/>
                      </a:cubicBezTo>
                      <a:cubicBezTo>
                        <a:pt x="5458" y="280274"/>
                        <a:pt x="99982" y="143601"/>
                        <a:pt x="25913" y="254704"/>
                      </a:cubicBezTo>
                      <a:cubicBezTo>
                        <a:pt x="19744" y="273213"/>
                        <a:pt x="0" y="308385"/>
                        <a:pt x="25913" y="326894"/>
                      </a:cubicBezTo>
                      <a:cubicBezTo>
                        <a:pt x="46553" y="341637"/>
                        <a:pt x="98103" y="350957"/>
                        <a:pt x="98103" y="350957"/>
                      </a:cubicBezTo>
                      <a:cubicBezTo>
                        <a:pt x="106125" y="326891"/>
                        <a:pt x="140213" y="272753"/>
                        <a:pt x="110134" y="242673"/>
                      </a:cubicBezTo>
                      <a:cubicBezTo>
                        <a:pt x="101166" y="233705"/>
                        <a:pt x="85383" y="236313"/>
                        <a:pt x="74040" y="230641"/>
                      </a:cubicBezTo>
                      <a:cubicBezTo>
                        <a:pt x="68967" y="228105"/>
                        <a:pt x="66019" y="222620"/>
                        <a:pt x="62008" y="218610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0" name="Oval 159"/>
                <p:cNvSpPr/>
                <p:nvPr/>
              </p:nvSpPr>
              <p:spPr>
                <a:xfrm>
                  <a:off x="1003792" y="2732083"/>
                  <a:ext cx="685798" cy="381000"/>
                </a:xfrm>
                <a:prstGeom prst="ellipse">
                  <a:avLst/>
                </a:prstGeom>
                <a:solidFill>
                  <a:srgbClr val="00B05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75" name="Oval 298"/>
            <p:cNvSpPr>
              <a:spLocks noChangeArrowheads="1"/>
            </p:cNvSpPr>
            <p:nvPr/>
          </p:nvSpPr>
          <p:spPr bwMode="auto">
            <a:xfrm rot="2611989">
              <a:off x="3932267" y="5590466"/>
              <a:ext cx="197554" cy="15507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100794" tIns="50397" rIns="100794" bIns="50397" anchor="ctr"/>
            <a:lstStyle/>
            <a:p>
              <a:endParaRPr lang="en-US"/>
            </a:p>
          </p:txBody>
        </p:sp>
        <p:sp>
          <p:nvSpPr>
            <p:cNvPr id="76" name="Rectangle 299"/>
            <p:cNvSpPr>
              <a:spLocks noChangeArrowheads="1"/>
            </p:cNvSpPr>
            <p:nvPr/>
          </p:nvSpPr>
          <p:spPr bwMode="auto">
            <a:xfrm rot="2611989">
              <a:off x="4179227" y="5763571"/>
              <a:ext cx="197554" cy="20676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100794" tIns="50397" rIns="100794" bIns="50397" anchor="ctr"/>
            <a:lstStyle/>
            <a:p>
              <a:endParaRPr lang="en-US"/>
            </a:p>
          </p:txBody>
        </p:sp>
        <p:sp>
          <p:nvSpPr>
            <p:cNvPr id="77" name="AutoShape 300"/>
            <p:cNvSpPr>
              <a:spLocks noChangeArrowheads="1"/>
            </p:cNvSpPr>
            <p:nvPr/>
          </p:nvSpPr>
          <p:spPr bwMode="auto">
            <a:xfrm rot="2611989">
              <a:off x="3913724" y="5920396"/>
              <a:ext cx="158043" cy="206768"/>
            </a:xfrm>
            <a:prstGeom prst="triangle">
              <a:avLst>
                <a:gd name="adj" fmla="val 50000"/>
              </a:avLst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100794" tIns="50397" rIns="100794" bIns="50397" anchor="ctr"/>
            <a:lstStyle/>
            <a:p>
              <a:endParaRPr lang="en-US"/>
            </a:p>
          </p:txBody>
        </p:sp>
        <p:sp>
          <p:nvSpPr>
            <p:cNvPr id="78" name="Line 304"/>
            <p:cNvSpPr>
              <a:spLocks noChangeShapeType="1"/>
            </p:cNvSpPr>
            <p:nvPr/>
          </p:nvSpPr>
          <p:spPr bwMode="auto">
            <a:xfrm rot="2611989" flipH="1" flipV="1">
              <a:off x="3950888" y="5784526"/>
              <a:ext cx="118532" cy="1550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100794" tIns="50397" rIns="100794" bIns="50397"/>
            <a:lstStyle/>
            <a:p>
              <a:endParaRPr lang="en-US"/>
            </a:p>
          </p:txBody>
        </p:sp>
        <p:sp>
          <p:nvSpPr>
            <p:cNvPr id="79" name="Line 305"/>
            <p:cNvSpPr>
              <a:spLocks noChangeShapeType="1"/>
            </p:cNvSpPr>
            <p:nvPr/>
          </p:nvSpPr>
          <p:spPr bwMode="auto">
            <a:xfrm rot="2611989" flipH="1">
              <a:off x="4099543" y="5906977"/>
              <a:ext cx="79021" cy="1550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100794" tIns="50397" rIns="100794" bIns="50397"/>
            <a:lstStyle/>
            <a:p>
              <a:endParaRPr lang="en-US"/>
            </a:p>
          </p:txBody>
        </p:sp>
        <p:sp>
          <p:nvSpPr>
            <p:cNvPr id="80" name="Oval 298"/>
            <p:cNvSpPr>
              <a:spLocks noChangeArrowheads="1"/>
            </p:cNvSpPr>
            <p:nvPr/>
          </p:nvSpPr>
          <p:spPr bwMode="auto">
            <a:xfrm rot="2611989">
              <a:off x="4551749" y="6157022"/>
              <a:ext cx="197554" cy="15507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100794" tIns="50397" rIns="100794" bIns="50397" anchor="ctr"/>
            <a:lstStyle/>
            <a:p>
              <a:endParaRPr lang="en-US"/>
            </a:p>
          </p:txBody>
        </p:sp>
        <p:sp>
          <p:nvSpPr>
            <p:cNvPr id="81" name="Rectangle 299"/>
            <p:cNvSpPr>
              <a:spLocks noChangeArrowheads="1"/>
            </p:cNvSpPr>
            <p:nvPr/>
          </p:nvSpPr>
          <p:spPr bwMode="auto">
            <a:xfrm rot="2611989">
              <a:off x="4798709" y="6330128"/>
              <a:ext cx="197554" cy="20676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100794" tIns="50397" rIns="100794" bIns="50397" anchor="ctr"/>
            <a:lstStyle/>
            <a:p>
              <a:endParaRPr lang="en-US"/>
            </a:p>
          </p:txBody>
        </p:sp>
        <p:sp>
          <p:nvSpPr>
            <p:cNvPr id="82" name="AutoShape 300"/>
            <p:cNvSpPr>
              <a:spLocks noChangeArrowheads="1"/>
            </p:cNvSpPr>
            <p:nvPr/>
          </p:nvSpPr>
          <p:spPr bwMode="auto">
            <a:xfrm rot="2611989">
              <a:off x="4533206" y="6486953"/>
              <a:ext cx="158043" cy="206768"/>
            </a:xfrm>
            <a:prstGeom prst="triangle">
              <a:avLst>
                <a:gd name="adj" fmla="val 50000"/>
              </a:avLst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100794" tIns="50397" rIns="100794" bIns="50397" anchor="ctr"/>
            <a:lstStyle/>
            <a:p>
              <a:endParaRPr lang="en-US"/>
            </a:p>
          </p:txBody>
        </p:sp>
        <p:sp>
          <p:nvSpPr>
            <p:cNvPr id="83" name="Line 304"/>
            <p:cNvSpPr>
              <a:spLocks noChangeShapeType="1"/>
            </p:cNvSpPr>
            <p:nvPr/>
          </p:nvSpPr>
          <p:spPr bwMode="auto">
            <a:xfrm rot="2611989" flipH="1" flipV="1">
              <a:off x="4570370" y="6351083"/>
              <a:ext cx="118532" cy="1550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100794" tIns="50397" rIns="100794" bIns="50397"/>
            <a:lstStyle/>
            <a:p>
              <a:endParaRPr lang="en-US"/>
            </a:p>
          </p:txBody>
        </p:sp>
        <p:sp>
          <p:nvSpPr>
            <p:cNvPr id="84" name="Line 305"/>
            <p:cNvSpPr>
              <a:spLocks noChangeShapeType="1"/>
            </p:cNvSpPr>
            <p:nvPr/>
          </p:nvSpPr>
          <p:spPr bwMode="auto">
            <a:xfrm rot="2611989" flipH="1">
              <a:off x="4719025" y="6473533"/>
              <a:ext cx="79021" cy="1550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100794" tIns="50397" rIns="100794" bIns="50397"/>
            <a:lstStyle/>
            <a:p>
              <a:endParaRPr lang="en-US"/>
            </a:p>
          </p:txBody>
        </p:sp>
        <p:sp>
          <p:nvSpPr>
            <p:cNvPr id="85" name="Freeform 84"/>
            <p:cNvSpPr/>
            <p:nvPr/>
          </p:nvSpPr>
          <p:spPr>
            <a:xfrm flipV="1">
              <a:off x="3360209" y="5787827"/>
              <a:ext cx="350199" cy="427906"/>
            </a:xfrm>
            <a:custGeom>
              <a:avLst/>
              <a:gdLst>
                <a:gd name="connsiteX0" fmla="*/ 0 w 317661"/>
                <a:gd name="connsiteY0" fmla="*/ 163902 h 388189"/>
                <a:gd name="connsiteX1" fmla="*/ 86264 w 317661"/>
                <a:gd name="connsiteY1" fmla="*/ 129396 h 388189"/>
                <a:gd name="connsiteX2" fmla="*/ 112143 w 317661"/>
                <a:gd name="connsiteY2" fmla="*/ 94891 h 388189"/>
                <a:gd name="connsiteX3" fmla="*/ 146649 w 317661"/>
                <a:gd name="connsiteY3" fmla="*/ 43132 h 388189"/>
                <a:gd name="connsiteX4" fmla="*/ 232913 w 317661"/>
                <a:gd name="connsiteY4" fmla="*/ 0 h 388189"/>
                <a:gd name="connsiteX5" fmla="*/ 276045 w 317661"/>
                <a:gd name="connsiteY5" fmla="*/ 163902 h 388189"/>
                <a:gd name="connsiteX6" fmla="*/ 267419 w 317661"/>
                <a:gd name="connsiteY6" fmla="*/ 189781 h 388189"/>
                <a:gd name="connsiteX7" fmla="*/ 267419 w 317661"/>
                <a:gd name="connsiteY7" fmla="*/ 310551 h 388189"/>
                <a:gd name="connsiteX8" fmla="*/ 207034 w 317661"/>
                <a:gd name="connsiteY8" fmla="*/ 388189 h 388189"/>
                <a:gd name="connsiteX9" fmla="*/ 146649 w 317661"/>
                <a:gd name="connsiteY9" fmla="*/ 353683 h 388189"/>
                <a:gd name="connsiteX10" fmla="*/ 103517 w 317661"/>
                <a:gd name="connsiteY10" fmla="*/ 310551 h 388189"/>
                <a:gd name="connsiteX11" fmla="*/ 86264 w 317661"/>
                <a:gd name="connsiteY11" fmla="*/ 284672 h 388189"/>
                <a:gd name="connsiteX12" fmla="*/ 34506 w 317661"/>
                <a:gd name="connsiteY12" fmla="*/ 258793 h 388189"/>
                <a:gd name="connsiteX13" fmla="*/ 0 w 317661"/>
                <a:gd name="connsiteY13" fmla="*/ 258793 h 388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7661" h="388189">
                  <a:moveTo>
                    <a:pt x="0" y="163902"/>
                  </a:moveTo>
                  <a:cubicBezTo>
                    <a:pt x="29558" y="155457"/>
                    <a:pt x="63172" y="152488"/>
                    <a:pt x="86264" y="129396"/>
                  </a:cubicBezTo>
                  <a:cubicBezTo>
                    <a:pt x="96430" y="119230"/>
                    <a:pt x="103898" y="106669"/>
                    <a:pt x="112143" y="94891"/>
                  </a:cubicBezTo>
                  <a:cubicBezTo>
                    <a:pt x="124034" y="77904"/>
                    <a:pt x="128645" y="53420"/>
                    <a:pt x="146649" y="43132"/>
                  </a:cubicBezTo>
                  <a:cubicBezTo>
                    <a:pt x="214929" y="4116"/>
                    <a:pt x="185041" y="15959"/>
                    <a:pt x="232913" y="0"/>
                  </a:cubicBezTo>
                  <a:cubicBezTo>
                    <a:pt x="317661" y="56499"/>
                    <a:pt x="292261" y="17956"/>
                    <a:pt x="276045" y="163902"/>
                  </a:cubicBezTo>
                  <a:cubicBezTo>
                    <a:pt x="275041" y="172939"/>
                    <a:pt x="270294" y="181155"/>
                    <a:pt x="267419" y="189781"/>
                  </a:cubicBezTo>
                  <a:cubicBezTo>
                    <a:pt x="273966" y="229068"/>
                    <a:pt x="286020" y="271023"/>
                    <a:pt x="267419" y="310551"/>
                  </a:cubicBezTo>
                  <a:cubicBezTo>
                    <a:pt x="253459" y="340216"/>
                    <a:pt x="227162" y="362310"/>
                    <a:pt x="207034" y="388189"/>
                  </a:cubicBezTo>
                  <a:cubicBezTo>
                    <a:pt x="177425" y="378319"/>
                    <a:pt x="172761" y="379795"/>
                    <a:pt x="146649" y="353683"/>
                  </a:cubicBezTo>
                  <a:cubicBezTo>
                    <a:pt x="89136" y="296171"/>
                    <a:pt x="172531" y="356561"/>
                    <a:pt x="103517" y="310551"/>
                  </a:cubicBezTo>
                  <a:cubicBezTo>
                    <a:pt x="97766" y="301925"/>
                    <a:pt x="93595" y="292003"/>
                    <a:pt x="86264" y="284672"/>
                  </a:cubicBezTo>
                  <a:cubicBezTo>
                    <a:pt x="74874" y="273282"/>
                    <a:pt x="50878" y="261132"/>
                    <a:pt x="34506" y="258793"/>
                  </a:cubicBezTo>
                  <a:cubicBezTo>
                    <a:pt x="23120" y="257166"/>
                    <a:pt x="11502" y="258793"/>
                    <a:pt x="0" y="258793"/>
                  </a:cubicBezTo>
                </a:path>
              </a:pathLst>
            </a:custGeom>
            <a:gradFill flip="none" rotWithShape="1">
              <a:gsLst>
                <a:gs pos="0">
                  <a:srgbClr val="CC3300">
                    <a:shade val="30000"/>
                    <a:satMod val="115000"/>
                  </a:srgbClr>
                </a:gs>
                <a:gs pos="50000">
                  <a:srgbClr val="CC3300">
                    <a:shade val="67500"/>
                    <a:satMod val="115000"/>
                  </a:srgbClr>
                </a:gs>
                <a:gs pos="100000">
                  <a:srgbClr val="CC330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100794" tIns="50397" rIns="100794" bIns="50397" rtlCol="0" anchor="ctr"/>
            <a:lstStyle/>
            <a:p>
              <a:pPr algn="ctr"/>
              <a:endParaRPr lang="en-US"/>
            </a:p>
          </p:txBody>
        </p:sp>
        <p:sp>
          <p:nvSpPr>
            <p:cNvPr id="86" name="Freeform 85"/>
            <p:cNvSpPr/>
            <p:nvPr/>
          </p:nvSpPr>
          <p:spPr>
            <a:xfrm flipV="1">
              <a:off x="4018072" y="6375802"/>
              <a:ext cx="350199" cy="427906"/>
            </a:xfrm>
            <a:custGeom>
              <a:avLst/>
              <a:gdLst>
                <a:gd name="connsiteX0" fmla="*/ 0 w 317661"/>
                <a:gd name="connsiteY0" fmla="*/ 163902 h 388189"/>
                <a:gd name="connsiteX1" fmla="*/ 86264 w 317661"/>
                <a:gd name="connsiteY1" fmla="*/ 129396 h 388189"/>
                <a:gd name="connsiteX2" fmla="*/ 112143 w 317661"/>
                <a:gd name="connsiteY2" fmla="*/ 94891 h 388189"/>
                <a:gd name="connsiteX3" fmla="*/ 146649 w 317661"/>
                <a:gd name="connsiteY3" fmla="*/ 43132 h 388189"/>
                <a:gd name="connsiteX4" fmla="*/ 232913 w 317661"/>
                <a:gd name="connsiteY4" fmla="*/ 0 h 388189"/>
                <a:gd name="connsiteX5" fmla="*/ 276045 w 317661"/>
                <a:gd name="connsiteY5" fmla="*/ 163902 h 388189"/>
                <a:gd name="connsiteX6" fmla="*/ 267419 w 317661"/>
                <a:gd name="connsiteY6" fmla="*/ 189781 h 388189"/>
                <a:gd name="connsiteX7" fmla="*/ 267419 w 317661"/>
                <a:gd name="connsiteY7" fmla="*/ 310551 h 388189"/>
                <a:gd name="connsiteX8" fmla="*/ 207034 w 317661"/>
                <a:gd name="connsiteY8" fmla="*/ 388189 h 388189"/>
                <a:gd name="connsiteX9" fmla="*/ 146649 w 317661"/>
                <a:gd name="connsiteY9" fmla="*/ 353683 h 388189"/>
                <a:gd name="connsiteX10" fmla="*/ 103517 w 317661"/>
                <a:gd name="connsiteY10" fmla="*/ 310551 h 388189"/>
                <a:gd name="connsiteX11" fmla="*/ 86264 w 317661"/>
                <a:gd name="connsiteY11" fmla="*/ 284672 h 388189"/>
                <a:gd name="connsiteX12" fmla="*/ 34506 w 317661"/>
                <a:gd name="connsiteY12" fmla="*/ 258793 h 388189"/>
                <a:gd name="connsiteX13" fmla="*/ 0 w 317661"/>
                <a:gd name="connsiteY13" fmla="*/ 258793 h 388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7661" h="388189">
                  <a:moveTo>
                    <a:pt x="0" y="163902"/>
                  </a:moveTo>
                  <a:cubicBezTo>
                    <a:pt x="29558" y="155457"/>
                    <a:pt x="63172" y="152488"/>
                    <a:pt x="86264" y="129396"/>
                  </a:cubicBezTo>
                  <a:cubicBezTo>
                    <a:pt x="96430" y="119230"/>
                    <a:pt x="103898" y="106669"/>
                    <a:pt x="112143" y="94891"/>
                  </a:cubicBezTo>
                  <a:cubicBezTo>
                    <a:pt x="124034" y="77904"/>
                    <a:pt x="128645" y="53420"/>
                    <a:pt x="146649" y="43132"/>
                  </a:cubicBezTo>
                  <a:cubicBezTo>
                    <a:pt x="214929" y="4116"/>
                    <a:pt x="185041" y="15959"/>
                    <a:pt x="232913" y="0"/>
                  </a:cubicBezTo>
                  <a:cubicBezTo>
                    <a:pt x="317661" y="56499"/>
                    <a:pt x="292261" y="17956"/>
                    <a:pt x="276045" y="163902"/>
                  </a:cubicBezTo>
                  <a:cubicBezTo>
                    <a:pt x="275041" y="172939"/>
                    <a:pt x="270294" y="181155"/>
                    <a:pt x="267419" y="189781"/>
                  </a:cubicBezTo>
                  <a:cubicBezTo>
                    <a:pt x="273966" y="229068"/>
                    <a:pt x="286020" y="271023"/>
                    <a:pt x="267419" y="310551"/>
                  </a:cubicBezTo>
                  <a:cubicBezTo>
                    <a:pt x="253459" y="340216"/>
                    <a:pt x="227162" y="362310"/>
                    <a:pt x="207034" y="388189"/>
                  </a:cubicBezTo>
                  <a:cubicBezTo>
                    <a:pt x="177425" y="378319"/>
                    <a:pt x="172761" y="379795"/>
                    <a:pt x="146649" y="353683"/>
                  </a:cubicBezTo>
                  <a:cubicBezTo>
                    <a:pt x="89136" y="296171"/>
                    <a:pt x="172531" y="356561"/>
                    <a:pt x="103517" y="310551"/>
                  </a:cubicBezTo>
                  <a:cubicBezTo>
                    <a:pt x="97766" y="301925"/>
                    <a:pt x="93595" y="292003"/>
                    <a:pt x="86264" y="284672"/>
                  </a:cubicBezTo>
                  <a:cubicBezTo>
                    <a:pt x="74874" y="273282"/>
                    <a:pt x="50878" y="261132"/>
                    <a:pt x="34506" y="258793"/>
                  </a:cubicBezTo>
                  <a:cubicBezTo>
                    <a:pt x="23120" y="257166"/>
                    <a:pt x="11502" y="258793"/>
                    <a:pt x="0" y="258793"/>
                  </a:cubicBezTo>
                </a:path>
              </a:pathLst>
            </a:custGeom>
            <a:gradFill flip="none" rotWithShape="1">
              <a:gsLst>
                <a:gs pos="0">
                  <a:srgbClr val="CC3300">
                    <a:shade val="30000"/>
                    <a:satMod val="115000"/>
                  </a:srgbClr>
                </a:gs>
                <a:gs pos="50000">
                  <a:srgbClr val="CC3300">
                    <a:shade val="67500"/>
                    <a:satMod val="115000"/>
                  </a:srgbClr>
                </a:gs>
                <a:gs pos="100000">
                  <a:srgbClr val="CC330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100794" tIns="50397" rIns="100794" bIns="50397"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298"/>
            <p:cNvSpPr>
              <a:spLocks noChangeArrowheads="1"/>
            </p:cNvSpPr>
            <p:nvPr/>
          </p:nvSpPr>
          <p:spPr bwMode="auto">
            <a:xfrm rot="2611989">
              <a:off x="6147848" y="6073026"/>
              <a:ext cx="197554" cy="15507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100794" tIns="50397" rIns="100794" bIns="50397" anchor="ctr"/>
            <a:lstStyle/>
            <a:p>
              <a:endParaRPr lang="en-US"/>
            </a:p>
          </p:txBody>
        </p:sp>
        <p:sp>
          <p:nvSpPr>
            <p:cNvPr id="88" name="Rectangle 299"/>
            <p:cNvSpPr>
              <a:spLocks noChangeArrowheads="1"/>
            </p:cNvSpPr>
            <p:nvPr/>
          </p:nvSpPr>
          <p:spPr bwMode="auto">
            <a:xfrm rot="2611989">
              <a:off x="6394808" y="6246131"/>
              <a:ext cx="197554" cy="20676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100794" tIns="50397" rIns="100794" bIns="50397" anchor="ctr"/>
            <a:lstStyle/>
            <a:p>
              <a:endParaRPr lang="en-US"/>
            </a:p>
          </p:txBody>
        </p:sp>
        <p:sp>
          <p:nvSpPr>
            <p:cNvPr id="89" name="AutoShape 300"/>
            <p:cNvSpPr>
              <a:spLocks noChangeArrowheads="1"/>
            </p:cNvSpPr>
            <p:nvPr/>
          </p:nvSpPr>
          <p:spPr bwMode="auto">
            <a:xfrm rot="2611989">
              <a:off x="6129305" y="6402956"/>
              <a:ext cx="158043" cy="206768"/>
            </a:xfrm>
            <a:prstGeom prst="triangle">
              <a:avLst>
                <a:gd name="adj" fmla="val 50000"/>
              </a:avLst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100794" tIns="50397" rIns="100794" bIns="50397" anchor="ctr"/>
            <a:lstStyle/>
            <a:p>
              <a:endParaRPr lang="en-US"/>
            </a:p>
          </p:txBody>
        </p:sp>
        <p:sp>
          <p:nvSpPr>
            <p:cNvPr id="90" name="AutoShape 301"/>
            <p:cNvSpPr>
              <a:spLocks noChangeArrowheads="1"/>
            </p:cNvSpPr>
            <p:nvPr/>
          </p:nvSpPr>
          <p:spPr bwMode="auto">
            <a:xfrm rot="2611989">
              <a:off x="5907087" y="6219586"/>
              <a:ext cx="237064" cy="155076"/>
            </a:xfrm>
            <a:prstGeom prst="roundRect">
              <a:avLst>
                <a:gd name="adj" fmla="val 16667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100794" tIns="50397" rIns="100794" bIns="50397" anchor="ctr"/>
            <a:lstStyle/>
            <a:p>
              <a:endParaRPr lang="en-US"/>
            </a:p>
          </p:txBody>
        </p:sp>
        <p:sp>
          <p:nvSpPr>
            <p:cNvPr id="91" name="Line 304"/>
            <p:cNvSpPr>
              <a:spLocks noChangeShapeType="1"/>
            </p:cNvSpPr>
            <p:nvPr/>
          </p:nvSpPr>
          <p:spPr bwMode="auto">
            <a:xfrm rot="2611989" flipH="1" flipV="1">
              <a:off x="6166469" y="6267086"/>
              <a:ext cx="118532" cy="1550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100794" tIns="50397" rIns="100794" bIns="50397"/>
            <a:lstStyle/>
            <a:p>
              <a:endParaRPr lang="en-US"/>
            </a:p>
          </p:txBody>
        </p:sp>
        <p:sp>
          <p:nvSpPr>
            <p:cNvPr id="92" name="Line 305"/>
            <p:cNvSpPr>
              <a:spLocks noChangeShapeType="1"/>
            </p:cNvSpPr>
            <p:nvPr/>
          </p:nvSpPr>
          <p:spPr bwMode="auto">
            <a:xfrm rot="2611989" flipH="1">
              <a:off x="6315124" y="6389537"/>
              <a:ext cx="79021" cy="1550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100794" tIns="50397" rIns="100794" bIns="50397"/>
            <a:lstStyle/>
            <a:p>
              <a:endParaRPr lang="en-US"/>
            </a:p>
          </p:txBody>
        </p:sp>
      </p:grpSp>
      <p:pic>
        <p:nvPicPr>
          <p:cNvPr id="9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9712" y="2941637"/>
            <a:ext cx="2514600" cy="169742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6" name="Picture 95" descr="Fig2_PipelineDiagram_300dpi_new_1.tif"/>
          <p:cNvPicPr>
            <a:picLocks noChangeAspect="1"/>
          </p:cNvPicPr>
          <p:nvPr/>
        </p:nvPicPr>
        <p:blipFill>
          <a:blip r:embed="rId4" cstate="print"/>
          <a:srcRect l="63209" r="6807" b="79889"/>
          <a:stretch>
            <a:fillRect/>
          </a:stretch>
        </p:blipFill>
        <p:spPr>
          <a:xfrm>
            <a:off x="4929426" y="2941637"/>
            <a:ext cx="1939686" cy="1520246"/>
          </a:xfrm>
          <a:prstGeom prst="rect">
            <a:avLst/>
          </a:prstGeom>
        </p:spPr>
      </p:pic>
      <p:sp>
        <p:nvSpPr>
          <p:cNvPr id="97" name="Flowchart: Manual Operation 96"/>
          <p:cNvSpPr/>
          <p:nvPr/>
        </p:nvSpPr>
        <p:spPr bwMode="auto">
          <a:xfrm>
            <a:off x="1916112" y="4999037"/>
            <a:ext cx="3276600" cy="609600"/>
          </a:xfrm>
          <a:prstGeom prst="flowChartManualOperation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en-US" dirty="0" smtClean="0">
                <a:solidFill>
                  <a:srgbClr val="00B050"/>
                </a:solidFill>
              </a:rPr>
              <a:t>Optimize model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Arial" charset="0"/>
            </a:endParaRPr>
          </a:p>
        </p:txBody>
      </p:sp>
      <p:pic>
        <p:nvPicPr>
          <p:cNvPr id="99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49512" y="5764771"/>
            <a:ext cx="2590800" cy="174886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00" name="Text Box 261"/>
          <p:cNvSpPr txBox="1">
            <a:spLocks noChangeArrowheads="1"/>
          </p:cNvSpPr>
          <p:nvPr/>
        </p:nvSpPr>
        <p:spPr bwMode="auto">
          <a:xfrm>
            <a:off x="163512" y="2484437"/>
            <a:ext cx="2098674" cy="41660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 lIns="100794" tIns="50397" rIns="100794" bIns="50397">
            <a:spAutoFit/>
          </a:bodyPr>
          <a:lstStyle/>
          <a:p>
            <a:pPr eaLnBrk="0" hangingPunct="0"/>
            <a:r>
              <a:rPr lang="en-US" sz="2200" dirty="0" smtClean="0">
                <a:solidFill>
                  <a:srgbClr val="00B050"/>
                </a:solidFill>
              </a:rPr>
              <a:t>Make model</a:t>
            </a:r>
          </a:p>
        </p:txBody>
      </p:sp>
      <p:sp>
        <p:nvSpPr>
          <p:cNvPr id="113" name="Text Box 261"/>
          <p:cNvSpPr txBox="1">
            <a:spLocks noChangeArrowheads="1"/>
          </p:cNvSpPr>
          <p:nvPr/>
        </p:nvSpPr>
        <p:spPr bwMode="auto">
          <a:xfrm>
            <a:off x="5989638" y="2525029"/>
            <a:ext cx="2098674" cy="41660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 lIns="100794" tIns="50397" rIns="100794" bIns="50397">
            <a:spAutoFit/>
          </a:bodyPr>
          <a:lstStyle/>
          <a:p>
            <a:pPr eaLnBrk="0" hangingPunct="0"/>
            <a:r>
              <a:rPr lang="en-US" sz="2200" dirty="0" smtClean="0">
                <a:solidFill>
                  <a:srgbClr val="00B050"/>
                </a:solidFill>
              </a:rPr>
              <a:t>Get data</a:t>
            </a:r>
          </a:p>
        </p:txBody>
      </p:sp>
      <p:sp>
        <p:nvSpPr>
          <p:cNvPr id="114" name="Right Arrow 113"/>
          <p:cNvSpPr/>
          <p:nvPr/>
        </p:nvSpPr>
        <p:spPr bwMode="auto">
          <a:xfrm>
            <a:off x="4278312" y="6523037"/>
            <a:ext cx="2057400" cy="76200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charset="0"/>
              </a:rPr>
              <a:t>Use model</a:t>
            </a:r>
          </a:p>
        </p:txBody>
      </p:sp>
      <p:sp>
        <p:nvSpPr>
          <p:cNvPr id="115" name="Oval 114"/>
          <p:cNvSpPr/>
          <p:nvPr/>
        </p:nvSpPr>
        <p:spPr bwMode="auto">
          <a:xfrm>
            <a:off x="1611312" y="655637"/>
            <a:ext cx="1981200" cy="1524000"/>
          </a:xfrm>
          <a:prstGeom prst="ellipse">
            <a:avLst/>
          </a:prstGeom>
          <a:noFill/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16" name="Flowchart: Manual Operation 115"/>
          <p:cNvSpPr/>
          <p:nvPr/>
        </p:nvSpPr>
        <p:spPr bwMode="auto">
          <a:xfrm rot="15278458">
            <a:off x="746803" y="1096860"/>
            <a:ext cx="304800" cy="1600200"/>
          </a:xfrm>
          <a:prstGeom prst="flowChartManualOperation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29" name="Down Arrow 128"/>
          <p:cNvSpPr/>
          <p:nvPr/>
        </p:nvSpPr>
        <p:spPr bwMode="auto">
          <a:xfrm rot="2049211">
            <a:off x="4354512" y="4465637"/>
            <a:ext cx="457200" cy="533400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39" name="Down Arrow 138"/>
          <p:cNvSpPr/>
          <p:nvPr/>
        </p:nvSpPr>
        <p:spPr bwMode="auto">
          <a:xfrm rot="19550789" flipH="1">
            <a:off x="2102616" y="4459494"/>
            <a:ext cx="457200" cy="533400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Components to optimize model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4512" y="3017837"/>
            <a:ext cx="2562225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50087" y="3017837"/>
            <a:ext cx="2562225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135312" y="1570037"/>
            <a:ext cx="3962400" cy="6275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MOOSE: Runs multiscale models.</a:t>
            </a:r>
          </a:p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FindSim</a:t>
            </a:r>
            <a:r>
              <a:rPr lang="en-US" dirty="0" smtClean="0">
                <a:solidFill>
                  <a:schemeClr val="tx1"/>
                </a:solidFill>
              </a:rPr>
              <a:t>: Codifies experiments, runs them on models, scores results</a:t>
            </a:r>
          </a:p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FindSimWeb</a:t>
            </a:r>
            <a:r>
              <a:rPr lang="en-US" dirty="0" smtClean="0">
                <a:solidFill>
                  <a:schemeClr val="tx1"/>
                </a:solidFill>
              </a:rPr>
              <a:t>: Does the same from a web interface.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Also manages database of coded experiments.</a:t>
            </a:r>
          </a:p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HOSS: Hierarchical Optimization of Systems Simulations.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Deploys </a:t>
            </a:r>
            <a:r>
              <a:rPr lang="en-US" dirty="0" err="1" smtClean="0">
                <a:solidFill>
                  <a:schemeClr val="tx1"/>
                </a:solidFill>
              </a:rPr>
              <a:t>FindSim</a:t>
            </a:r>
            <a:r>
              <a:rPr lang="en-US" dirty="0" smtClean="0">
                <a:solidFill>
                  <a:schemeClr val="tx1"/>
                </a:solidFill>
              </a:rPr>
              <a:t> in parallel and in stages to tune model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Prototype launcher from </a:t>
            </a:r>
            <a:r>
              <a:rPr lang="en-US" dirty="0" err="1" smtClean="0">
                <a:solidFill>
                  <a:schemeClr val="tx1"/>
                </a:solidFill>
              </a:rPr>
              <a:t>FindSimWeb</a:t>
            </a:r>
            <a:r>
              <a:rPr lang="en-US" dirty="0" smtClean="0">
                <a:solidFill>
                  <a:schemeClr val="tx1"/>
                </a:solidFill>
              </a:rPr>
              <a:t> to NSG and in-house clusters</a:t>
            </a:r>
          </a:p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265237"/>
            <a:ext cx="3291669" cy="1732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 l="1802" t="21381" r="1802"/>
          <a:stretch>
            <a:fillRect/>
          </a:stretch>
        </p:blipFill>
        <p:spPr bwMode="auto">
          <a:xfrm>
            <a:off x="778578" y="1625470"/>
            <a:ext cx="8447269" cy="5807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extBox 2"/>
          <p:cNvSpPr txBox="1">
            <a:spLocks noChangeArrowheads="1"/>
          </p:cNvSpPr>
          <p:nvPr/>
        </p:nvSpPr>
        <p:spPr bwMode="auto">
          <a:xfrm>
            <a:off x="652463" y="7088188"/>
            <a:ext cx="278765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7030A0"/>
                </a:solidFill>
              </a:rPr>
              <a:t>https://findsim.ncbs.res.in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512" y="236537"/>
            <a:ext cx="2562225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220912" y="579437"/>
            <a:ext cx="6828254" cy="893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Framework for Integrating Neuronal Data and </a:t>
            </a:r>
            <a:r>
              <a:rPr lang="en-US" sz="2800" dirty="0" err="1" smtClean="0">
                <a:solidFill>
                  <a:schemeClr val="tx1"/>
                </a:solidFill>
              </a:rPr>
              <a:t>SIgnaling</a:t>
            </a:r>
            <a:r>
              <a:rPr lang="en-US" sz="2800" dirty="0" smtClean="0">
                <a:solidFill>
                  <a:schemeClr val="tx1"/>
                </a:solidFill>
              </a:rPr>
              <a:t> Models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44463" y="34925"/>
            <a:ext cx="9647237" cy="431800"/>
          </a:xfrm>
        </p:spPr>
        <p:txBody>
          <a:bodyPr/>
          <a:lstStyle/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</a:pPr>
            <a:r>
              <a:rPr lang="en-IN" sz="3200" dirty="0" smtClean="0"/>
              <a:t>Flowchart</a:t>
            </a:r>
          </a:p>
        </p:txBody>
      </p:sp>
      <p:sp>
        <p:nvSpPr>
          <p:cNvPr id="29699" name="Text Box 2"/>
          <p:cNvSpPr txBox="1">
            <a:spLocks noChangeArrowheads="1"/>
          </p:cNvSpPr>
          <p:nvPr/>
        </p:nvSpPr>
        <p:spPr bwMode="auto">
          <a:xfrm>
            <a:off x="5683250" y="7227888"/>
            <a:ext cx="3852862" cy="3317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1600" dirty="0">
                <a:solidFill>
                  <a:srgbClr val="000000"/>
                </a:solidFill>
              </a:rPr>
              <a:t>[</a:t>
            </a:r>
            <a:r>
              <a:rPr lang="en-IN" sz="1600" dirty="0" err="1">
                <a:solidFill>
                  <a:srgbClr val="000000"/>
                </a:solidFill>
              </a:rPr>
              <a:t>Viswan</a:t>
            </a:r>
            <a:r>
              <a:rPr lang="en-IN" sz="1600" dirty="0">
                <a:solidFill>
                  <a:srgbClr val="000000"/>
                </a:solidFill>
              </a:rPr>
              <a:t> NA, </a:t>
            </a:r>
            <a:r>
              <a:rPr lang="en-IN" sz="1600" dirty="0" err="1">
                <a:solidFill>
                  <a:srgbClr val="000000"/>
                </a:solidFill>
              </a:rPr>
              <a:t>HarshaRani</a:t>
            </a:r>
            <a:r>
              <a:rPr lang="en-IN" sz="1600" dirty="0">
                <a:solidFill>
                  <a:srgbClr val="000000"/>
                </a:solidFill>
              </a:rPr>
              <a:t> GV et al.,2018]</a:t>
            </a:r>
          </a:p>
        </p:txBody>
      </p:sp>
      <p:sp>
        <p:nvSpPr>
          <p:cNvPr id="29702" name="Text Box 5"/>
          <p:cNvSpPr txBox="1">
            <a:spLocks noChangeArrowheads="1"/>
          </p:cNvSpPr>
          <p:nvPr/>
        </p:nvSpPr>
        <p:spPr bwMode="auto">
          <a:xfrm>
            <a:off x="9685338" y="7097713"/>
            <a:ext cx="379412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B4E16F52-1BE8-4DEB-94B2-D1D454D25A3B}" type="slidenum">
              <a:rPr lang="en-IN" sz="1400">
                <a:solidFill>
                  <a:srgbClr val="000000"/>
                </a:solidFill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28</a:t>
            </a:fld>
            <a:endParaRPr lang="en-IN" sz="1400">
              <a:solidFill>
                <a:srgbClr val="000000"/>
              </a:solidFill>
            </a:endParaRPr>
          </a:p>
        </p:txBody>
      </p:sp>
      <p:pic>
        <p:nvPicPr>
          <p:cNvPr id="29703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20912" y="579437"/>
            <a:ext cx="5878513" cy="6696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9704" name="Rectangle 7"/>
          <p:cNvSpPr>
            <a:spLocks noChangeArrowheads="1"/>
          </p:cNvSpPr>
          <p:nvPr/>
        </p:nvSpPr>
        <p:spPr bwMode="auto">
          <a:xfrm>
            <a:off x="3363913" y="3567112"/>
            <a:ext cx="1295400" cy="863600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9705" name="Picture 8"/>
          <p:cNvPicPr>
            <a:picLocks noChangeAspect="1" noChangeArrowheads="1"/>
          </p:cNvPicPr>
          <p:nvPr/>
        </p:nvPicPr>
        <p:blipFill>
          <a:blip r:embed="rId4"/>
          <a:srcRect l="61745" t="2896"/>
          <a:stretch>
            <a:fillRect/>
          </a:stretch>
        </p:blipFill>
        <p:spPr bwMode="auto">
          <a:xfrm>
            <a:off x="2824163" y="2908300"/>
            <a:ext cx="1335088" cy="1508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5887" y="122237"/>
            <a:ext cx="2562225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44463" y="34925"/>
            <a:ext cx="9647237" cy="431800"/>
          </a:xfrm>
        </p:spPr>
        <p:txBody>
          <a:bodyPr/>
          <a:lstStyle/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</a:pPr>
            <a:r>
              <a:rPr lang="en-IN" sz="3200" dirty="0" err="1" smtClean="0"/>
              <a:t>FindSim</a:t>
            </a:r>
            <a:r>
              <a:rPr lang="en-IN" sz="3200" dirty="0" smtClean="0"/>
              <a:t>: Experiment types</a:t>
            </a:r>
          </a:p>
        </p:txBody>
      </p:sp>
      <p:sp>
        <p:nvSpPr>
          <p:cNvPr id="29699" name="Text Box 2"/>
          <p:cNvSpPr txBox="1">
            <a:spLocks noChangeArrowheads="1"/>
          </p:cNvSpPr>
          <p:nvPr/>
        </p:nvSpPr>
        <p:spPr bwMode="auto">
          <a:xfrm>
            <a:off x="5148263" y="7227888"/>
            <a:ext cx="3852862" cy="3317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1600">
                <a:solidFill>
                  <a:srgbClr val="000000"/>
                </a:solidFill>
              </a:rPr>
              <a:t>[Viswan NA, HarshaRani GV et al.,2018]</a:t>
            </a:r>
          </a:p>
        </p:txBody>
      </p:sp>
      <p:pic>
        <p:nvPicPr>
          <p:cNvPr id="2970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1863" y="1144588"/>
            <a:ext cx="2016125" cy="1527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9701" name="Text Box 4"/>
          <p:cNvSpPr txBox="1">
            <a:spLocks noChangeArrowheads="1"/>
          </p:cNvSpPr>
          <p:nvPr/>
        </p:nvSpPr>
        <p:spPr bwMode="auto">
          <a:xfrm>
            <a:off x="6048375" y="2654300"/>
            <a:ext cx="1584325" cy="333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1600" dirty="0">
                <a:solidFill>
                  <a:srgbClr val="000000"/>
                </a:solidFill>
              </a:rPr>
              <a:t>a) Time Series</a:t>
            </a:r>
          </a:p>
        </p:txBody>
      </p:sp>
      <p:sp>
        <p:nvSpPr>
          <p:cNvPr id="29702" name="Text Box 5"/>
          <p:cNvSpPr txBox="1">
            <a:spLocks noChangeArrowheads="1"/>
          </p:cNvSpPr>
          <p:nvPr/>
        </p:nvSpPr>
        <p:spPr bwMode="auto">
          <a:xfrm>
            <a:off x="9685338" y="7097713"/>
            <a:ext cx="379412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B4E16F52-1BE8-4DEB-94B2-D1D454D25A3B}" type="slidenum">
              <a:rPr lang="en-IN" sz="1400">
                <a:solidFill>
                  <a:srgbClr val="000000"/>
                </a:solidFill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29</a:t>
            </a:fld>
            <a:endParaRPr lang="en-IN" sz="1400">
              <a:solidFill>
                <a:srgbClr val="000000"/>
              </a:solidFill>
            </a:endParaRPr>
          </a:p>
        </p:txBody>
      </p:sp>
      <p:pic>
        <p:nvPicPr>
          <p:cNvPr id="29703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875" y="612775"/>
            <a:ext cx="5878513" cy="6696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9704" name="Rectangle 7"/>
          <p:cNvSpPr>
            <a:spLocks noChangeArrowheads="1"/>
          </p:cNvSpPr>
          <p:nvPr/>
        </p:nvSpPr>
        <p:spPr bwMode="auto">
          <a:xfrm>
            <a:off x="1295400" y="3600450"/>
            <a:ext cx="1295400" cy="863600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9705" name="Picture 8"/>
          <p:cNvPicPr>
            <a:picLocks noChangeAspect="1" noChangeArrowheads="1"/>
          </p:cNvPicPr>
          <p:nvPr/>
        </p:nvPicPr>
        <p:blipFill>
          <a:blip r:embed="rId5"/>
          <a:srcRect l="61745" t="2896"/>
          <a:stretch>
            <a:fillRect/>
          </a:stretch>
        </p:blipFill>
        <p:spPr bwMode="auto">
          <a:xfrm>
            <a:off x="755650" y="2941638"/>
            <a:ext cx="1335088" cy="1508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2940182" y="5543762"/>
            <a:ext cx="7140443" cy="1665075"/>
          </a:xfrm>
        </p:spPr>
        <p:txBody>
          <a:bodyPr/>
          <a:lstStyle/>
          <a:p>
            <a:pPr marL="0" indent="0" algn="ctr">
              <a:lnSpc>
                <a:spcPct val="80000"/>
              </a:lnSpc>
              <a:buNone/>
            </a:pPr>
            <a:r>
              <a:rPr lang="en-US" sz="2200" dirty="0">
                <a:solidFill>
                  <a:schemeClr val="accent2"/>
                </a:solidFill>
              </a:rPr>
              <a:t>The Multiscale Object-Oriented Simulation Environment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sz="2200" dirty="0" smtClean="0">
                <a:solidFill>
                  <a:schemeClr val="tx1"/>
                </a:solidFill>
              </a:rPr>
              <a:t/>
            </a:r>
            <a:br>
              <a:rPr lang="en-US" sz="2200" dirty="0" smtClean="0">
                <a:solidFill>
                  <a:schemeClr val="tx1"/>
                </a:solidFill>
              </a:rPr>
            </a:br>
            <a:endParaRPr lang="en-US" sz="2200" dirty="0">
              <a:solidFill>
                <a:schemeClr val="tx1"/>
              </a:solidFill>
            </a:endParaRPr>
          </a:p>
          <a:p>
            <a:pPr marL="0" indent="0" algn="ctr">
              <a:lnSpc>
                <a:spcPct val="80000"/>
              </a:lnSpc>
              <a:buNone/>
            </a:pPr>
            <a:r>
              <a:rPr lang="en-US" sz="2200" dirty="0" smtClean="0">
                <a:solidFill>
                  <a:schemeClr val="accent2"/>
                </a:solidFill>
              </a:rPr>
              <a:t>GPL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sz="2200" dirty="0" smtClean="0">
                <a:solidFill>
                  <a:schemeClr val="accent2"/>
                </a:solidFill>
              </a:rPr>
              <a:t>C</a:t>
            </a:r>
            <a:r>
              <a:rPr lang="en-US" sz="2200" dirty="0">
                <a:solidFill>
                  <a:schemeClr val="accent2"/>
                </a:solidFill>
              </a:rPr>
              <a:t>++/</a:t>
            </a:r>
            <a:r>
              <a:rPr lang="en-US" sz="2200" dirty="0" smtClean="0">
                <a:solidFill>
                  <a:schemeClr val="accent2"/>
                </a:solidFill>
              </a:rPr>
              <a:t>Python/Qt/GSL/OpenGL</a:t>
            </a:r>
            <a:endParaRPr lang="en-US" sz="2200" dirty="0">
              <a:solidFill>
                <a:schemeClr val="accent2"/>
              </a:solidFill>
            </a:endParaRPr>
          </a:p>
        </p:txBody>
      </p:sp>
      <p:pic>
        <p:nvPicPr>
          <p:cNvPr id="3082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6561" y="913461"/>
            <a:ext cx="8099502" cy="4262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4659312" y="5944469"/>
            <a:ext cx="3852337" cy="6076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https://github.com/BhallaLab/moose</a:t>
            </a:r>
          </a:p>
          <a:p>
            <a:r>
              <a:rPr lang="en-US" dirty="0" smtClean="0">
                <a:solidFill>
                  <a:schemeClr val="accent6"/>
                </a:solidFill>
              </a:rPr>
              <a:t>https://moose.ncbs.res.in</a:t>
            </a:r>
            <a:endParaRPr lang="en-US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44463" y="34925"/>
            <a:ext cx="9647237" cy="431800"/>
          </a:xfrm>
        </p:spPr>
        <p:txBody>
          <a:bodyPr/>
          <a:lstStyle/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</a:pPr>
            <a:r>
              <a:rPr lang="en-IN" sz="3200" dirty="0" err="1" smtClean="0"/>
              <a:t>FindSim</a:t>
            </a:r>
            <a:r>
              <a:rPr lang="en-IN" sz="3200" dirty="0" smtClean="0"/>
              <a:t>: Experiment types</a:t>
            </a:r>
          </a:p>
        </p:txBody>
      </p:sp>
      <p:sp>
        <p:nvSpPr>
          <p:cNvPr id="30723" name="Text Box 2"/>
          <p:cNvSpPr txBox="1">
            <a:spLocks noChangeArrowheads="1"/>
          </p:cNvSpPr>
          <p:nvPr/>
        </p:nvSpPr>
        <p:spPr bwMode="auto">
          <a:xfrm>
            <a:off x="5148263" y="7227888"/>
            <a:ext cx="3852862" cy="3317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1600">
                <a:solidFill>
                  <a:srgbClr val="000000"/>
                </a:solidFill>
              </a:rPr>
              <a:t>[Viswan NA, HarshaRani GV et al.,2018]</a:t>
            </a:r>
          </a:p>
        </p:txBody>
      </p:sp>
      <p:pic>
        <p:nvPicPr>
          <p:cNvPr id="3072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1863" y="1144588"/>
            <a:ext cx="2016125" cy="1527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072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27988" y="1135063"/>
            <a:ext cx="2016125" cy="15287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0726" name="Text Box 5"/>
          <p:cNvSpPr txBox="1">
            <a:spLocks noChangeArrowheads="1"/>
          </p:cNvSpPr>
          <p:nvPr/>
        </p:nvSpPr>
        <p:spPr bwMode="auto">
          <a:xfrm>
            <a:off x="6767513" y="642938"/>
            <a:ext cx="2592387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u="sng">
                <a:solidFill>
                  <a:srgbClr val="000000"/>
                </a:solidFill>
              </a:rPr>
              <a:t>Types of experiments</a:t>
            </a:r>
          </a:p>
        </p:txBody>
      </p:sp>
      <p:sp>
        <p:nvSpPr>
          <p:cNvPr id="30727" name="Text Box 6"/>
          <p:cNvSpPr txBox="1">
            <a:spLocks noChangeArrowheads="1"/>
          </p:cNvSpPr>
          <p:nvPr/>
        </p:nvSpPr>
        <p:spPr bwMode="auto">
          <a:xfrm>
            <a:off x="6048375" y="2654300"/>
            <a:ext cx="1584325" cy="333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1600">
                <a:solidFill>
                  <a:srgbClr val="000000"/>
                </a:solidFill>
              </a:rPr>
              <a:t>a) Time Series</a:t>
            </a:r>
          </a:p>
        </p:txBody>
      </p:sp>
      <p:sp>
        <p:nvSpPr>
          <p:cNvPr id="30728" name="Text Box 7"/>
          <p:cNvSpPr txBox="1">
            <a:spLocks noChangeArrowheads="1"/>
          </p:cNvSpPr>
          <p:nvPr/>
        </p:nvSpPr>
        <p:spPr bwMode="auto">
          <a:xfrm>
            <a:off x="8172450" y="2654300"/>
            <a:ext cx="1908175" cy="560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1600">
                <a:solidFill>
                  <a:srgbClr val="000000"/>
                </a:solidFill>
              </a:rPr>
              <a:t>b) Dose Response</a:t>
            </a:r>
          </a:p>
        </p:txBody>
      </p:sp>
      <p:sp>
        <p:nvSpPr>
          <p:cNvPr id="30729" name="Text Box 8"/>
          <p:cNvSpPr txBox="1">
            <a:spLocks noChangeArrowheads="1"/>
          </p:cNvSpPr>
          <p:nvPr/>
        </p:nvSpPr>
        <p:spPr bwMode="auto">
          <a:xfrm>
            <a:off x="8612188" y="2519363"/>
            <a:ext cx="1431925" cy="227012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900">
                <a:solidFill>
                  <a:srgbClr val="000000"/>
                </a:solidFill>
              </a:rPr>
              <a:t>BDNF (nM)</a:t>
            </a:r>
          </a:p>
        </p:txBody>
      </p:sp>
      <p:sp>
        <p:nvSpPr>
          <p:cNvPr id="30730" name="Text Box 9"/>
          <p:cNvSpPr txBox="1">
            <a:spLocks noChangeArrowheads="1"/>
          </p:cNvSpPr>
          <p:nvPr/>
        </p:nvSpPr>
        <p:spPr bwMode="auto">
          <a:xfrm rot="-5400000">
            <a:off x="7308850" y="1555750"/>
            <a:ext cx="1431925" cy="212725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800">
                <a:solidFill>
                  <a:srgbClr val="000000"/>
                </a:solidFill>
              </a:rPr>
              <a:t>BDNF_TrKB_p_clx (uM)</a:t>
            </a:r>
          </a:p>
        </p:txBody>
      </p:sp>
      <p:sp>
        <p:nvSpPr>
          <p:cNvPr id="30731" name="Text Box 10"/>
          <p:cNvSpPr txBox="1">
            <a:spLocks noChangeArrowheads="1"/>
          </p:cNvSpPr>
          <p:nvPr/>
        </p:nvSpPr>
        <p:spPr bwMode="auto">
          <a:xfrm>
            <a:off x="9685338" y="7097713"/>
            <a:ext cx="379412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4BC98B0-2E09-4B37-9D97-83616E2CF2DD}" type="slidenum">
              <a:rPr lang="en-IN" sz="1400">
                <a:solidFill>
                  <a:srgbClr val="000000"/>
                </a:solidFill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30</a:t>
            </a:fld>
            <a:endParaRPr lang="en-IN" sz="1400">
              <a:solidFill>
                <a:srgbClr val="000000"/>
              </a:solidFill>
            </a:endParaRPr>
          </a:p>
        </p:txBody>
      </p:sp>
      <p:pic>
        <p:nvPicPr>
          <p:cNvPr id="30732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875" y="612775"/>
            <a:ext cx="5878513" cy="6696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0733" name="Rectangle 12"/>
          <p:cNvSpPr>
            <a:spLocks noChangeArrowheads="1"/>
          </p:cNvSpPr>
          <p:nvPr/>
        </p:nvSpPr>
        <p:spPr bwMode="auto">
          <a:xfrm>
            <a:off x="1295400" y="3600450"/>
            <a:ext cx="1295400" cy="863600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0734" name="Picture 13"/>
          <p:cNvPicPr>
            <a:picLocks noChangeAspect="1" noChangeArrowheads="1"/>
          </p:cNvPicPr>
          <p:nvPr/>
        </p:nvPicPr>
        <p:blipFill>
          <a:blip r:embed="rId6"/>
          <a:srcRect l="61745" t="2896"/>
          <a:stretch>
            <a:fillRect/>
          </a:stretch>
        </p:blipFill>
        <p:spPr bwMode="auto">
          <a:xfrm>
            <a:off x="755650" y="2941638"/>
            <a:ext cx="1335088" cy="1508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44463" y="34925"/>
            <a:ext cx="9647237" cy="431800"/>
          </a:xfrm>
        </p:spPr>
        <p:txBody>
          <a:bodyPr/>
          <a:lstStyle/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</a:pPr>
            <a:r>
              <a:rPr lang="en-IN" sz="3200" dirty="0" err="1" smtClean="0"/>
              <a:t>FindSim</a:t>
            </a:r>
            <a:r>
              <a:rPr lang="en-IN" sz="3200" dirty="0" smtClean="0"/>
              <a:t>: Experiment types</a:t>
            </a:r>
          </a:p>
        </p:txBody>
      </p:sp>
      <p:sp>
        <p:nvSpPr>
          <p:cNvPr id="31747" name="Text Box 2"/>
          <p:cNvSpPr txBox="1">
            <a:spLocks noChangeArrowheads="1"/>
          </p:cNvSpPr>
          <p:nvPr/>
        </p:nvSpPr>
        <p:spPr bwMode="auto">
          <a:xfrm>
            <a:off x="5148263" y="7227888"/>
            <a:ext cx="3852862" cy="3317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1600">
                <a:solidFill>
                  <a:srgbClr val="000000"/>
                </a:solidFill>
              </a:rPr>
              <a:t>[Viswan NA, HarshaRani GV et al.,2018]</a:t>
            </a:r>
          </a:p>
        </p:txBody>
      </p:sp>
      <p:pic>
        <p:nvPicPr>
          <p:cNvPr id="3174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48375" y="3162300"/>
            <a:ext cx="1871663" cy="1716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174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1863" y="1144588"/>
            <a:ext cx="2016125" cy="1527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175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27988" y="1135063"/>
            <a:ext cx="2016125" cy="15287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1751" name="Text Box 6"/>
          <p:cNvSpPr txBox="1">
            <a:spLocks noChangeArrowheads="1"/>
          </p:cNvSpPr>
          <p:nvPr/>
        </p:nvSpPr>
        <p:spPr bwMode="auto">
          <a:xfrm>
            <a:off x="6767513" y="642938"/>
            <a:ext cx="2592387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u="sng">
                <a:solidFill>
                  <a:srgbClr val="000000"/>
                </a:solidFill>
              </a:rPr>
              <a:t>Types of experiments</a:t>
            </a:r>
          </a:p>
        </p:txBody>
      </p:sp>
      <p:sp>
        <p:nvSpPr>
          <p:cNvPr id="31752" name="Text Box 7"/>
          <p:cNvSpPr txBox="1">
            <a:spLocks noChangeArrowheads="1"/>
          </p:cNvSpPr>
          <p:nvPr/>
        </p:nvSpPr>
        <p:spPr bwMode="auto">
          <a:xfrm>
            <a:off x="6048375" y="2654300"/>
            <a:ext cx="1584325" cy="333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1600">
                <a:solidFill>
                  <a:srgbClr val="000000"/>
                </a:solidFill>
              </a:rPr>
              <a:t>a) Time Series</a:t>
            </a:r>
          </a:p>
        </p:txBody>
      </p:sp>
      <p:sp>
        <p:nvSpPr>
          <p:cNvPr id="31753" name="Text Box 8"/>
          <p:cNvSpPr txBox="1">
            <a:spLocks noChangeArrowheads="1"/>
          </p:cNvSpPr>
          <p:nvPr/>
        </p:nvSpPr>
        <p:spPr bwMode="auto">
          <a:xfrm>
            <a:off x="8172450" y="2654300"/>
            <a:ext cx="1908175" cy="560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1600">
                <a:solidFill>
                  <a:srgbClr val="000000"/>
                </a:solidFill>
              </a:rPr>
              <a:t>b) Dose Response</a:t>
            </a:r>
          </a:p>
        </p:txBody>
      </p:sp>
      <p:sp>
        <p:nvSpPr>
          <p:cNvPr id="31754" name="Text Box 9"/>
          <p:cNvSpPr txBox="1">
            <a:spLocks noChangeArrowheads="1"/>
          </p:cNvSpPr>
          <p:nvPr/>
        </p:nvSpPr>
        <p:spPr bwMode="auto">
          <a:xfrm>
            <a:off x="6084888" y="4922838"/>
            <a:ext cx="1584325" cy="333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1600">
                <a:solidFill>
                  <a:srgbClr val="000000"/>
                </a:solidFill>
              </a:rPr>
              <a:t>c) Bar Chart</a:t>
            </a:r>
          </a:p>
        </p:txBody>
      </p:sp>
      <p:sp>
        <p:nvSpPr>
          <p:cNvPr id="31755" name="Text Box 10"/>
          <p:cNvSpPr txBox="1">
            <a:spLocks noChangeArrowheads="1"/>
          </p:cNvSpPr>
          <p:nvPr/>
        </p:nvSpPr>
        <p:spPr bwMode="auto">
          <a:xfrm>
            <a:off x="8612188" y="2519363"/>
            <a:ext cx="1431925" cy="227012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900">
                <a:solidFill>
                  <a:srgbClr val="000000"/>
                </a:solidFill>
              </a:rPr>
              <a:t>BDNF (nM)</a:t>
            </a:r>
          </a:p>
        </p:txBody>
      </p:sp>
      <p:sp>
        <p:nvSpPr>
          <p:cNvPr id="31756" name="Text Box 11"/>
          <p:cNvSpPr txBox="1">
            <a:spLocks noChangeArrowheads="1"/>
          </p:cNvSpPr>
          <p:nvPr/>
        </p:nvSpPr>
        <p:spPr bwMode="auto">
          <a:xfrm rot="-5400000">
            <a:off x="7308850" y="1555750"/>
            <a:ext cx="1431925" cy="212725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800">
                <a:solidFill>
                  <a:srgbClr val="000000"/>
                </a:solidFill>
              </a:rPr>
              <a:t>BDNF_TrKB_p_clx (uM)</a:t>
            </a:r>
          </a:p>
        </p:txBody>
      </p:sp>
      <p:sp>
        <p:nvSpPr>
          <p:cNvPr id="31757" name="Text Box 12"/>
          <p:cNvSpPr txBox="1">
            <a:spLocks noChangeArrowheads="1"/>
          </p:cNvSpPr>
          <p:nvPr/>
        </p:nvSpPr>
        <p:spPr bwMode="auto">
          <a:xfrm>
            <a:off x="9685338" y="7097713"/>
            <a:ext cx="379412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C9598DEA-40F4-4CAA-BEF5-C82030A17D51}" type="slidenum">
              <a:rPr lang="en-IN" sz="1400">
                <a:solidFill>
                  <a:srgbClr val="000000"/>
                </a:solidFill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31</a:t>
            </a:fld>
            <a:endParaRPr lang="en-IN" sz="1400">
              <a:solidFill>
                <a:srgbClr val="000000"/>
              </a:solidFill>
            </a:endParaRPr>
          </a:p>
        </p:txBody>
      </p:sp>
      <p:pic>
        <p:nvPicPr>
          <p:cNvPr id="31759" name="Picture 1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875" y="612775"/>
            <a:ext cx="5878513" cy="6696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1760" name="Rectangle 15"/>
          <p:cNvSpPr>
            <a:spLocks noChangeArrowheads="1"/>
          </p:cNvSpPr>
          <p:nvPr/>
        </p:nvSpPr>
        <p:spPr bwMode="auto">
          <a:xfrm>
            <a:off x="1295400" y="3600450"/>
            <a:ext cx="1295400" cy="863600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1761" name="Picture 16"/>
          <p:cNvPicPr>
            <a:picLocks noChangeAspect="1" noChangeArrowheads="1"/>
          </p:cNvPicPr>
          <p:nvPr/>
        </p:nvPicPr>
        <p:blipFill>
          <a:blip r:embed="rId7"/>
          <a:srcRect l="61745" t="2896"/>
          <a:stretch>
            <a:fillRect/>
          </a:stretch>
        </p:blipFill>
        <p:spPr bwMode="auto">
          <a:xfrm>
            <a:off x="755650" y="2941638"/>
            <a:ext cx="1335088" cy="1508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44463" y="34925"/>
            <a:ext cx="9647237" cy="431800"/>
          </a:xfrm>
        </p:spPr>
        <p:txBody>
          <a:bodyPr/>
          <a:lstStyle/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</a:pPr>
            <a:r>
              <a:rPr lang="en-IN" sz="3200" dirty="0" err="1" smtClean="0"/>
              <a:t>FindSim</a:t>
            </a:r>
            <a:r>
              <a:rPr lang="en-IN" sz="3200" dirty="0" smtClean="0"/>
              <a:t>: Experiment types</a:t>
            </a:r>
          </a:p>
        </p:txBody>
      </p:sp>
      <p:sp>
        <p:nvSpPr>
          <p:cNvPr id="32771" name="Text Box 2"/>
          <p:cNvSpPr txBox="1">
            <a:spLocks noChangeArrowheads="1"/>
          </p:cNvSpPr>
          <p:nvPr/>
        </p:nvSpPr>
        <p:spPr bwMode="auto">
          <a:xfrm>
            <a:off x="5148263" y="7227888"/>
            <a:ext cx="3852862" cy="3317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1600">
                <a:solidFill>
                  <a:srgbClr val="000000"/>
                </a:solidFill>
              </a:rPr>
              <a:t>[Viswan NA, HarshaRani GV et al.,2018]</a:t>
            </a:r>
          </a:p>
        </p:txBody>
      </p:sp>
      <p:pic>
        <p:nvPicPr>
          <p:cNvPr id="3277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48375" y="3162300"/>
            <a:ext cx="1871663" cy="1716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2773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1863" y="1144588"/>
            <a:ext cx="2016125" cy="1527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2774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27988" y="1135063"/>
            <a:ext cx="2016125" cy="15287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pSp>
        <p:nvGrpSpPr>
          <p:cNvPr id="32775" name="Group 6"/>
          <p:cNvGrpSpPr>
            <a:grpSpLocks/>
          </p:cNvGrpSpPr>
          <p:nvPr/>
        </p:nvGrpSpPr>
        <p:grpSpPr bwMode="auto">
          <a:xfrm>
            <a:off x="8005763" y="3187700"/>
            <a:ext cx="1984375" cy="1474788"/>
            <a:chOff x="5043" y="2008"/>
            <a:chExt cx="1250" cy="929"/>
          </a:xfrm>
        </p:grpSpPr>
        <p:pic>
          <p:nvPicPr>
            <p:cNvPr id="32795" name="Picture 7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043" y="2008"/>
              <a:ext cx="1250" cy="92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32796" name="Picture 8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228" y="2048"/>
              <a:ext cx="1037" cy="75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</p:grpSp>
      <p:sp>
        <p:nvSpPr>
          <p:cNvPr id="32776" name="Text Box 9"/>
          <p:cNvSpPr txBox="1">
            <a:spLocks noChangeArrowheads="1"/>
          </p:cNvSpPr>
          <p:nvPr/>
        </p:nvSpPr>
        <p:spPr bwMode="auto">
          <a:xfrm>
            <a:off x="6767513" y="642938"/>
            <a:ext cx="2592387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u="sng">
                <a:solidFill>
                  <a:srgbClr val="000000"/>
                </a:solidFill>
              </a:rPr>
              <a:t>Types of experiments</a:t>
            </a:r>
          </a:p>
        </p:txBody>
      </p:sp>
      <p:sp>
        <p:nvSpPr>
          <p:cNvPr id="32777" name="Text Box 10"/>
          <p:cNvSpPr txBox="1">
            <a:spLocks noChangeArrowheads="1"/>
          </p:cNvSpPr>
          <p:nvPr/>
        </p:nvSpPr>
        <p:spPr bwMode="auto">
          <a:xfrm>
            <a:off x="6048375" y="2654300"/>
            <a:ext cx="1584325" cy="333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1600">
                <a:solidFill>
                  <a:srgbClr val="000000"/>
                </a:solidFill>
              </a:rPr>
              <a:t>a) Time Series</a:t>
            </a:r>
          </a:p>
        </p:txBody>
      </p:sp>
      <p:sp>
        <p:nvSpPr>
          <p:cNvPr id="32779" name="Text Box 12"/>
          <p:cNvSpPr txBox="1">
            <a:spLocks noChangeArrowheads="1"/>
          </p:cNvSpPr>
          <p:nvPr/>
        </p:nvSpPr>
        <p:spPr bwMode="auto">
          <a:xfrm>
            <a:off x="8172450" y="2654300"/>
            <a:ext cx="1908175" cy="560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1600">
                <a:solidFill>
                  <a:srgbClr val="000000"/>
                </a:solidFill>
              </a:rPr>
              <a:t>b) Dose Response</a:t>
            </a:r>
          </a:p>
        </p:txBody>
      </p:sp>
      <p:sp>
        <p:nvSpPr>
          <p:cNvPr id="32780" name="Text Box 13"/>
          <p:cNvSpPr txBox="1">
            <a:spLocks noChangeArrowheads="1"/>
          </p:cNvSpPr>
          <p:nvPr/>
        </p:nvSpPr>
        <p:spPr bwMode="auto">
          <a:xfrm>
            <a:off x="6084888" y="4922838"/>
            <a:ext cx="1584325" cy="333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1600">
                <a:solidFill>
                  <a:srgbClr val="000000"/>
                </a:solidFill>
              </a:rPr>
              <a:t>c) Bar Chart</a:t>
            </a:r>
          </a:p>
        </p:txBody>
      </p:sp>
      <p:sp>
        <p:nvSpPr>
          <p:cNvPr id="32781" name="Text Box 14"/>
          <p:cNvSpPr txBox="1">
            <a:spLocks noChangeArrowheads="1"/>
          </p:cNvSpPr>
          <p:nvPr/>
        </p:nvSpPr>
        <p:spPr bwMode="auto">
          <a:xfrm>
            <a:off x="8207375" y="4779963"/>
            <a:ext cx="1584325" cy="5603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1600">
                <a:solidFill>
                  <a:srgbClr val="000000"/>
                </a:solidFill>
              </a:rPr>
              <a:t>d) Current/ Voltage clamp</a:t>
            </a:r>
          </a:p>
        </p:txBody>
      </p:sp>
      <p:sp>
        <p:nvSpPr>
          <p:cNvPr id="32782" name="Text Box 15"/>
          <p:cNvSpPr txBox="1">
            <a:spLocks noChangeArrowheads="1"/>
          </p:cNvSpPr>
          <p:nvPr/>
        </p:nvSpPr>
        <p:spPr bwMode="auto">
          <a:xfrm>
            <a:off x="8612188" y="2519363"/>
            <a:ext cx="1431925" cy="227012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900">
                <a:solidFill>
                  <a:srgbClr val="000000"/>
                </a:solidFill>
              </a:rPr>
              <a:t>BDNF (nM)</a:t>
            </a:r>
          </a:p>
        </p:txBody>
      </p:sp>
      <p:sp>
        <p:nvSpPr>
          <p:cNvPr id="32783" name="Text Box 16"/>
          <p:cNvSpPr txBox="1">
            <a:spLocks noChangeArrowheads="1"/>
          </p:cNvSpPr>
          <p:nvPr/>
        </p:nvSpPr>
        <p:spPr bwMode="auto">
          <a:xfrm rot="-5400000">
            <a:off x="7308850" y="1555750"/>
            <a:ext cx="1431925" cy="212725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800">
                <a:solidFill>
                  <a:srgbClr val="000000"/>
                </a:solidFill>
              </a:rPr>
              <a:t>BDNF_TrKB_p_clx (uM)</a:t>
            </a:r>
          </a:p>
        </p:txBody>
      </p:sp>
      <p:sp>
        <p:nvSpPr>
          <p:cNvPr id="32784" name="Text Box 17"/>
          <p:cNvSpPr txBox="1">
            <a:spLocks noChangeArrowheads="1"/>
          </p:cNvSpPr>
          <p:nvPr/>
        </p:nvSpPr>
        <p:spPr bwMode="auto">
          <a:xfrm>
            <a:off x="9685338" y="7097713"/>
            <a:ext cx="379412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EF568CE5-C347-4480-9542-E5359E3E6928}" type="slidenum">
              <a:rPr lang="en-IN" sz="1400">
                <a:solidFill>
                  <a:srgbClr val="000000"/>
                </a:solidFill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32</a:t>
            </a:fld>
            <a:endParaRPr lang="en-IN" sz="1400">
              <a:solidFill>
                <a:srgbClr val="000000"/>
              </a:solidFill>
            </a:endParaRPr>
          </a:p>
        </p:txBody>
      </p:sp>
      <p:pic>
        <p:nvPicPr>
          <p:cNvPr id="32787" name="Picture 2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875" y="612775"/>
            <a:ext cx="5878513" cy="6696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2788" name="Rectangle 26"/>
          <p:cNvSpPr>
            <a:spLocks noChangeArrowheads="1"/>
          </p:cNvSpPr>
          <p:nvPr/>
        </p:nvSpPr>
        <p:spPr bwMode="auto">
          <a:xfrm>
            <a:off x="1295400" y="3600450"/>
            <a:ext cx="1295400" cy="863600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2789" name="Picture 27"/>
          <p:cNvPicPr>
            <a:picLocks noChangeAspect="1" noChangeArrowheads="1"/>
          </p:cNvPicPr>
          <p:nvPr/>
        </p:nvPicPr>
        <p:blipFill>
          <a:blip r:embed="rId9"/>
          <a:srcRect l="61745" t="2896"/>
          <a:stretch>
            <a:fillRect/>
          </a:stretch>
        </p:blipFill>
        <p:spPr bwMode="auto">
          <a:xfrm>
            <a:off x="755650" y="2941638"/>
            <a:ext cx="1335088" cy="1508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44463" y="34925"/>
            <a:ext cx="9647237" cy="431800"/>
          </a:xfrm>
        </p:spPr>
        <p:txBody>
          <a:bodyPr/>
          <a:lstStyle/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</a:pPr>
            <a:r>
              <a:rPr lang="en-IN" sz="3200" dirty="0" err="1" smtClean="0"/>
              <a:t>FindSim</a:t>
            </a:r>
            <a:r>
              <a:rPr lang="en-IN" sz="3200" dirty="0" smtClean="0"/>
              <a:t>: Experiment types</a:t>
            </a:r>
          </a:p>
        </p:txBody>
      </p:sp>
      <p:sp>
        <p:nvSpPr>
          <p:cNvPr id="32771" name="Text Box 2"/>
          <p:cNvSpPr txBox="1">
            <a:spLocks noChangeArrowheads="1"/>
          </p:cNvSpPr>
          <p:nvPr/>
        </p:nvSpPr>
        <p:spPr bwMode="auto">
          <a:xfrm>
            <a:off x="5148263" y="7227888"/>
            <a:ext cx="3852862" cy="3317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1600">
                <a:solidFill>
                  <a:srgbClr val="000000"/>
                </a:solidFill>
              </a:rPr>
              <a:t>[Viswan NA, HarshaRani GV et al.,2018]</a:t>
            </a:r>
          </a:p>
        </p:txBody>
      </p:sp>
      <p:pic>
        <p:nvPicPr>
          <p:cNvPr id="3277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48375" y="3162300"/>
            <a:ext cx="1871663" cy="1716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2773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1863" y="1144588"/>
            <a:ext cx="2016125" cy="1527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2774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27988" y="1135063"/>
            <a:ext cx="2016125" cy="15287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8005763" y="3187700"/>
            <a:ext cx="1984375" cy="1474788"/>
            <a:chOff x="5043" y="2008"/>
            <a:chExt cx="1250" cy="929"/>
          </a:xfrm>
        </p:grpSpPr>
        <p:pic>
          <p:nvPicPr>
            <p:cNvPr id="32795" name="Picture 7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043" y="2008"/>
              <a:ext cx="1250" cy="92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32796" name="Picture 8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228" y="2048"/>
              <a:ext cx="1037" cy="75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</p:grpSp>
      <p:sp>
        <p:nvSpPr>
          <p:cNvPr id="32776" name="Text Box 9"/>
          <p:cNvSpPr txBox="1">
            <a:spLocks noChangeArrowheads="1"/>
          </p:cNvSpPr>
          <p:nvPr/>
        </p:nvSpPr>
        <p:spPr bwMode="auto">
          <a:xfrm>
            <a:off x="6767513" y="642938"/>
            <a:ext cx="2592387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u="sng">
                <a:solidFill>
                  <a:srgbClr val="000000"/>
                </a:solidFill>
              </a:rPr>
              <a:t>Types of experiments</a:t>
            </a:r>
          </a:p>
        </p:txBody>
      </p:sp>
      <p:sp>
        <p:nvSpPr>
          <p:cNvPr id="32777" name="Text Box 10"/>
          <p:cNvSpPr txBox="1">
            <a:spLocks noChangeArrowheads="1"/>
          </p:cNvSpPr>
          <p:nvPr/>
        </p:nvSpPr>
        <p:spPr bwMode="auto">
          <a:xfrm>
            <a:off x="6048375" y="2654300"/>
            <a:ext cx="1584325" cy="333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1600">
                <a:solidFill>
                  <a:srgbClr val="000000"/>
                </a:solidFill>
              </a:rPr>
              <a:t>a) Time Series</a:t>
            </a:r>
          </a:p>
        </p:txBody>
      </p:sp>
      <p:sp>
        <p:nvSpPr>
          <p:cNvPr id="32778" name="Text Box 11"/>
          <p:cNvSpPr txBox="1">
            <a:spLocks noChangeArrowheads="1"/>
          </p:cNvSpPr>
          <p:nvPr/>
        </p:nvSpPr>
        <p:spPr bwMode="auto">
          <a:xfrm>
            <a:off x="8164512" y="6950075"/>
            <a:ext cx="1628776" cy="358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1600" dirty="0" smtClean="0">
                <a:solidFill>
                  <a:srgbClr val="000000"/>
                </a:solidFill>
              </a:rPr>
              <a:t>e) </a:t>
            </a:r>
            <a:r>
              <a:rPr lang="en-IN" sz="1600" dirty="0">
                <a:solidFill>
                  <a:srgbClr val="000000"/>
                </a:solidFill>
              </a:rPr>
              <a:t>EPSP/EPSC</a:t>
            </a:r>
          </a:p>
        </p:txBody>
      </p:sp>
      <p:sp>
        <p:nvSpPr>
          <p:cNvPr id="32779" name="Text Box 12"/>
          <p:cNvSpPr txBox="1">
            <a:spLocks noChangeArrowheads="1"/>
          </p:cNvSpPr>
          <p:nvPr/>
        </p:nvSpPr>
        <p:spPr bwMode="auto">
          <a:xfrm>
            <a:off x="8172450" y="2654300"/>
            <a:ext cx="1908175" cy="560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1600">
                <a:solidFill>
                  <a:srgbClr val="000000"/>
                </a:solidFill>
              </a:rPr>
              <a:t>b) Dose Response</a:t>
            </a:r>
          </a:p>
        </p:txBody>
      </p:sp>
      <p:sp>
        <p:nvSpPr>
          <p:cNvPr id="32780" name="Text Box 13"/>
          <p:cNvSpPr txBox="1">
            <a:spLocks noChangeArrowheads="1"/>
          </p:cNvSpPr>
          <p:nvPr/>
        </p:nvSpPr>
        <p:spPr bwMode="auto">
          <a:xfrm>
            <a:off x="6084888" y="4922838"/>
            <a:ext cx="1584325" cy="333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1600">
                <a:solidFill>
                  <a:srgbClr val="000000"/>
                </a:solidFill>
              </a:rPr>
              <a:t>c) Bar Chart</a:t>
            </a:r>
          </a:p>
        </p:txBody>
      </p:sp>
      <p:sp>
        <p:nvSpPr>
          <p:cNvPr id="32781" name="Text Box 14"/>
          <p:cNvSpPr txBox="1">
            <a:spLocks noChangeArrowheads="1"/>
          </p:cNvSpPr>
          <p:nvPr/>
        </p:nvSpPr>
        <p:spPr bwMode="auto">
          <a:xfrm>
            <a:off x="8207375" y="4779963"/>
            <a:ext cx="1584325" cy="5603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1600">
                <a:solidFill>
                  <a:srgbClr val="000000"/>
                </a:solidFill>
              </a:rPr>
              <a:t>d) Current/ Voltage clamp</a:t>
            </a:r>
          </a:p>
        </p:txBody>
      </p:sp>
      <p:sp>
        <p:nvSpPr>
          <p:cNvPr id="32782" name="Text Box 15"/>
          <p:cNvSpPr txBox="1">
            <a:spLocks noChangeArrowheads="1"/>
          </p:cNvSpPr>
          <p:nvPr/>
        </p:nvSpPr>
        <p:spPr bwMode="auto">
          <a:xfrm>
            <a:off x="8612188" y="2519363"/>
            <a:ext cx="1431925" cy="227012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900">
                <a:solidFill>
                  <a:srgbClr val="000000"/>
                </a:solidFill>
              </a:rPr>
              <a:t>BDNF (nM)</a:t>
            </a:r>
          </a:p>
        </p:txBody>
      </p:sp>
      <p:sp>
        <p:nvSpPr>
          <p:cNvPr id="32783" name="Text Box 16"/>
          <p:cNvSpPr txBox="1">
            <a:spLocks noChangeArrowheads="1"/>
          </p:cNvSpPr>
          <p:nvPr/>
        </p:nvSpPr>
        <p:spPr bwMode="auto">
          <a:xfrm rot="-5400000">
            <a:off x="7308850" y="1555750"/>
            <a:ext cx="1431925" cy="212725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800">
                <a:solidFill>
                  <a:srgbClr val="000000"/>
                </a:solidFill>
              </a:rPr>
              <a:t>BDNF_TrKB_p_clx (uM)</a:t>
            </a:r>
          </a:p>
        </p:txBody>
      </p:sp>
      <p:sp>
        <p:nvSpPr>
          <p:cNvPr id="32784" name="Text Box 17"/>
          <p:cNvSpPr txBox="1">
            <a:spLocks noChangeArrowheads="1"/>
          </p:cNvSpPr>
          <p:nvPr/>
        </p:nvSpPr>
        <p:spPr bwMode="auto">
          <a:xfrm>
            <a:off x="9685338" y="7097713"/>
            <a:ext cx="379412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EF568CE5-C347-4480-9542-E5359E3E6928}" type="slidenum">
              <a:rPr lang="en-IN" sz="1400">
                <a:solidFill>
                  <a:srgbClr val="000000"/>
                </a:solidFill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33</a:t>
            </a:fld>
            <a:endParaRPr lang="en-IN" sz="1400">
              <a:solidFill>
                <a:srgbClr val="000000"/>
              </a:solidFill>
            </a:endParaRPr>
          </a:p>
        </p:txBody>
      </p: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7954963" y="5292725"/>
            <a:ext cx="1833562" cy="1677988"/>
            <a:chOff x="5011" y="3334"/>
            <a:chExt cx="1155" cy="1057"/>
          </a:xfrm>
        </p:grpSpPr>
        <p:pic>
          <p:nvPicPr>
            <p:cNvPr id="32790" name="Picture 19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081" y="3340"/>
              <a:ext cx="1085" cy="99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32791" name="Text Box 20"/>
            <p:cNvSpPr txBox="1">
              <a:spLocks noChangeArrowheads="1"/>
            </p:cNvSpPr>
            <p:nvPr/>
          </p:nvSpPr>
          <p:spPr bwMode="auto">
            <a:xfrm rot="-5400000">
              <a:off x="4627" y="3718"/>
              <a:ext cx="900" cy="132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0000" tIns="45000" rIns="90000" bIns="45000"/>
            <a:lstStyle/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IN" sz="800">
                  <a:solidFill>
                    <a:srgbClr val="000000"/>
                  </a:solidFill>
                </a:rPr>
                <a:t>Normalized EPSP slope</a:t>
              </a:r>
            </a:p>
          </p:txBody>
        </p:sp>
        <p:sp>
          <p:nvSpPr>
            <p:cNvPr id="32792" name="Rectangle 21"/>
            <p:cNvSpPr>
              <a:spLocks noChangeArrowheads="1"/>
            </p:cNvSpPr>
            <p:nvPr/>
          </p:nvSpPr>
          <p:spPr bwMode="auto">
            <a:xfrm>
              <a:off x="5170" y="4234"/>
              <a:ext cx="996" cy="89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0000" tIns="45000" rIns="90000" bIns="45000" anchor="ctr"/>
            <a:lstStyle/>
            <a:p>
              <a:pPr algn="ct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IN" sz="800">
                  <a:solidFill>
                    <a:srgbClr val="000000"/>
                  </a:solidFill>
                </a:rPr>
                <a:t>-5               0              5              10</a:t>
              </a:r>
            </a:p>
          </p:txBody>
        </p:sp>
        <p:sp>
          <p:nvSpPr>
            <p:cNvPr id="32793" name="Rectangle 22"/>
            <p:cNvSpPr>
              <a:spLocks noChangeArrowheads="1"/>
            </p:cNvSpPr>
            <p:nvPr/>
          </p:nvSpPr>
          <p:spPr bwMode="auto">
            <a:xfrm>
              <a:off x="5306" y="4318"/>
              <a:ext cx="724" cy="73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0000" tIns="45000" rIns="90000" bIns="45000" anchor="ctr"/>
            <a:lstStyle/>
            <a:p>
              <a:pPr algn="ct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IN" sz="1000">
                  <a:solidFill>
                    <a:srgbClr val="000000"/>
                  </a:solidFill>
                </a:rPr>
                <a:t>Time (min)</a:t>
              </a:r>
            </a:p>
          </p:txBody>
        </p:sp>
        <p:sp>
          <p:nvSpPr>
            <p:cNvPr id="32794" name="Rectangle 23"/>
            <p:cNvSpPr>
              <a:spLocks noChangeArrowheads="1"/>
            </p:cNvSpPr>
            <p:nvPr/>
          </p:nvSpPr>
          <p:spPr bwMode="auto">
            <a:xfrm>
              <a:off x="5122" y="3353"/>
              <a:ext cx="89" cy="882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0000" tIns="45000" rIns="90000" bIns="45000" anchor="ctr"/>
            <a:lstStyle/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IN" sz="800">
                  <a:solidFill>
                    <a:srgbClr val="000000"/>
                  </a:solidFill>
                </a:rPr>
                <a:t>4.0</a:t>
              </a:r>
            </a:p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endParaRPr lang="en-IN" sz="200">
                <a:solidFill>
                  <a:srgbClr val="000000"/>
                </a:solidFill>
              </a:endParaRPr>
            </a:p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endParaRPr lang="en-IN" sz="200">
                <a:solidFill>
                  <a:srgbClr val="000000"/>
                </a:solidFill>
              </a:endParaRPr>
            </a:p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endParaRPr lang="en-IN" sz="200">
                <a:solidFill>
                  <a:srgbClr val="000000"/>
                </a:solidFill>
              </a:endParaRPr>
            </a:p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endParaRPr lang="en-IN" sz="200">
                <a:solidFill>
                  <a:srgbClr val="000000"/>
                </a:solidFill>
              </a:endParaRPr>
            </a:p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endParaRPr lang="en-IN" sz="200">
                <a:solidFill>
                  <a:srgbClr val="000000"/>
                </a:solidFill>
              </a:endParaRPr>
            </a:p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endParaRPr lang="en-IN" sz="200">
                <a:solidFill>
                  <a:srgbClr val="000000"/>
                </a:solidFill>
              </a:endParaRPr>
            </a:p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endParaRPr lang="en-IN" sz="200">
                <a:solidFill>
                  <a:srgbClr val="000000"/>
                </a:solidFill>
              </a:endParaRPr>
            </a:p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endParaRPr lang="en-IN" sz="200">
                <a:solidFill>
                  <a:srgbClr val="000000"/>
                </a:solidFill>
              </a:endParaRPr>
            </a:p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IN" sz="800">
                  <a:solidFill>
                    <a:srgbClr val="000000"/>
                  </a:solidFill>
                </a:rPr>
                <a:t>3.0</a:t>
              </a:r>
            </a:p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endParaRPr lang="en-IN" sz="200">
                <a:solidFill>
                  <a:srgbClr val="000000"/>
                </a:solidFill>
              </a:endParaRPr>
            </a:p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endParaRPr lang="en-IN" sz="200">
                <a:solidFill>
                  <a:srgbClr val="000000"/>
                </a:solidFill>
              </a:endParaRPr>
            </a:p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endParaRPr lang="en-IN" sz="200">
                <a:solidFill>
                  <a:srgbClr val="000000"/>
                </a:solidFill>
              </a:endParaRPr>
            </a:p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endParaRPr lang="en-IN" sz="200">
                <a:solidFill>
                  <a:srgbClr val="000000"/>
                </a:solidFill>
              </a:endParaRPr>
            </a:p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endParaRPr lang="en-IN" sz="200">
                <a:solidFill>
                  <a:srgbClr val="000000"/>
                </a:solidFill>
              </a:endParaRPr>
            </a:p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endParaRPr lang="en-IN" sz="200">
                <a:solidFill>
                  <a:srgbClr val="000000"/>
                </a:solidFill>
              </a:endParaRPr>
            </a:p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endParaRPr lang="en-IN" sz="200">
                <a:solidFill>
                  <a:srgbClr val="000000"/>
                </a:solidFill>
              </a:endParaRPr>
            </a:p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IN" sz="800">
                  <a:solidFill>
                    <a:srgbClr val="000000"/>
                  </a:solidFill>
                </a:rPr>
                <a:t>2.0</a:t>
              </a:r>
            </a:p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endParaRPr lang="en-IN" sz="200">
                <a:solidFill>
                  <a:srgbClr val="000000"/>
                </a:solidFill>
              </a:endParaRPr>
            </a:p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endParaRPr lang="en-IN" sz="200">
                <a:solidFill>
                  <a:srgbClr val="000000"/>
                </a:solidFill>
              </a:endParaRPr>
            </a:p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endParaRPr lang="en-IN" sz="200">
                <a:solidFill>
                  <a:srgbClr val="000000"/>
                </a:solidFill>
              </a:endParaRPr>
            </a:p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endParaRPr lang="en-IN" sz="200">
                <a:solidFill>
                  <a:srgbClr val="000000"/>
                </a:solidFill>
              </a:endParaRPr>
            </a:p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endParaRPr lang="en-IN" sz="200">
                <a:solidFill>
                  <a:srgbClr val="000000"/>
                </a:solidFill>
              </a:endParaRPr>
            </a:p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endParaRPr lang="en-IN" sz="200">
                <a:solidFill>
                  <a:srgbClr val="000000"/>
                </a:solidFill>
              </a:endParaRPr>
            </a:p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endParaRPr lang="en-IN" sz="200">
                <a:solidFill>
                  <a:srgbClr val="000000"/>
                </a:solidFill>
              </a:endParaRPr>
            </a:p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endParaRPr lang="en-IN" sz="200">
                <a:solidFill>
                  <a:srgbClr val="000000"/>
                </a:solidFill>
              </a:endParaRPr>
            </a:p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IN" sz="800">
                  <a:solidFill>
                    <a:srgbClr val="000000"/>
                  </a:solidFill>
                </a:rPr>
                <a:t>1.0</a:t>
              </a:r>
            </a:p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endParaRPr lang="en-IN" sz="200">
                <a:solidFill>
                  <a:srgbClr val="000000"/>
                </a:solidFill>
              </a:endParaRPr>
            </a:p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endParaRPr lang="en-IN" sz="200">
                <a:solidFill>
                  <a:srgbClr val="000000"/>
                </a:solidFill>
              </a:endParaRPr>
            </a:p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endParaRPr lang="en-IN" sz="200">
                <a:solidFill>
                  <a:srgbClr val="000000"/>
                </a:solidFill>
              </a:endParaRPr>
            </a:p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endParaRPr lang="en-IN" sz="200">
                <a:solidFill>
                  <a:srgbClr val="000000"/>
                </a:solidFill>
              </a:endParaRPr>
            </a:p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endParaRPr lang="en-IN" sz="200">
                <a:solidFill>
                  <a:srgbClr val="000000"/>
                </a:solidFill>
              </a:endParaRPr>
            </a:p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endParaRPr lang="en-IN" sz="200">
                <a:solidFill>
                  <a:srgbClr val="000000"/>
                </a:solidFill>
              </a:endParaRPr>
            </a:p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endParaRPr lang="en-IN" sz="200">
                <a:solidFill>
                  <a:srgbClr val="000000"/>
                </a:solidFill>
              </a:endParaRPr>
            </a:p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endParaRPr lang="en-IN" sz="200">
                <a:solidFill>
                  <a:srgbClr val="000000"/>
                </a:solidFill>
              </a:endParaRPr>
            </a:p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endParaRPr lang="en-IN" sz="200">
                <a:solidFill>
                  <a:srgbClr val="000000"/>
                </a:solidFill>
              </a:endParaRPr>
            </a:p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IN" sz="800">
                  <a:solidFill>
                    <a:srgbClr val="000000"/>
                  </a:solidFill>
                </a:rPr>
                <a:t>0.0</a:t>
              </a:r>
            </a:p>
          </p:txBody>
        </p:sp>
      </p:grpSp>
      <p:pic>
        <p:nvPicPr>
          <p:cNvPr id="32787" name="Picture 2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5875" y="612775"/>
            <a:ext cx="5878513" cy="6696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2788" name="Rectangle 26"/>
          <p:cNvSpPr>
            <a:spLocks noChangeArrowheads="1"/>
          </p:cNvSpPr>
          <p:nvPr/>
        </p:nvSpPr>
        <p:spPr bwMode="auto">
          <a:xfrm>
            <a:off x="1295400" y="3600450"/>
            <a:ext cx="1295400" cy="863600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2789" name="Picture 27"/>
          <p:cNvPicPr>
            <a:picLocks noChangeAspect="1" noChangeArrowheads="1"/>
          </p:cNvPicPr>
          <p:nvPr/>
        </p:nvPicPr>
        <p:blipFill>
          <a:blip r:embed="rId10"/>
          <a:srcRect l="61745" t="2896"/>
          <a:stretch>
            <a:fillRect/>
          </a:stretch>
        </p:blipFill>
        <p:spPr bwMode="auto">
          <a:xfrm>
            <a:off x="755650" y="2941638"/>
            <a:ext cx="1335088" cy="1508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268538" y="49213"/>
            <a:ext cx="5111750" cy="598487"/>
          </a:xfrm>
        </p:spPr>
        <p:txBody>
          <a:bodyPr/>
          <a:lstStyle/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600" smtClean="0"/>
              <a:t>Example of Optimization</a:t>
            </a:r>
          </a:p>
        </p:txBody>
      </p:sp>
      <p:pic>
        <p:nvPicPr>
          <p:cNvPr id="4301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138" y="2046288"/>
            <a:ext cx="4451350" cy="37099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3012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11675" y="1008063"/>
            <a:ext cx="5521325" cy="5280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3013" name="Rectangle 4"/>
          <p:cNvSpPr>
            <a:spLocks noChangeArrowheads="1"/>
          </p:cNvSpPr>
          <p:nvPr/>
        </p:nvSpPr>
        <p:spPr bwMode="auto">
          <a:xfrm>
            <a:off x="4248150" y="6048375"/>
            <a:ext cx="3959225" cy="503238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>
                <a:solidFill>
                  <a:srgbClr val="000000"/>
                </a:solidFill>
              </a:rPr>
              <a:t>Init score = 0.9427, final = 0.1904</a:t>
            </a:r>
          </a:p>
        </p:txBody>
      </p:sp>
      <p:sp>
        <p:nvSpPr>
          <p:cNvPr id="43014" name="Text Box 5"/>
          <p:cNvSpPr txBox="1">
            <a:spLocks noChangeArrowheads="1"/>
          </p:cNvSpPr>
          <p:nvPr/>
        </p:nvSpPr>
        <p:spPr bwMode="auto">
          <a:xfrm>
            <a:off x="9685338" y="7096125"/>
            <a:ext cx="379412" cy="427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EDDDC255-84D0-4135-B0D7-B72649DC8F83}" type="slidenum">
              <a:rPr lang="en-IN" sz="1400">
                <a:solidFill>
                  <a:srgbClr val="000000"/>
                </a:solidFill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34</a:t>
            </a:fld>
            <a:endParaRPr lang="en-IN" sz="14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"/>
          <p:cNvPicPr>
            <a:picLocks noChangeAspect="1" noChangeArrowheads="1"/>
          </p:cNvPicPr>
          <p:nvPr/>
        </p:nvPicPr>
        <p:blipFill>
          <a:blip r:embed="rId3"/>
          <a:srcRect b="32579"/>
          <a:stretch>
            <a:fillRect/>
          </a:stretch>
        </p:blipFill>
        <p:spPr bwMode="auto">
          <a:xfrm>
            <a:off x="26988" y="1374775"/>
            <a:ext cx="10026650" cy="4492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4035" name="Text Box 2"/>
          <p:cNvSpPr txBox="1">
            <a:spLocks noChangeArrowheads="1"/>
          </p:cNvSpPr>
          <p:nvPr/>
        </p:nvSpPr>
        <p:spPr bwMode="auto">
          <a:xfrm>
            <a:off x="71438" y="36513"/>
            <a:ext cx="5111750" cy="647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600" dirty="0" smtClean="0">
                <a:solidFill>
                  <a:srgbClr val="000000"/>
                </a:solidFill>
              </a:rPr>
              <a:t>Testing </a:t>
            </a:r>
            <a:r>
              <a:rPr lang="en-IN" sz="3600" dirty="0">
                <a:solidFill>
                  <a:srgbClr val="000000"/>
                </a:solidFill>
              </a:rPr>
              <a:t>the </a:t>
            </a:r>
            <a:r>
              <a:rPr lang="en-IN" sz="3600" dirty="0" smtClean="0">
                <a:solidFill>
                  <a:srgbClr val="000000"/>
                </a:solidFill>
              </a:rPr>
              <a:t>fitted model</a:t>
            </a:r>
            <a:endParaRPr lang="en-IN" sz="3600" dirty="0">
              <a:solidFill>
                <a:srgbClr val="000000"/>
              </a:solidFill>
            </a:endParaRPr>
          </a:p>
        </p:txBody>
      </p:sp>
      <p:sp>
        <p:nvSpPr>
          <p:cNvPr id="44036" name="Rectangle 3"/>
          <p:cNvSpPr>
            <a:spLocks noChangeArrowheads="1"/>
          </p:cNvSpPr>
          <p:nvPr/>
        </p:nvSpPr>
        <p:spPr bwMode="auto">
          <a:xfrm>
            <a:off x="576263" y="2052638"/>
            <a:ext cx="863600" cy="360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1500">
                <a:solidFill>
                  <a:srgbClr val="000000"/>
                </a:solidFill>
              </a:rPr>
              <a:t>Score=0.206</a:t>
            </a:r>
          </a:p>
        </p:txBody>
      </p:sp>
      <p:sp>
        <p:nvSpPr>
          <p:cNvPr id="44037" name="Rectangle 4"/>
          <p:cNvSpPr>
            <a:spLocks noChangeArrowheads="1"/>
          </p:cNvSpPr>
          <p:nvPr/>
        </p:nvSpPr>
        <p:spPr bwMode="auto">
          <a:xfrm>
            <a:off x="2840038" y="2052638"/>
            <a:ext cx="863600" cy="360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1500">
                <a:solidFill>
                  <a:srgbClr val="000000"/>
                </a:solidFill>
              </a:rPr>
              <a:t>Score=0.038</a:t>
            </a:r>
          </a:p>
        </p:txBody>
      </p:sp>
      <p:sp>
        <p:nvSpPr>
          <p:cNvPr id="44038" name="Rectangle 5"/>
          <p:cNvSpPr>
            <a:spLocks noChangeArrowheads="1"/>
          </p:cNvSpPr>
          <p:nvPr/>
        </p:nvSpPr>
        <p:spPr bwMode="auto">
          <a:xfrm>
            <a:off x="3813175" y="3960813"/>
            <a:ext cx="863600" cy="360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1500">
                <a:solidFill>
                  <a:srgbClr val="000000"/>
                </a:solidFill>
              </a:rPr>
              <a:t>Score=0.206</a:t>
            </a:r>
          </a:p>
        </p:txBody>
      </p:sp>
      <p:sp>
        <p:nvSpPr>
          <p:cNvPr id="44039" name="Rectangle 6"/>
          <p:cNvSpPr>
            <a:spLocks noChangeArrowheads="1"/>
          </p:cNvSpPr>
          <p:nvPr/>
        </p:nvSpPr>
        <p:spPr bwMode="auto">
          <a:xfrm>
            <a:off x="1363663" y="3960813"/>
            <a:ext cx="863600" cy="360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1500">
                <a:solidFill>
                  <a:srgbClr val="000000"/>
                </a:solidFill>
              </a:rPr>
              <a:t>Score=0.403</a:t>
            </a:r>
          </a:p>
        </p:txBody>
      </p:sp>
      <p:sp>
        <p:nvSpPr>
          <p:cNvPr id="44040" name="Rectangle 7"/>
          <p:cNvSpPr>
            <a:spLocks noChangeArrowheads="1"/>
          </p:cNvSpPr>
          <p:nvPr/>
        </p:nvSpPr>
        <p:spPr bwMode="auto">
          <a:xfrm>
            <a:off x="5613400" y="2160588"/>
            <a:ext cx="863600" cy="360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1500">
                <a:solidFill>
                  <a:srgbClr val="000000"/>
                </a:solidFill>
              </a:rPr>
              <a:t>Score=4.095</a:t>
            </a:r>
          </a:p>
        </p:txBody>
      </p:sp>
      <p:sp>
        <p:nvSpPr>
          <p:cNvPr id="44041" name="Rectangle 8"/>
          <p:cNvSpPr>
            <a:spLocks noChangeArrowheads="1"/>
          </p:cNvSpPr>
          <p:nvPr/>
        </p:nvSpPr>
        <p:spPr bwMode="auto">
          <a:xfrm>
            <a:off x="7950200" y="2124075"/>
            <a:ext cx="863600" cy="360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1500">
                <a:solidFill>
                  <a:srgbClr val="000000"/>
                </a:solidFill>
              </a:rPr>
              <a:t>Score=0.001</a:t>
            </a:r>
          </a:p>
        </p:txBody>
      </p:sp>
      <p:sp>
        <p:nvSpPr>
          <p:cNvPr id="44042" name="Rectangle 9"/>
          <p:cNvSpPr>
            <a:spLocks noChangeArrowheads="1"/>
          </p:cNvSpPr>
          <p:nvPr/>
        </p:nvSpPr>
        <p:spPr bwMode="auto">
          <a:xfrm>
            <a:off x="7986713" y="3959225"/>
            <a:ext cx="863600" cy="360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1500">
                <a:solidFill>
                  <a:srgbClr val="000000"/>
                </a:solidFill>
              </a:rPr>
              <a:t>Score=0.086</a:t>
            </a:r>
          </a:p>
        </p:txBody>
      </p:sp>
      <p:sp>
        <p:nvSpPr>
          <p:cNvPr id="44043" name="Rectangle 10"/>
          <p:cNvSpPr>
            <a:spLocks noChangeArrowheads="1"/>
          </p:cNvSpPr>
          <p:nvPr/>
        </p:nvSpPr>
        <p:spPr bwMode="auto">
          <a:xfrm>
            <a:off x="5534025" y="3959225"/>
            <a:ext cx="863600" cy="360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1500">
                <a:solidFill>
                  <a:srgbClr val="000000"/>
                </a:solidFill>
              </a:rPr>
              <a:t>Score=0.039</a:t>
            </a:r>
          </a:p>
        </p:txBody>
      </p:sp>
      <p:sp>
        <p:nvSpPr>
          <p:cNvPr id="44044" name="Line 11"/>
          <p:cNvSpPr>
            <a:spLocks noChangeShapeType="1"/>
          </p:cNvSpPr>
          <p:nvPr/>
        </p:nvSpPr>
        <p:spPr bwMode="auto">
          <a:xfrm>
            <a:off x="5040313" y="1295400"/>
            <a:ext cx="1587" cy="4608513"/>
          </a:xfrm>
          <a:prstGeom prst="line">
            <a:avLst/>
          </a:prstGeom>
          <a:noFill/>
          <a:ln w="144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45" name="Text Box 12"/>
          <p:cNvSpPr txBox="1">
            <a:spLocks noChangeArrowheads="1"/>
          </p:cNvSpPr>
          <p:nvPr/>
        </p:nvSpPr>
        <p:spPr bwMode="auto">
          <a:xfrm>
            <a:off x="9685338" y="7097713"/>
            <a:ext cx="379412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40D74314-E16A-4FB7-A89A-90C2D47387CF}" type="slidenum">
              <a:rPr lang="en-IN" sz="1400">
                <a:solidFill>
                  <a:srgbClr val="000000"/>
                </a:solidFill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35</a:t>
            </a:fld>
            <a:endParaRPr lang="en-IN" sz="14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250" y="1722437"/>
            <a:ext cx="6838950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35112" y="3017837"/>
            <a:ext cx="2408238" cy="240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92712" y="3609974"/>
            <a:ext cx="3079450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48750" cy="1420812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Coming soon: Farm optimization jobs to NSG from </a:t>
            </a:r>
            <a:r>
              <a:rPr lang="en-US" dirty="0" err="1" smtClean="0">
                <a:solidFill>
                  <a:schemeClr val="tx1"/>
                </a:solidFill>
              </a:rPr>
              <a:t>FindSimWeb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endParaRPr lang="en-US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335588"/>
            <a:ext cx="2224087" cy="222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4762" y="5381625"/>
            <a:ext cx="2455863" cy="217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2220912" y="5608637"/>
            <a:ext cx="3886200" cy="607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tx1"/>
                </a:solidFill>
              </a:rPr>
              <a:t>Hou</a:t>
            </a:r>
            <a:r>
              <a:rPr lang="en-US" dirty="0" smtClean="0">
                <a:solidFill>
                  <a:schemeClr val="tx1"/>
                </a:solidFill>
              </a:rPr>
              <a:t> Chen [Peking university, China]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06912" y="6601235"/>
            <a:ext cx="3200400" cy="607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tx1"/>
                </a:solidFill>
              </a:rPr>
              <a:t>Surbhit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Wagle</a:t>
            </a:r>
            <a:r>
              <a:rPr lang="en-US" dirty="0" smtClean="0">
                <a:solidFill>
                  <a:schemeClr val="tx1"/>
                </a:solidFill>
              </a:rPr>
              <a:t> [NCBS, India]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27"/>
          <p:cNvGrpSpPr/>
          <p:nvPr/>
        </p:nvGrpSpPr>
        <p:grpSpPr>
          <a:xfrm>
            <a:off x="2297112" y="2560637"/>
            <a:ext cx="2514600" cy="1524000"/>
            <a:chOff x="2220912" y="2636837"/>
            <a:chExt cx="2514600" cy="1524000"/>
          </a:xfrm>
        </p:grpSpPr>
        <p:sp>
          <p:nvSpPr>
            <p:cNvPr id="118" name="Left-Right-Up Arrow 117"/>
            <p:cNvSpPr/>
            <p:nvPr/>
          </p:nvSpPr>
          <p:spPr bwMode="auto">
            <a:xfrm>
              <a:off x="2220912" y="2789237"/>
              <a:ext cx="2514600" cy="1371600"/>
            </a:xfrm>
            <a:prstGeom prst="leftRightUpArrow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19" name="Rectangle 118"/>
            <p:cNvSpPr/>
            <p:nvPr/>
          </p:nvSpPr>
          <p:spPr bwMode="auto">
            <a:xfrm>
              <a:off x="2982912" y="2636837"/>
              <a:ext cx="914400" cy="533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35712" y="5355124"/>
            <a:ext cx="3581400" cy="2204551"/>
          </a:xfrm>
          <a:prstGeom prst="rect">
            <a:avLst/>
          </a:prstGeom>
          <a:solidFill>
            <a:srgbClr val="FEFEC4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041" y="134745"/>
            <a:ext cx="9072563" cy="957208"/>
          </a:xfrm>
        </p:spPr>
        <p:txBody>
          <a:bodyPr>
            <a:noAutofit/>
          </a:bodyPr>
          <a:lstStyle/>
          <a:p>
            <a:r>
              <a:rPr lang="en-US" sz="4000" dirty="0" smtClean="0"/>
              <a:t>Workflow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98EB8-870F-4946-90B2-58298ED42399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73" name="Text Box 261"/>
          <p:cNvSpPr txBox="1">
            <a:spLocks noChangeArrowheads="1"/>
          </p:cNvSpPr>
          <p:nvPr/>
        </p:nvSpPr>
        <p:spPr bwMode="auto">
          <a:xfrm>
            <a:off x="6488112" y="1341437"/>
            <a:ext cx="2251074" cy="41660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 lIns="100794" tIns="50397" rIns="100794" bIns="50397">
            <a:spAutoFit/>
          </a:bodyPr>
          <a:lstStyle/>
          <a:p>
            <a:pPr eaLnBrk="0" hangingPunct="0"/>
            <a:r>
              <a:rPr lang="en-US" sz="2200" dirty="0" smtClean="0">
                <a:solidFill>
                  <a:srgbClr val="00B050"/>
                </a:solidFill>
              </a:rPr>
              <a:t>Pick processes</a:t>
            </a:r>
          </a:p>
        </p:txBody>
      </p:sp>
      <p:grpSp>
        <p:nvGrpSpPr>
          <p:cNvPr id="5" name="Group 92"/>
          <p:cNvGrpSpPr/>
          <p:nvPr/>
        </p:nvGrpSpPr>
        <p:grpSpPr>
          <a:xfrm rot="8198503">
            <a:off x="1739211" y="467620"/>
            <a:ext cx="4074157" cy="3363193"/>
            <a:chOff x="672041" y="923960"/>
            <a:chExt cx="7224449" cy="5963741"/>
          </a:xfrm>
        </p:grpSpPr>
        <p:sp>
          <p:nvSpPr>
            <p:cNvPr id="74" name="Oval 73"/>
            <p:cNvSpPr/>
            <p:nvPr/>
          </p:nvSpPr>
          <p:spPr>
            <a:xfrm>
              <a:off x="672041" y="923960"/>
              <a:ext cx="1848115" cy="1847921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0794" tIns="50397" rIns="100794" bIns="50397"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73"/>
            <p:cNvGrpSpPr/>
            <p:nvPr/>
          </p:nvGrpSpPr>
          <p:grpSpPr>
            <a:xfrm>
              <a:off x="1093013" y="2335254"/>
              <a:ext cx="6803477" cy="4552447"/>
              <a:chOff x="-422312" y="964639"/>
              <a:chExt cx="8022443" cy="5368665"/>
            </a:xfrm>
          </p:grpSpPr>
          <p:sp>
            <p:nvSpPr>
              <p:cNvPr id="7" name="AutoShape 6"/>
              <p:cNvSpPr>
                <a:spLocks noChangeArrowheads="1"/>
              </p:cNvSpPr>
              <p:nvPr/>
            </p:nvSpPr>
            <p:spPr bwMode="auto">
              <a:xfrm rot="8011989">
                <a:off x="3132553" y="-314040"/>
                <a:ext cx="912714" cy="8022443"/>
              </a:xfrm>
              <a:prstGeom prst="can">
                <a:avLst>
                  <a:gd name="adj" fmla="val 51590"/>
                </a:avLst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8" name="Group 13"/>
              <p:cNvGrpSpPr>
                <a:grpSpLocks/>
              </p:cNvGrpSpPr>
              <p:nvPr/>
            </p:nvGrpSpPr>
            <p:grpSpPr bwMode="auto">
              <a:xfrm rot="2611989" flipH="1" flipV="1">
                <a:off x="3668614" y="4850143"/>
                <a:ext cx="681646" cy="1483161"/>
                <a:chOff x="4032" y="1968"/>
                <a:chExt cx="768" cy="1152"/>
              </a:xfrm>
            </p:grpSpPr>
            <p:sp>
              <p:nvSpPr>
                <p:cNvPr id="109" name="AutoShape 14"/>
                <p:cNvSpPr>
                  <a:spLocks noChangeArrowheads="1"/>
                </p:cNvSpPr>
                <p:nvPr/>
              </p:nvSpPr>
              <p:spPr bwMode="auto">
                <a:xfrm>
                  <a:off x="4272" y="2544"/>
                  <a:ext cx="288" cy="576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0" name="Oval 15"/>
                <p:cNvSpPr>
                  <a:spLocks noChangeArrowheads="1"/>
                </p:cNvSpPr>
                <p:nvPr/>
              </p:nvSpPr>
              <p:spPr bwMode="auto">
                <a:xfrm>
                  <a:off x="4032" y="1968"/>
                  <a:ext cx="768" cy="768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9" name="Group 38"/>
              <p:cNvGrpSpPr>
                <a:grpSpLocks/>
              </p:cNvGrpSpPr>
              <p:nvPr/>
            </p:nvGrpSpPr>
            <p:grpSpPr bwMode="auto">
              <a:xfrm rot="2611989">
                <a:off x="3227621" y="1221367"/>
                <a:ext cx="937262" cy="1896734"/>
                <a:chOff x="960" y="176"/>
                <a:chExt cx="2696" cy="2662"/>
              </a:xfrm>
            </p:grpSpPr>
            <p:sp>
              <p:nvSpPr>
                <p:cNvPr id="101" name="Freeform 39"/>
                <p:cNvSpPr>
                  <a:spLocks/>
                </p:cNvSpPr>
                <p:nvPr/>
              </p:nvSpPr>
              <p:spPr bwMode="auto">
                <a:xfrm>
                  <a:off x="1711" y="1072"/>
                  <a:ext cx="641" cy="1760"/>
                </a:xfrm>
                <a:custGeom>
                  <a:avLst/>
                  <a:gdLst/>
                  <a:ahLst/>
                  <a:cxnLst>
                    <a:cxn ang="0">
                      <a:pos x="392" y="1760"/>
                    </a:cxn>
                    <a:cxn ang="0">
                      <a:pos x="392" y="1712"/>
                    </a:cxn>
                    <a:cxn ang="0">
                      <a:pos x="392" y="1616"/>
                    </a:cxn>
                    <a:cxn ang="0">
                      <a:pos x="344" y="1568"/>
                    </a:cxn>
                    <a:cxn ang="0">
                      <a:pos x="248" y="1424"/>
                    </a:cxn>
                    <a:cxn ang="0">
                      <a:pos x="104" y="1184"/>
                    </a:cxn>
                    <a:cxn ang="0">
                      <a:pos x="56" y="704"/>
                    </a:cxn>
                    <a:cxn ang="0">
                      <a:pos x="8" y="224"/>
                    </a:cxn>
                    <a:cxn ang="0">
                      <a:pos x="104" y="32"/>
                    </a:cxn>
                    <a:cxn ang="0">
                      <a:pos x="248" y="32"/>
                    </a:cxn>
                    <a:cxn ang="0">
                      <a:pos x="483" y="134"/>
                    </a:cxn>
                    <a:cxn ang="0">
                      <a:pos x="632" y="320"/>
                    </a:cxn>
                    <a:cxn ang="0">
                      <a:pos x="537" y="493"/>
                    </a:cxn>
                    <a:cxn ang="0">
                      <a:pos x="632" y="848"/>
                    </a:cxn>
                    <a:cxn ang="0">
                      <a:pos x="551" y="1130"/>
                    </a:cxn>
                    <a:cxn ang="0">
                      <a:pos x="564" y="1557"/>
                    </a:cxn>
                    <a:cxn ang="0">
                      <a:pos x="625" y="1740"/>
                    </a:cxn>
                  </a:cxnLst>
                  <a:rect l="0" t="0" r="r" b="b"/>
                  <a:pathLst>
                    <a:path w="641" h="1760">
                      <a:moveTo>
                        <a:pt x="392" y="1760"/>
                      </a:moveTo>
                      <a:cubicBezTo>
                        <a:pt x="392" y="1748"/>
                        <a:pt x="392" y="1736"/>
                        <a:pt x="392" y="1712"/>
                      </a:cubicBezTo>
                      <a:cubicBezTo>
                        <a:pt x="392" y="1688"/>
                        <a:pt x="400" y="1640"/>
                        <a:pt x="392" y="1616"/>
                      </a:cubicBezTo>
                      <a:cubicBezTo>
                        <a:pt x="384" y="1592"/>
                        <a:pt x="368" y="1600"/>
                        <a:pt x="344" y="1568"/>
                      </a:cubicBezTo>
                      <a:cubicBezTo>
                        <a:pt x="320" y="1536"/>
                        <a:pt x="288" y="1488"/>
                        <a:pt x="248" y="1424"/>
                      </a:cubicBezTo>
                      <a:cubicBezTo>
                        <a:pt x="208" y="1360"/>
                        <a:pt x="136" y="1304"/>
                        <a:pt x="104" y="1184"/>
                      </a:cubicBezTo>
                      <a:cubicBezTo>
                        <a:pt x="72" y="1064"/>
                        <a:pt x="72" y="864"/>
                        <a:pt x="56" y="704"/>
                      </a:cubicBezTo>
                      <a:cubicBezTo>
                        <a:pt x="40" y="544"/>
                        <a:pt x="0" y="336"/>
                        <a:pt x="8" y="224"/>
                      </a:cubicBezTo>
                      <a:cubicBezTo>
                        <a:pt x="16" y="112"/>
                        <a:pt x="64" y="64"/>
                        <a:pt x="104" y="32"/>
                      </a:cubicBezTo>
                      <a:cubicBezTo>
                        <a:pt x="144" y="0"/>
                        <a:pt x="185" y="15"/>
                        <a:pt x="248" y="32"/>
                      </a:cubicBezTo>
                      <a:cubicBezTo>
                        <a:pt x="311" y="49"/>
                        <a:pt x="419" y="86"/>
                        <a:pt x="483" y="134"/>
                      </a:cubicBezTo>
                      <a:cubicBezTo>
                        <a:pt x="547" y="182"/>
                        <a:pt x="623" y="260"/>
                        <a:pt x="632" y="320"/>
                      </a:cubicBezTo>
                      <a:cubicBezTo>
                        <a:pt x="641" y="380"/>
                        <a:pt x="537" y="405"/>
                        <a:pt x="537" y="493"/>
                      </a:cubicBezTo>
                      <a:cubicBezTo>
                        <a:pt x="537" y="581"/>
                        <a:pt x="630" y="742"/>
                        <a:pt x="632" y="848"/>
                      </a:cubicBezTo>
                      <a:cubicBezTo>
                        <a:pt x="634" y="954"/>
                        <a:pt x="562" y="1012"/>
                        <a:pt x="551" y="1130"/>
                      </a:cubicBezTo>
                      <a:cubicBezTo>
                        <a:pt x="540" y="1248"/>
                        <a:pt x="552" y="1455"/>
                        <a:pt x="564" y="1557"/>
                      </a:cubicBezTo>
                      <a:cubicBezTo>
                        <a:pt x="576" y="1659"/>
                        <a:pt x="612" y="1702"/>
                        <a:pt x="625" y="1740"/>
                      </a:cubicBezTo>
                    </a:path>
                  </a:pathLst>
                </a:custGeom>
                <a:gradFill rotWithShape="1">
                  <a:gsLst>
                    <a:gs pos="0">
                      <a:srgbClr val="CCFF99">
                        <a:gamma/>
                        <a:shade val="46275"/>
                        <a:invGamma/>
                      </a:srgbClr>
                    </a:gs>
                    <a:gs pos="50000">
                      <a:srgbClr val="CCFF99"/>
                    </a:gs>
                    <a:gs pos="100000">
                      <a:srgbClr val="CCFF99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" name="Freeform 40"/>
                <p:cNvSpPr>
                  <a:spLocks/>
                </p:cNvSpPr>
                <p:nvPr/>
              </p:nvSpPr>
              <p:spPr bwMode="auto">
                <a:xfrm>
                  <a:off x="960" y="176"/>
                  <a:ext cx="2696" cy="2656"/>
                </a:xfrm>
                <a:custGeom>
                  <a:avLst/>
                  <a:gdLst/>
                  <a:ahLst/>
                  <a:cxnLst>
                    <a:cxn ang="0">
                      <a:pos x="1104" y="2656"/>
                    </a:cxn>
                    <a:cxn ang="0">
                      <a:pos x="1104" y="2512"/>
                    </a:cxn>
                    <a:cxn ang="0">
                      <a:pos x="1008" y="2368"/>
                    </a:cxn>
                    <a:cxn ang="0">
                      <a:pos x="864" y="2272"/>
                    </a:cxn>
                    <a:cxn ang="0">
                      <a:pos x="720" y="1936"/>
                    </a:cxn>
                    <a:cxn ang="0">
                      <a:pos x="576" y="1792"/>
                    </a:cxn>
                    <a:cxn ang="0">
                      <a:pos x="336" y="1456"/>
                    </a:cxn>
                    <a:cxn ang="0">
                      <a:pos x="0" y="592"/>
                    </a:cxn>
                    <a:cxn ang="0">
                      <a:pos x="336" y="160"/>
                    </a:cxn>
                    <a:cxn ang="0">
                      <a:pos x="816" y="16"/>
                    </a:cxn>
                    <a:cxn ang="0">
                      <a:pos x="1920" y="64"/>
                    </a:cxn>
                    <a:cxn ang="0">
                      <a:pos x="2592" y="400"/>
                    </a:cxn>
                    <a:cxn ang="0">
                      <a:pos x="2544" y="928"/>
                    </a:cxn>
                    <a:cxn ang="0">
                      <a:pos x="2256" y="1264"/>
                    </a:cxn>
                    <a:cxn ang="0">
                      <a:pos x="1632" y="1552"/>
                    </a:cxn>
                    <a:cxn ang="0">
                      <a:pos x="1392" y="2272"/>
                    </a:cxn>
                    <a:cxn ang="0">
                      <a:pos x="1392" y="2656"/>
                    </a:cxn>
                  </a:cxnLst>
                  <a:rect l="0" t="0" r="r" b="b"/>
                  <a:pathLst>
                    <a:path w="2696" h="2656">
                      <a:moveTo>
                        <a:pt x="1104" y="2656"/>
                      </a:moveTo>
                      <a:cubicBezTo>
                        <a:pt x="1112" y="2608"/>
                        <a:pt x="1120" y="2560"/>
                        <a:pt x="1104" y="2512"/>
                      </a:cubicBezTo>
                      <a:cubicBezTo>
                        <a:pt x="1088" y="2464"/>
                        <a:pt x="1048" y="2408"/>
                        <a:pt x="1008" y="2368"/>
                      </a:cubicBezTo>
                      <a:cubicBezTo>
                        <a:pt x="968" y="2328"/>
                        <a:pt x="912" y="2344"/>
                        <a:pt x="864" y="2272"/>
                      </a:cubicBezTo>
                      <a:cubicBezTo>
                        <a:pt x="816" y="2200"/>
                        <a:pt x="768" y="2016"/>
                        <a:pt x="720" y="1936"/>
                      </a:cubicBezTo>
                      <a:cubicBezTo>
                        <a:pt x="672" y="1856"/>
                        <a:pt x="640" y="1872"/>
                        <a:pt x="576" y="1792"/>
                      </a:cubicBezTo>
                      <a:cubicBezTo>
                        <a:pt x="512" y="1712"/>
                        <a:pt x="432" y="1656"/>
                        <a:pt x="336" y="1456"/>
                      </a:cubicBezTo>
                      <a:cubicBezTo>
                        <a:pt x="240" y="1256"/>
                        <a:pt x="0" y="808"/>
                        <a:pt x="0" y="592"/>
                      </a:cubicBezTo>
                      <a:cubicBezTo>
                        <a:pt x="0" y="376"/>
                        <a:pt x="200" y="256"/>
                        <a:pt x="336" y="160"/>
                      </a:cubicBezTo>
                      <a:cubicBezTo>
                        <a:pt x="472" y="64"/>
                        <a:pt x="552" y="32"/>
                        <a:pt x="816" y="16"/>
                      </a:cubicBezTo>
                      <a:cubicBezTo>
                        <a:pt x="1080" y="0"/>
                        <a:pt x="1624" y="0"/>
                        <a:pt x="1920" y="64"/>
                      </a:cubicBezTo>
                      <a:cubicBezTo>
                        <a:pt x="2216" y="128"/>
                        <a:pt x="2488" y="256"/>
                        <a:pt x="2592" y="400"/>
                      </a:cubicBezTo>
                      <a:cubicBezTo>
                        <a:pt x="2696" y="544"/>
                        <a:pt x="2600" y="784"/>
                        <a:pt x="2544" y="928"/>
                      </a:cubicBezTo>
                      <a:cubicBezTo>
                        <a:pt x="2488" y="1072"/>
                        <a:pt x="2408" y="1160"/>
                        <a:pt x="2256" y="1264"/>
                      </a:cubicBezTo>
                      <a:cubicBezTo>
                        <a:pt x="2104" y="1368"/>
                        <a:pt x="1776" y="1384"/>
                        <a:pt x="1632" y="1552"/>
                      </a:cubicBezTo>
                      <a:cubicBezTo>
                        <a:pt x="1488" y="1720"/>
                        <a:pt x="1432" y="2088"/>
                        <a:pt x="1392" y="2272"/>
                      </a:cubicBezTo>
                      <a:cubicBezTo>
                        <a:pt x="1352" y="2456"/>
                        <a:pt x="1372" y="2556"/>
                        <a:pt x="1392" y="265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" name="Freeform 41"/>
                <p:cNvSpPr>
                  <a:spLocks/>
                </p:cNvSpPr>
                <p:nvPr/>
              </p:nvSpPr>
              <p:spPr bwMode="auto">
                <a:xfrm>
                  <a:off x="1392" y="432"/>
                  <a:ext cx="1632" cy="2406"/>
                </a:xfrm>
                <a:custGeom>
                  <a:avLst/>
                  <a:gdLst/>
                  <a:ahLst/>
                  <a:cxnLst>
                    <a:cxn ang="0">
                      <a:pos x="668" y="2400"/>
                    </a:cxn>
                    <a:cxn ang="0">
                      <a:pos x="668" y="2270"/>
                    </a:cxn>
                    <a:cxn ang="0">
                      <a:pos x="610" y="2140"/>
                    </a:cxn>
                    <a:cxn ang="0">
                      <a:pos x="523" y="2053"/>
                    </a:cxn>
                    <a:cxn ang="0">
                      <a:pos x="370" y="1757"/>
                    </a:cxn>
                    <a:cxn ang="0">
                      <a:pos x="349" y="1619"/>
                    </a:cxn>
                    <a:cxn ang="0">
                      <a:pos x="203" y="1316"/>
                    </a:cxn>
                    <a:cxn ang="0">
                      <a:pos x="0" y="535"/>
                    </a:cxn>
                    <a:cxn ang="0">
                      <a:pos x="203" y="145"/>
                    </a:cxn>
                    <a:cxn ang="0">
                      <a:pos x="494" y="14"/>
                    </a:cxn>
                    <a:cxn ang="0">
                      <a:pos x="1162" y="58"/>
                    </a:cxn>
                    <a:cxn ang="0">
                      <a:pos x="1569" y="361"/>
                    </a:cxn>
                    <a:cxn ang="0">
                      <a:pos x="1540" y="839"/>
                    </a:cxn>
                    <a:cxn ang="0">
                      <a:pos x="1366" y="1142"/>
                    </a:cxn>
                    <a:cxn ang="0">
                      <a:pos x="1048" y="1404"/>
                    </a:cxn>
                    <a:cxn ang="0">
                      <a:pos x="916" y="2027"/>
                    </a:cxn>
                    <a:cxn ang="0">
                      <a:pos x="916" y="2406"/>
                    </a:cxn>
                  </a:cxnLst>
                  <a:rect l="0" t="0" r="r" b="b"/>
                  <a:pathLst>
                    <a:path w="1632" h="2406">
                      <a:moveTo>
                        <a:pt x="668" y="2400"/>
                      </a:moveTo>
                      <a:cubicBezTo>
                        <a:pt x="673" y="2357"/>
                        <a:pt x="678" y="2313"/>
                        <a:pt x="668" y="2270"/>
                      </a:cubicBezTo>
                      <a:cubicBezTo>
                        <a:pt x="659" y="2227"/>
                        <a:pt x="634" y="2176"/>
                        <a:pt x="610" y="2140"/>
                      </a:cubicBezTo>
                      <a:cubicBezTo>
                        <a:pt x="586" y="2104"/>
                        <a:pt x="563" y="2117"/>
                        <a:pt x="523" y="2053"/>
                      </a:cubicBezTo>
                      <a:cubicBezTo>
                        <a:pt x="483" y="1989"/>
                        <a:pt x="399" y="1829"/>
                        <a:pt x="370" y="1757"/>
                      </a:cubicBezTo>
                      <a:cubicBezTo>
                        <a:pt x="341" y="1685"/>
                        <a:pt x="377" y="1692"/>
                        <a:pt x="349" y="1619"/>
                      </a:cubicBezTo>
                      <a:cubicBezTo>
                        <a:pt x="321" y="1546"/>
                        <a:pt x="262" y="1496"/>
                        <a:pt x="203" y="1316"/>
                      </a:cubicBezTo>
                      <a:cubicBezTo>
                        <a:pt x="145" y="1135"/>
                        <a:pt x="0" y="730"/>
                        <a:pt x="0" y="535"/>
                      </a:cubicBezTo>
                      <a:cubicBezTo>
                        <a:pt x="0" y="340"/>
                        <a:pt x="121" y="231"/>
                        <a:pt x="203" y="145"/>
                      </a:cubicBezTo>
                      <a:cubicBezTo>
                        <a:pt x="286" y="58"/>
                        <a:pt x="334" y="29"/>
                        <a:pt x="494" y="14"/>
                      </a:cubicBezTo>
                      <a:cubicBezTo>
                        <a:pt x="654" y="0"/>
                        <a:pt x="983" y="0"/>
                        <a:pt x="1162" y="58"/>
                      </a:cubicBezTo>
                      <a:cubicBezTo>
                        <a:pt x="1341" y="116"/>
                        <a:pt x="1506" y="231"/>
                        <a:pt x="1569" y="361"/>
                      </a:cubicBezTo>
                      <a:cubicBezTo>
                        <a:pt x="1632" y="492"/>
                        <a:pt x="1574" y="708"/>
                        <a:pt x="1540" y="839"/>
                      </a:cubicBezTo>
                      <a:cubicBezTo>
                        <a:pt x="1506" y="969"/>
                        <a:pt x="1448" y="1048"/>
                        <a:pt x="1366" y="1142"/>
                      </a:cubicBezTo>
                      <a:cubicBezTo>
                        <a:pt x="1284" y="1236"/>
                        <a:pt x="1123" y="1256"/>
                        <a:pt x="1048" y="1404"/>
                      </a:cubicBezTo>
                      <a:cubicBezTo>
                        <a:pt x="973" y="1552"/>
                        <a:pt x="938" y="1860"/>
                        <a:pt x="916" y="2027"/>
                      </a:cubicBezTo>
                      <a:cubicBezTo>
                        <a:pt x="894" y="2194"/>
                        <a:pt x="916" y="2327"/>
                        <a:pt x="916" y="2406"/>
                      </a:cubicBezTo>
                    </a:path>
                  </a:pathLst>
                </a:custGeom>
                <a:noFill/>
                <a:ln w="9525" cap="flat">
                  <a:solidFill>
                    <a:schemeClr val="tx1"/>
                  </a:solidFill>
                  <a:prstDash val="lgDash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" name="Line 42"/>
                <p:cNvSpPr>
                  <a:spLocks noChangeShapeType="1"/>
                </p:cNvSpPr>
                <p:nvPr/>
              </p:nvSpPr>
              <p:spPr bwMode="auto">
                <a:xfrm flipV="1">
                  <a:off x="2112" y="240"/>
                  <a:ext cx="48" cy="81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" name="Line 43"/>
                <p:cNvSpPr>
                  <a:spLocks noChangeShapeType="1"/>
                </p:cNvSpPr>
                <p:nvPr/>
              </p:nvSpPr>
              <p:spPr bwMode="auto">
                <a:xfrm flipV="1">
                  <a:off x="2352" y="576"/>
                  <a:ext cx="1056" cy="67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" name="Line 44"/>
                <p:cNvSpPr>
                  <a:spLocks noChangeShapeType="1"/>
                </p:cNvSpPr>
                <p:nvPr/>
              </p:nvSpPr>
              <p:spPr bwMode="auto">
                <a:xfrm flipH="1" flipV="1">
                  <a:off x="1104" y="624"/>
                  <a:ext cx="576" cy="48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" name="Line 45"/>
                <p:cNvSpPr>
                  <a:spLocks noChangeShapeType="1"/>
                </p:cNvSpPr>
                <p:nvPr/>
              </p:nvSpPr>
              <p:spPr bwMode="auto">
                <a:xfrm>
                  <a:off x="2400" y="1584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" name="Line 46"/>
                <p:cNvSpPr>
                  <a:spLocks noChangeShapeType="1"/>
                </p:cNvSpPr>
                <p:nvPr/>
              </p:nvSpPr>
              <p:spPr bwMode="auto">
                <a:xfrm flipH="1" flipV="1">
                  <a:off x="1248" y="1440"/>
                  <a:ext cx="384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0" name="Group 320"/>
              <p:cNvGrpSpPr>
                <a:grpSpLocks/>
              </p:cNvGrpSpPr>
              <p:nvPr/>
            </p:nvGrpSpPr>
            <p:grpSpPr bwMode="auto">
              <a:xfrm rot="2611989">
                <a:off x="2714345" y="2028310"/>
                <a:ext cx="429305" cy="455513"/>
                <a:chOff x="4205" y="600"/>
                <a:chExt cx="624" cy="912"/>
              </a:xfrm>
            </p:grpSpPr>
            <p:sp>
              <p:nvSpPr>
                <p:cNvPr id="36" name="AutoShape 321"/>
                <p:cNvSpPr>
                  <a:spLocks noChangeArrowheads="1"/>
                </p:cNvSpPr>
                <p:nvPr/>
              </p:nvSpPr>
              <p:spPr bwMode="auto">
                <a:xfrm>
                  <a:off x="4205" y="600"/>
                  <a:ext cx="624" cy="912"/>
                </a:xfrm>
                <a:prstGeom prst="can">
                  <a:avLst>
                    <a:gd name="adj" fmla="val 40862"/>
                  </a:avLst>
                </a:prstGeom>
                <a:gradFill rotWithShape="1">
                  <a:gsLst>
                    <a:gs pos="0">
                      <a:srgbClr val="FFCCCC">
                        <a:gamma/>
                        <a:shade val="46275"/>
                        <a:invGamma/>
                      </a:srgbClr>
                    </a:gs>
                    <a:gs pos="50000">
                      <a:srgbClr val="FFCCCC"/>
                    </a:gs>
                    <a:gs pos="100000">
                      <a:srgbClr val="FFCCCC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" name="Oval 322"/>
                <p:cNvSpPr>
                  <a:spLocks noChangeArrowheads="1"/>
                </p:cNvSpPr>
                <p:nvPr/>
              </p:nvSpPr>
              <p:spPr bwMode="auto">
                <a:xfrm>
                  <a:off x="4386" y="725"/>
                  <a:ext cx="240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" name="Group 326"/>
              <p:cNvGrpSpPr>
                <a:grpSpLocks/>
              </p:cNvGrpSpPr>
              <p:nvPr/>
            </p:nvGrpSpPr>
            <p:grpSpPr bwMode="auto">
              <a:xfrm rot="2611989" flipV="1">
                <a:off x="1110958" y="2078391"/>
                <a:ext cx="605174" cy="702276"/>
                <a:chOff x="1968" y="720"/>
                <a:chExt cx="624" cy="912"/>
              </a:xfrm>
            </p:grpSpPr>
            <p:sp>
              <p:nvSpPr>
                <p:cNvPr id="32" name="AutoShape 327"/>
                <p:cNvSpPr>
                  <a:spLocks noChangeArrowheads="1"/>
                </p:cNvSpPr>
                <p:nvPr/>
              </p:nvSpPr>
              <p:spPr bwMode="auto">
                <a:xfrm>
                  <a:off x="1968" y="720"/>
                  <a:ext cx="624" cy="912"/>
                </a:xfrm>
                <a:prstGeom prst="can">
                  <a:avLst>
                    <a:gd name="adj" fmla="val 40862"/>
                  </a:avLst>
                </a:prstGeom>
                <a:gradFill rotWithShape="1">
                  <a:gsLst>
                    <a:gs pos="0">
                      <a:schemeClr val="folHlink">
                        <a:gamma/>
                        <a:shade val="46275"/>
                        <a:invGamma/>
                      </a:schemeClr>
                    </a:gs>
                    <a:gs pos="50000">
                      <a:schemeClr val="folHlink"/>
                    </a:gs>
                    <a:gs pos="100000">
                      <a:schemeClr val="folHlink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" name="Oval 328"/>
                <p:cNvSpPr>
                  <a:spLocks noChangeArrowheads="1"/>
                </p:cNvSpPr>
                <p:nvPr/>
              </p:nvSpPr>
              <p:spPr bwMode="auto">
                <a:xfrm>
                  <a:off x="2160" y="816"/>
                  <a:ext cx="240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" name="Group 38"/>
              <p:cNvGrpSpPr>
                <a:grpSpLocks/>
              </p:cNvGrpSpPr>
              <p:nvPr/>
            </p:nvGrpSpPr>
            <p:grpSpPr bwMode="auto">
              <a:xfrm rot="2611989" flipV="1">
                <a:off x="1656423" y="3092049"/>
                <a:ext cx="937262" cy="1896734"/>
                <a:chOff x="960" y="176"/>
                <a:chExt cx="2696" cy="2662"/>
              </a:xfrm>
            </p:grpSpPr>
            <p:sp>
              <p:nvSpPr>
                <p:cNvPr id="120" name="Freeform 39"/>
                <p:cNvSpPr>
                  <a:spLocks/>
                </p:cNvSpPr>
                <p:nvPr/>
              </p:nvSpPr>
              <p:spPr bwMode="auto">
                <a:xfrm>
                  <a:off x="1711" y="1072"/>
                  <a:ext cx="641" cy="1760"/>
                </a:xfrm>
                <a:custGeom>
                  <a:avLst/>
                  <a:gdLst/>
                  <a:ahLst/>
                  <a:cxnLst>
                    <a:cxn ang="0">
                      <a:pos x="392" y="1760"/>
                    </a:cxn>
                    <a:cxn ang="0">
                      <a:pos x="392" y="1712"/>
                    </a:cxn>
                    <a:cxn ang="0">
                      <a:pos x="392" y="1616"/>
                    </a:cxn>
                    <a:cxn ang="0">
                      <a:pos x="344" y="1568"/>
                    </a:cxn>
                    <a:cxn ang="0">
                      <a:pos x="248" y="1424"/>
                    </a:cxn>
                    <a:cxn ang="0">
                      <a:pos x="104" y="1184"/>
                    </a:cxn>
                    <a:cxn ang="0">
                      <a:pos x="56" y="704"/>
                    </a:cxn>
                    <a:cxn ang="0">
                      <a:pos x="8" y="224"/>
                    </a:cxn>
                    <a:cxn ang="0">
                      <a:pos x="104" y="32"/>
                    </a:cxn>
                    <a:cxn ang="0">
                      <a:pos x="248" y="32"/>
                    </a:cxn>
                    <a:cxn ang="0">
                      <a:pos x="483" y="134"/>
                    </a:cxn>
                    <a:cxn ang="0">
                      <a:pos x="632" y="320"/>
                    </a:cxn>
                    <a:cxn ang="0">
                      <a:pos x="537" y="493"/>
                    </a:cxn>
                    <a:cxn ang="0">
                      <a:pos x="632" y="848"/>
                    </a:cxn>
                    <a:cxn ang="0">
                      <a:pos x="551" y="1130"/>
                    </a:cxn>
                    <a:cxn ang="0">
                      <a:pos x="564" y="1557"/>
                    </a:cxn>
                    <a:cxn ang="0">
                      <a:pos x="625" y="1740"/>
                    </a:cxn>
                  </a:cxnLst>
                  <a:rect l="0" t="0" r="r" b="b"/>
                  <a:pathLst>
                    <a:path w="641" h="1760">
                      <a:moveTo>
                        <a:pt x="392" y="1760"/>
                      </a:moveTo>
                      <a:cubicBezTo>
                        <a:pt x="392" y="1748"/>
                        <a:pt x="392" y="1736"/>
                        <a:pt x="392" y="1712"/>
                      </a:cubicBezTo>
                      <a:cubicBezTo>
                        <a:pt x="392" y="1688"/>
                        <a:pt x="400" y="1640"/>
                        <a:pt x="392" y="1616"/>
                      </a:cubicBezTo>
                      <a:cubicBezTo>
                        <a:pt x="384" y="1592"/>
                        <a:pt x="368" y="1600"/>
                        <a:pt x="344" y="1568"/>
                      </a:cubicBezTo>
                      <a:cubicBezTo>
                        <a:pt x="320" y="1536"/>
                        <a:pt x="288" y="1488"/>
                        <a:pt x="248" y="1424"/>
                      </a:cubicBezTo>
                      <a:cubicBezTo>
                        <a:pt x="208" y="1360"/>
                        <a:pt x="136" y="1304"/>
                        <a:pt x="104" y="1184"/>
                      </a:cubicBezTo>
                      <a:cubicBezTo>
                        <a:pt x="72" y="1064"/>
                        <a:pt x="72" y="864"/>
                        <a:pt x="56" y="704"/>
                      </a:cubicBezTo>
                      <a:cubicBezTo>
                        <a:pt x="40" y="544"/>
                        <a:pt x="0" y="336"/>
                        <a:pt x="8" y="224"/>
                      </a:cubicBezTo>
                      <a:cubicBezTo>
                        <a:pt x="16" y="112"/>
                        <a:pt x="64" y="64"/>
                        <a:pt x="104" y="32"/>
                      </a:cubicBezTo>
                      <a:cubicBezTo>
                        <a:pt x="144" y="0"/>
                        <a:pt x="185" y="15"/>
                        <a:pt x="248" y="32"/>
                      </a:cubicBezTo>
                      <a:cubicBezTo>
                        <a:pt x="311" y="49"/>
                        <a:pt x="419" y="86"/>
                        <a:pt x="483" y="134"/>
                      </a:cubicBezTo>
                      <a:cubicBezTo>
                        <a:pt x="547" y="182"/>
                        <a:pt x="623" y="260"/>
                        <a:pt x="632" y="320"/>
                      </a:cubicBezTo>
                      <a:cubicBezTo>
                        <a:pt x="641" y="380"/>
                        <a:pt x="537" y="405"/>
                        <a:pt x="537" y="493"/>
                      </a:cubicBezTo>
                      <a:cubicBezTo>
                        <a:pt x="537" y="581"/>
                        <a:pt x="630" y="742"/>
                        <a:pt x="632" y="848"/>
                      </a:cubicBezTo>
                      <a:cubicBezTo>
                        <a:pt x="634" y="954"/>
                        <a:pt x="562" y="1012"/>
                        <a:pt x="551" y="1130"/>
                      </a:cubicBezTo>
                      <a:cubicBezTo>
                        <a:pt x="540" y="1248"/>
                        <a:pt x="552" y="1455"/>
                        <a:pt x="564" y="1557"/>
                      </a:cubicBezTo>
                      <a:cubicBezTo>
                        <a:pt x="576" y="1659"/>
                        <a:pt x="612" y="1702"/>
                        <a:pt x="625" y="1740"/>
                      </a:cubicBezTo>
                    </a:path>
                  </a:pathLst>
                </a:custGeom>
                <a:gradFill rotWithShape="1">
                  <a:gsLst>
                    <a:gs pos="0">
                      <a:srgbClr val="CCFF99">
                        <a:gamma/>
                        <a:shade val="46275"/>
                        <a:invGamma/>
                      </a:srgbClr>
                    </a:gs>
                    <a:gs pos="50000">
                      <a:srgbClr val="CCFF99"/>
                    </a:gs>
                    <a:gs pos="100000">
                      <a:srgbClr val="CCFF99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1" name="Freeform 40"/>
                <p:cNvSpPr>
                  <a:spLocks/>
                </p:cNvSpPr>
                <p:nvPr/>
              </p:nvSpPr>
              <p:spPr bwMode="auto">
                <a:xfrm>
                  <a:off x="960" y="176"/>
                  <a:ext cx="2696" cy="2656"/>
                </a:xfrm>
                <a:custGeom>
                  <a:avLst/>
                  <a:gdLst/>
                  <a:ahLst/>
                  <a:cxnLst>
                    <a:cxn ang="0">
                      <a:pos x="1104" y="2656"/>
                    </a:cxn>
                    <a:cxn ang="0">
                      <a:pos x="1104" y="2512"/>
                    </a:cxn>
                    <a:cxn ang="0">
                      <a:pos x="1008" y="2368"/>
                    </a:cxn>
                    <a:cxn ang="0">
                      <a:pos x="864" y="2272"/>
                    </a:cxn>
                    <a:cxn ang="0">
                      <a:pos x="720" y="1936"/>
                    </a:cxn>
                    <a:cxn ang="0">
                      <a:pos x="576" y="1792"/>
                    </a:cxn>
                    <a:cxn ang="0">
                      <a:pos x="336" y="1456"/>
                    </a:cxn>
                    <a:cxn ang="0">
                      <a:pos x="0" y="592"/>
                    </a:cxn>
                    <a:cxn ang="0">
                      <a:pos x="336" y="160"/>
                    </a:cxn>
                    <a:cxn ang="0">
                      <a:pos x="816" y="16"/>
                    </a:cxn>
                    <a:cxn ang="0">
                      <a:pos x="1920" y="64"/>
                    </a:cxn>
                    <a:cxn ang="0">
                      <a:pos x="2592" y="400"/>
                    </a:cxn>
                    <a:cxn ang="0">
                      <a:pos x="2544" y="928"/>
                    </a:cxn>
                    <a:cxn ang="0">
                      <a:pos x="2256" y="1264"/>
                    </a:cxn>
                    <a:cxn ang="0">
                      <a:pos x="1632" y="1552"/>
                    </a:cxn>
                    <a:cxn ang="0">
                      <a:pos x="1392" y="2272"/>
                    </a:cxn>
                    <a:cxn ang="0">
                      <a:pos x="1392" y="2656"/>
                    </a:cxn>
                  </a:cxnLst>
                  <a:rect l="0" t="0" r="r" b="b"/>
                  <a:pathLst>
                    <a:path w="2696" h="2656">
                      <a:moveTo>
                        <a:pt x="1104" y="2656"/>
                      </a:moveTo>
                      <a:cubicBezTo>
                        <a:pt x="1112" y="2608"/>
                        <a:pt x="1120" y="2560"/>
                        <a:pt x="1104" y="2512"/>
                      </a:cubicBezTo>
                      <a:cubicBezTo>
                        <a:pt x="1088" y="2464"/>
                        <a:pt x="1048" y="2408"/>
                        <a:pt x="1008" y="2368"/>
                      </a:cubicBezTo>
                      <a:cubicBezTo>
                        <a:pt x="968" y="2328"/>
                        <a:pt x="912" y="2344"/>
                        <a:pt x="864" y="2272"/>
                      </a:cubicBezTo>
                      <a:cubicBezTo>
                        <a:pt x="816" y="2200"/>
                        <a:pt x="768" y="2016"/>
                        <a:pt x="720" y="1936"/>
                      </a:cubicBezTo>
                      <a:cubicBezTo>
                        <a:pt x="672" y="1856"/>
                        <a:pt x="640" y="1872"/>
                        <a:pt x="576" y="1792"/>
                      </a:cubicBezTo>
                      <a:cubicBezTo>
                        <a:pt x="512" y="1712"/>
                        <a:pt x="432" y="1656"/>
                        <a:pt x="336" y="1456"/>
                      </a:cubicBezTo>
                      <a:cubicBezTo>
                        <a:pt x="240" y="1256"/>
                        <a:pt x="0" y="808"/>
                        <a:pt x="0" y="592"/>
                      </a:cubicBezTo>
                      <a:cubicBezTo>
                        <a:pt x="0" y="376"/>
                        <a:pt x="200" y="256"/>
                        <a:pt x="336" y="160"/>
                      </a:cubicBezTo>
                      <a:cubicBezTo>
                        <a:pt x="472" y="64"/>
                        <a:pt x="552" y="32"/>
                        <a:pt x="816" y="16"/>
                      </a:cubicBezTo>
                      <a:cubicBezTo>
                        <a:pt x="1080" y="0"/>
                        <a:pt x="1624" y="0"/>
                        <a:pt x="1920" y="64"/>
                      </a:cubicBezTo>
                      <a:cubicBezTo>
                        <a:pt x="2216" y="128"/>
                        <a:pt x="2488" y="256"/>
                        <a:pt x="2592" y="400"/>
                      </a:cubicBezTo>
                      <a:cubicBezTo>
                        <a:pt x="2696" y="544"/>
                        <a:pt x="2600" y="784"/>
                        <a:pt x="2544" y="928"/>
                      </a:cubicBezTo>
                      <a:cubicBezTo>
                        <a:pt x="2488" y="1072"/>
                        <a:pt x="2408" y="1160"/>
                        <a:pt x="2256" y="1264"/>
                      </a:cubicBezTo>
                      <a:cubicBezTo>
                        <a:pt x="2104" y="1368"/>
                        <a:pt x="1776" y="1384"/>
                        <a:pt x="1632" y="1552"/>
                      </a:cubicBezTo>
                      <a:cubicBezTo>
                        <a:pt x="1488" y="1720"/>
                        <a:pt x="1432" y="2088"/>
                        <a:pt x="1392" y="2272"/>
                      </a:cubicBezTo>
                      <a:cubicBezTo>
                        <a:pt x="1352" y="2456"/>
                        <a:pt x="1372" y="2556"/>
                        <a:pt x="1392" y="265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2" name="Freeform 41"/>
                <p:cNvSpPr>
                  <a:spLocks/>
                </p:cNvSpPr>
                <p:nvPr/>
              </p:nvSpPr>
              <p:spPr bwMode="auto">
                <a:xfrm>
                  <a:off x="1392" y="432"/>
                  <a:ext cx="1632" cy="2406"/>
                </a:xfrm>
                <a:custGeom>
                  <a:avLst/>
                  <a:gdLst/>
                  <a:ahLst/>
                  <a:cxnLst>
                    <a:cxn ang="0">
                      <a:pos x="668" y="2400"/>
                    </a:cxn>
                    <a:cxn ang="0">
                      <a:pos x="668" y="2270"/>
                    </a:cxn>
                    <a:cxn ang="0">
                      <a:pos x="610" y="2140"/>
                    </a:cxn>
                    <a:cxn ang="0">
                      <a:pos x="523" y="2053"/>
                    </a:cxn>
                    <a:cxn ang="0">
                      <a:pos x="370" y="1757"/>
                    </a:cxn>
                    <a:cxn ang="0">
                      <a:pos x="349" y="1619"/>
                    </a:cxn>
                    <a:cxn ang="0">
                      <a:pos x="203" y="1316"/>
                    </a:cxn>
                    <a:cxn ang="0">
                      <a:pos x="0" y="535"/>
                    </a:cxn>
                    <a:cxn ang="0">
                      <a:pos x="203" y="145"/>
                    </a:cxn>
                    <a:cxn ang="0">
                      <a:pos x="494" y="14"/>
                    </a:cxn>
                    <a:cxn ang="0">
                      <a:pos x="1162" y="58"/>
                    </a:cxn>
                    <a:cxn ang="0">
                      <a:pos x="1569" y="361"/>
                    </a:cxn>
                    <a:cxn ang="0">
                      <a:pos x="1540" y="839"/>
                    </a:cxn>
                    <a:cxn ang="0">
                      <a:pos x="1366" y="1142"/>
                    </a:cxn>
                    <a:cxn ang="0">
                      <a:pos x="1048" y="1404"/>
                    </a:cxn>
                    <a:cxn ang="0">
                      <a:pos x="916" y="2027"/>
                    </a:cxn>
                    <a:cxn ang="0">
                      <a:pos x="916" y="2406"/>
                    </a:cxn>
                  </a:cxnLst>
                  <a:rect l="0" t="0" r="r" b="b"/>
                  <a:pathLst>
                    <a:path w="1632" h="2406">
                      <a:moveTo>
                        <a:pt x="668" y="2400"/>
                      </a:moveTo>
                      <a:cubicBezTo>
                        <a:pt x="673" y="2357"/>
                        <a:pt x="678" y="2313"/>
                        <a:pt x="668" y="2270"/>
                      </a:cubicBezTo>
                      <a:cubicBezTo>
                        <a:pt x="659" y="2227"/>
                        <a:pt x="634" y="2176"/>
                        <a:pt x="610" y="2140"/>
                      </a:cubicBezTo>
                      <a:cubicBezTo>
                        <a:pt x="586" y="2104"/>
                        <a:pt x="563" y="2117"/>
                        <a:pt x="523" y="2053"/>
                      </a:cubicBezTo>
                      <a:cubicBezTo>
                        <a:pt x="483" y="1989"/>
                        <a:pt x="399" y="1829"/>
                        <a:pt x="370" y="1757"/>
                      </a:cubicBezTo>
                      <a:cubicBezTo>
                        <a:pt x="341" y="1685"/>
                        <a:pt x="377" y="1692"/>
                        <a:pt x="349" y="1619"/>
                      </a:cubicBezTo>
                      <a:cubicBezTo>
                        <a:pt x="321" y="1546"/>
                        <a:pt x="262" y="1496"/>
                        <a:pt x="203" y="1316"/>
                      </a:cubicBezTo>
                      <a:cubicBezTo>
                        <a:pt x="145" y="1135"/>
                        <a:pt x="0" y="730"/>
                        <a:pt x="0" y="535"/>
                      </a:cubicBezTo>
                      <a:cubicBezTo>
                        <a:pt x="0" y="340"/>
                        <a:pt x="121" y="231"/>
                        <a:pt x="203" y="145"/>
                      </a:cubicBezTo>
                      <a:cubicBezTo>
                        <a:pt x="286" y="58"/>
                        <a:pt x="334" y="29"/>
                        <a:pt x="494" y="14"/>
                      </a:cubicBezTo>
                      <a:cubicBezTo>
                        <a:pt x="654" y="0"/>
                        <a:pt x="983" y="0"/>
                        <a:pt x="1162" y="58"/>
                      </a:cubicBezTo>
                      <a:cubicBezTo>
                        <a:pt x="1341" y="116"/>
                        <a:pt x="1506" y="231"/>
                        <a:pt x="1569" y="361"/>
                      </a:cubicBezTo>
                      <a:cubicBezTo>
                        <a:pt x="1632" y="492"/>
                        <a:pt x="1574" y="708"/>
                        <a:pt x="1540" y="839"/>
                      </a:cubicBezTo>
                      <a:cubicBezTo>
                        <a:pt x="1506" y="969"/>
                        <a:pt x="1448" y="1048"/>
                        <a:pt x="1366" y="1142"/>
                      </a:cubicBezTo>
                      <a:cubicBezTo>
                        <a:pt x="1284" y="1236"/>
                        <a:pt x="1123" y="1256"/>
                        <a:pt x="1048" y="1404"/>
                      </a:cubicBezTo>
                      <a:cubicBezTo>
                        <a:pt x="973" y="1552"/>
                        <a:pt x="938" y="1860"/>
                        <a:pt x="916" y="2027"/>
                      </a:cubicBezTo>
                      <a:cubicBezTo>
                        <a:pt x="894" y="2194"/>
                        <a:pt x="916" y="2327"/>
                        <a:pt x="916" y="2406"/>
                      </a:cubicBezTo>
                    </a:path>
                  </a:pathLst>
                </a:custGeom>
                <a:noFill/>
                <a:ln w="9525" cap="flat">
                  <a:solidFill>
                    <a:schemeClr val="tx1"/>
                  </a:solidFill>
                  <a:prstDash val="lgDash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3" name="Line 42"/>
                <p:cNvSpPr>
                  <a:spLocks noChangeShapeType="1"/>
                </p:cNvSpPr>
                <p:nvPr/>
              </p:nvSpPr>
              <p:spPr bwMode="auto">
                <a:xfrm flipV="1">
                  <a:off x="2112" y="240"/>
                  <a:ext cx="48" cy="81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4" name="Line 43"/>
                <p:cNvSpPr>
                  <a:spLocks noChangeShapeType="1"/>
                </p:cNvSpPr>
                <p:nvPr/>
              </p:nvSpPr>
              <p:spPr bwMode="auto">
                <a:xfrm flipV="1">
                  <a:off x="2352" y="576"/>
                  <a:ext cx="1056" cy="67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5" name="Line 44"/>
                <p:cNvSpPr>
                  <a:spLocks noChangeShapeType="1"/>
                </p:cNvSpPr>
                <p:nvPr/>
              </p:nvSpPr>
              <p:spPr bwMode="auto">
                <a:xfrm flipH="1" flipV="1">
                  <a:off x="1104" y="624"/>
                  <a:ext cx="576" cy="48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6" name="Line 45"/>
                <p:cNvSpPr>
                  <a:spLocks noChangeShapeType="1"/>
                </p:cNvSpPr>
                <p:nvPr/>
              </p:nvSpPr>
              <p:spPr bwMode="auto">
                <a:xfrm>
                  <a:off x="2400" y="1584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7" name="Line 46"/>
                <p:cNvSpPr>
                  <a:spLocks noChangeShapeType="1"/>
                </p:cNvSpPr>
                <p:nvPr/>
              </p:nvSpPr>
              <p:spPr bwMode="auto">
                <a:xfrm flipH="1" flipV="1">
                  <a:off x="1248" y="1440"/>
                  <a:ext cx="384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3" name="Group 297"/>
              <p:cNvGrpSpPr>
                <a:grpSpLocks/>
              </p:cNvGrpSpPr>
              <p:nvPr/>
            </p:nvGrpSpPr>
            <p:grpSpPr bwMode="auto">
              <a:xfrm rot="2611989">
                <a:off x="3115299" y="3279825"/>
                <a:ext cx="698848" cy="609600"/>
                <a:chOff x="4800" y="1968"/>
                <a:chExt cx="720" cy="480"/>
              </a:xfrm>
            </p:grpSpPr>
            <p:sp>
              <p:nvSpPr>
                <p:cNvPr id="50" name="Oval 298"/>
                <p:cNvSpPr>
                  <a:spLocks noChangeArrowheads="1"/>
                </p:cNvSpPr>
                <p:nvPr/>
              </p:nvSpPr>
              <p:spPr bwMode="auto">
                <a:xfrm>
                  <a:off x="4896" y="2016"/>
                  <a:ext cx="240" cy="144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" name="Rectangle 299"/>
                <p:cNvSpPr>
                  <a:spLocks noChangeArrowheads="1"/>
                </p:cNvSpPr>
                <p:nvPr/>
              </p:nvSpPr>
              <p:spPr bwMode="auto">
                <a:xfrm>
                  <a:off x="5280" y="1968"/>
                  <a:ext cx="240" cy="192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" name="AutoShape 300"/>
                <p:cNvSpPr>
                  <a:spLocks noChangeArrowheads="1"/>
                </p:cNvSpPr>
                <p:nvPr/>
              </p:nvSpPr>
              <p:spPr bwMode="auto">
                <a:xfrm>
                  <a:off x="5184" y="2256"/>
                  <a:ext cx="192" cy="192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CCCC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" name="AutoShape 301"/>
                <p:cNvSpPr>
                  <a:spLocks noChangeArrowheads="1"/>
                </p:cNvSpPr>
                <p:nvPr/>
              </p:nvSpPr>
              <p:spPr bwMode="auto">
                <a:xfrm>
                  <a:off x="4800" y="2256"/>
                  <a:ext cx="288" cy="144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" name="Line 302"/>
                <p:cNvSpPr>
                  <a:spLocks noChangeShapeType="1"/>
                </p:cNvSpPr>
                <p:nvPr/>
              </p:nvSpPr>
              <p:spPr bwMode="auto">
                <a:xfrm>
                  <a:off x="5040" y="2160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" name="Line 303"/>
                <p:cNvSpPr>
                  <a:spLocks noChangeShapeType="1"/>
                </p:cNvSpPr>
                <p:nvPr/>
              </p:nvSpPr>
              <p:spPr bwMode="auto">
                <a:xfrm>
                  <a:off x="5136" y="2064"/>
                  <a:ext cx="14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" name="Line 304"/>
                <p:cNvSpPr>
                  <a:spLocks noChangeShapeType="1"/>
                </p:cNvSpPr>
                <p:nvPr/>
              </p:nvSpPr>
              <p:spPr bwMode="auto">
                <a:xfrm flipH="1" flipV="1">
                  <a:off x="5088" y="2160"/>
                  <a:ext cx="144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" name="Line 305"/>
                <p:cNvSpPr>
                  <a:spLocks noChangeShapeType="1"/>
                </p:cNvSpPr>
                <p:nvPr/>
              </p:nvSpPr>
              <p:spPr bwMode="auto">
                <a:xfrm flipH="1">
                  <a:off x="5328" y="2160"/>
                  <a:ext cx="96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" name="Group 294"/>
              <p:cNvGrpSpPr>
                <a:grpSpLocks/>
              </p:cNvGrpSpPr>
              <p:nvPr/>
            </p:nvGrpSpPr>
            <p:grpSpPr bwMode="auto">
              <a:xfrm rot="2611989">
                <a:off x="4868021" y="3594217"/>
                <a:ext cx="569772" cy="898358"/>
                <a:chOff x="4032" y="1968"/>
                <a:chExt cx="768" cy="1152"/>
              </a:xfrm>
            </p:grpSpPr>
            <p:sp>
              <p:nvSpPr>
                <p:cNvPr id="58" name="AutoShape 295"/>
                <p:cNvSpPr>
                  <a:spLocks noChangeArrowheads="1"/>
                </p:cNvSpPr>
                <p:nvPr/>
              </p:nvSpPr>
              <p:spPr bwMode="auto">
                <a:xfrm>
                  <a:off x="4272" y="2544"/>
                  <a:ext cx="288" cy="576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9" name="Oval 296"/>
                <p:cNvSpPr>
                  <a:spLocks noChangeArrowheads="1"/>
                </p:cNvSpPr>
                <p:nvPr/>
              </p:nvSpPr>
              <p:spPr bwMode="auto">
                <a:xfrm>
                  <a:off x="4032" y="1968"/>
                  <a:ext cx="768" cy="768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" name="Group 138"/>
              <p:cNvGrpSpPr/>
              <p:nvPr/>
            </p:nvGrpSpPr>
            <p:grpSpPr>
              <a:xfrm rot="2611989">
                <a:off x="3762215" y="4251253"/>
                <a:ext cx="1475345" cy="546100"/>
                <a:chOff x="3124200" y="5867400"/>
                <a:chExt cx="2057400" cy="546100"/>
              </a:xfrm>
            </p:grpSpPr>
            <p:sp>
              <p:nvSpPr>
                <p:cNvPr id="130" name="Freeform 252"/>
                <p:cNvSpPr>
                  <a:spLocks/>
                </p:cNvSpPr>
                <p:nvPr/>
              </p:nvSpPr>
              <p:spPr bwMode="auto">
                <a:xfrm>
                  <a:off x="3124200" y="6146800"/>
                  <a:ext cx="2057400" cy="266700"/>
                </a:xfrm>
                <a:custGeom>
                  <a:avLst/>
                  <a:gdLst/>
                  <a:ahLst/>
                  <a:cxnLst>
                    <a:cxn ang="0">
                      <a:pos x="0" y="160"/>
                    </a:cxn>
                    <a:cxn ang="0">
                      <a:pos x="240" y="16"/>
                    </a:cxn>
                    <a:cxn ang="0">
                      <a:pos x="672" y="64"/>
                    </a:cxn>
                    <a:cxn ang="0">
                      <a:pos x="816" y="160"/>
                    </a:cxn>
                    <a:cxn ang="0">
                      <a:pos x="1296" y="112"/>
                    </a:cxn>
                  </a:cxnLst>
                  <a:rect l="0" t="0" r="r" b="b"/>
                  <a:pathLst>
                    <a:path w="1296" h="168">
                      <a:moveTo>
                        <a:pt x="0" y="160"/>
                      </a:moveTo>
                      <a:cubicBezTo>
                        <a:pt x="64" y="96"/>
                        <a:pt x="128" y="32"/>
                        <a:pt x="240" y="16"/>
                      </a:cubicBezTo>
                      <a:cubicBezTo>
                        <a:pt x="352" y="0"/>
                        <a:pt x="576" y="40"/>
                        <a:pt x="672" y="64"/>
                      </a:cubicBezTo>
                      <a:cubicBezTo>
                        <a:pt x="768" y="88"/>
                        <a:pt x="712" y="152"/>
                        <a:pt x="816" y="160"/>
                      </a:cubicBezTo>
                      <a:cubicBezTo>
                        <a:pt x="920" y="168"/>
                        <a:pt x="1108" y="140"/>
                        <a:pt x="1296" y="112"/>
                      </a:cubicBezTo>
                    </a:path>
                  </a:pathLst>
                </a:custGeom>
                <a:noFill/>
                <a:ln w="28575" cap="flat" cmpd="sng">
                  <a:solidFill>
                    <a:srgbClr val="CC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1" name="Oval 253"/>
                <p:cNvSpPr>
                  <a:spLocks noChangeArrowheads="1"/>
                </p:cNvSpPr>
                <p:nvPr/>
              </p:nvSpPr>
              <p:spPr bwMode="auto">
                <a:xfrm>
                  <a:off x="3352800" y="5867400"/>
                  <a:ext cx="762000" cy="304800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 type="none" w="sm" len="sm"/>
                  <a:tailEnd type="none" w="sm" len="sm"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2" name="Oval 254"/>
                <p:cNvSpPr>
                  <a:spLocks noChangeArrowheads="1"/>
                </p:cNvSpPr>
                <p:nvPr/>
              </p:nvSpPr>
              <p:spPr bwMode="auto">
                <a:xfrm>
                  <a:off x="3581400" y="6172200"/>
                  <a:ext cx="304800" cy="152400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noFill/>
                  <a:round/>
                  <a:headEnd type="none" w="sm" len="sm"/>
                  <a:tailEnd type="none" w="sm" len="sm"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3" name="Oval 255"/>
                <p:cNvSpPr>
                  <a:spLocks noChangeArrowheads="1"/>
                </p:cNvSpPr>
                <p:nvPr/>
              </p:nvSpPr>
              <p:spPr bwMode="auto">
                <a:xfrm>
                  <a:off x="4114800" y="6096000"/>
                  <a:ext cx="76200" cy="76200"/>
                </a:xfrm>
                <a:prstGeom prst="ellipse">
                  <a:avLst/>
                </a:prstGeom>
                <a:solidFill>
                  <a:schemeClr val="hlink"/>
                </a:solidFill>
                <a:ln w="12700">
                  <a:noFill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4" name="Oval 256"/>
                <p:cNvSpPr>
                  <a:spLocks noChangeArrowheads="1"/>
                </p:cNvSpPr>
                <p:nvPr/>
              </p:nvSpPr>
              <p:spPr bwMode="auto">
                <a:xfrm>
                  <a:off x="4267200" y="6096000"/>
                  <a:ext cx="76200" cy="76200"/>
                </a:xfrm>
                <a:prstGeom prst="ellipse">
                  <a:avLst/>
                </a:prstGeom>
                <a:solidFill>
                  <a:schemeClr val="hlink"/>
                </a:solidFill>
                <a:ln w="12700">
                  <a:noFill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5" name="Oval 257"/>
                <p:cNvSpPr>
                  <a:spLocks noChangeArrowheads="1"/>
                </p:cNvSpPr>
                <p:nvPr/>
              </p:nvSpPr>
              <p:spPr bwMode="auto">
                <a:xfrm>
                  <a:off x="4343400" y="6019800"/>
                  <a:ext cx="76200" cy="76200"/>
                </a:xfrm>
                <a:prstGeom prst="ellipse">
                  <a:avLst/>
                </a:prstGeom>
                <a:solidFill>
                  <a:schemeClr val="hlink"/>
                </a:solidFill>
                <a:ln w="12700">
                  <a:noFill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6" name="Oval 258"/>
                <p:cNvSpPr>
                  <a:spLocks noChangeArrowheads="1"/>
                </p:cNvSpPr>
                <p:nvPr/>
              </p:nvSpPr>
              <p:spPr bwMode="auto">
                <a:xfrm>
                  <a:off x="4191000" y="6096000"/>
                  <a:ext cx="76200" cy="76200"/>
                </a:xfrm>
                <a:prstGeom prst="ellipse">
                  <a:avLst/>
                </a:prstGeom>
                <a:solidFill>
                  <a:schemeClr val="hlink"/>
                </a:solidFill>
                <a:ln w="12700">
                  <a:noFill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7" name="Oval 259"/>
                <p:cNvSpPr>
                  <a:spLocks noChangeArrowheads="1"/>
                </p:cNvSpPr>
                <p:nvPr/>
              </p:nvSpPr>
              <p:spPr bwMode="auto">
                <a:xfrm>
                  <a:off x="4419600" y="5943600"/>
                  <a:ext cx="76200" cy="76200"/>
                </a:xfrm>
                <a:prstGeom prst="ellipse">
                  <a:avLst/>
                </a:prstGeom>
                <a:solidFill>
                  <a:schemeClr val="hlink"/>
                </a:solidFill>
                <a:ln w="12700">
                  <a:noFill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8" name="Oval 260"/>
                <p:cNvSpPr>
                  <a:spLocks noChangeArrowheads="1"/>
                </p:cNvSpPr>
                <p:nvPr/>
              </p:nvSpPr>
              <p:spPr bwMode="auto">
                <a:xfrm>
                  <a:off x="4495800" y="5943600"/>
                  <a:ext cx="76200" cy="76200"/>
                </a:xfrm>
                <a:prstGeom prst="ellipse">
                  <a:avLst/>
                </a:prstGeom>
                <a:solidFill>
                  <a:schemeClr val="hlink"/>
                </a:solidFill>
                <a:ln w="12700">
                  <a:noFill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" name="Group 326"/>
              <p:cNvGrpSpPr>
                <a:grpSpLocks/>
              </p:cNvGrpSpPr>
              <p:nvPr/>
            </p:nvGrpSpPr>
            <p:grpSpPr bwMode="auto">
              <a:xfrm rot="2611989" flipV="1">
                <a:off x="1798278" y="2636237"/>
                <a:ext cx="459648" cy="533400"/>
                <a:chOff x="1968" y="720"/>
                <a:chExt cx="624" cy="912"/>
              </a:xfrm>
            </p:grpSpPr>
            <p:sp>
              <p:nvSpPr>
                <p:cNvPr id="143" name="AutoShape 327"/>
                <p:cNvSpPr>
                  <a:spLocks noChangeArrowheads="1"/>
                </p:cNvSpPr>
                <p:nvPr/>
              </p:nvSpPr>
              <p:spPr bwMode="auto">
                <a:xfrm>
                  <a:off x="1968" y="720"/>
                  <a:ext cx="624" cy="912"/>
                </a:xfrm>
                <a:prstGeom prst="can">
                  <a:avLst>
                    <a:gd name="adj" fmla="val 40862"/>
                  </a:avLst>
                </a:prstGeom>
                <a:gradFill rotWithShape="1">
                  <a:gsLst>
                    <a:gs pos="0">
                      <a:schemeClr val="folHlink">
                        <a:gamma/>
                        <a:shade val="46275"/>
                        <a:invGamma/>
                      </a:schemeClr>
                    </a:gs>
                    <a:gs pos="50000">
                      <a:schemeClr val="folHlink"/>
                    </a:gs>
                    <a:gs pos="100000">
                      <a:schemeClr val="folHlink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" name="Oval 328"/>
                <p:cNvSpPr>
                  <a:spLocks noChangeArrowheads="1"/>
                </p:cNvSpPr>
                <p:nvPr/>
              </p:nvSpPr>
              <p:spPr bwMode="auto">
                <a:xfrm>
                  <a:off x="2160" y="816"/>
                  <a:ext cx="240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7" name="Group 326"/>
              <p:cNvGrpSpPr>
                <a:grpSpLocks/>
              </p:cNvGrpSpPr>
              <p:nvPr/>
            </p:nvGrpSpPr>
            <p:grpSpPr bwMode="auto">
              <a:xfrm rot="2611989" flipV="1">
                <a:off x="265946" y="1409967"/>
                <a:ext cx="786514" cy="912714"/>
                <a:chOff x="1968" y="720"/>
                <a:chExt cx="624" cy="912"/>
              </a:xfrm>
            </p:grpSpPr>
            <p:sp>
              <p:nvSpPr>
                <p:cNvPr id="149" name="AutoShape 327"/>
                <p:cNvSpPr>
                  <a:spLocks noChangeArrowheads="1"/>
                </p:cNvSpPr>
                <p:nvPr/>
              </p:nvSpPr>
              <p:spPr bwMode="auto">
                <a:xfrm>
                  <a:off x="1968" y="720"/>
                  <a:ext cx="624" cy="912"/>
                </a:xfrm>
                <a:prstGeom prst="can">
                  <a:avLst>
                    <a:gd name="adj" fmla="val 40862"/>
                  </a:avLst>
                </a:prstGeom>
                <a:gradFill rotWithShape="1">
                  <a:gsLst>
                    <a:gs pos="0">
                      <a:schemeClr val="folHlink">
                        <a:gamma/>
                        <a:shade val="46275"/>
                        <a:invGamma/>
                      </a:schemeClr>
                    </a:gs>
                    <a:gs pos="50000">
                      <a:schemeClr val="folHlink"/>
                    </a:gs>
                    <a:gs pos="100000">
                      <a:schemeClr val="folHlink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0" name="Oval 328"/>
                <p:cNvSpPr>
                  <a:spLocks noChangeArrowheads="1"/>
                </p:cNvSpPr>
                <p:nvPr/>
              </p:nvSpPr>
              <p:spPr bwMode="auto">
                <a:xfrm>
                  <a:off x="2160" y="816"/>
                  <a:ext cx="240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8" name="Group 306"/>
              <p:cNvGrpSpPr>
                <a:grpSpLocks/>
              </p:cNvGrpSpPr>
              <p:nvPr/>
            </p:nvGrpSpPr>
            <p:grpSpPr bwMode="auto">
              <a:xfrm rot="2611989" flipV="1">
                <a:off x="2909854" y="4215016"/>
                <a:ext cx="734079" cy="1440494"/>
                <a:chOff x="2592" y="672"/>
                <a:chExt cx="768" cy="1152"/>
              </a:xfrm>
            </p:grpSpPr>
            <p:sp>
              <p:nvSpPr>
                <p:cNvPr id="111" name="AutoShape 307"/>
                <p:cNvSpPr>
                  <a:spLocks noChangeArrowheads="1"/>
                </p:cNvSpPr>
                <p:nvPr/>
              </p:nvSpPr>
              <p:spPr bwMode="auto">
                <a:xfrm>
                  <a:off x="2832" y="1248"/>
                  <a:ext cx="288" cy="576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CCFF99">
                        <a:gamma/>
                        <a:shade val="46275"/>
                        <a:invGamma/>
                      </a:srgbClr>
                    </a:gs>
                    <a:gs pos="50000">
                      <a:srgbClr val="CCFF99"/>
                    </a:gs>
                    <a:gs pos="100000">
                      <a:srgbClr val="CCFF99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2" name="Oval 308"/>
                <p:cNvSpPr>
                  <a:spLocks noChangeArrowheads="1"/>
                </p:cNvSpPr>
                <p:nvPr/>
              </p:nvSpPr>
              <p:spPr bwMode="auto">
                <a:xfrm>
                  <a:off x="2592" y="672"/>
                  <a:ext cx="768" cy="76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FF99"/>
                    </a:gs>
                    <a:gs pos="100000">
                      <a:srgbClr val="CCFF99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9" name="Group 320"/>
              <p:cNvGrpSpPr>
                <a:grpSpLocks/>
              </p:cNvGrpSpPr>
              <p:nvPr/>
            </p:nvGrpSpPr>
            <p:grpSpPr bwMode="auto">
              <a:xfrm rot="2611989">
                <a:off x="2042056" y="1328345"/>
                <a:ext cx="698848" cy="684114"/>
                <a:chOff x="1968" y="720"/>
                <a:chExt cx="624" cy="912"/>
              </a:xfrm>
            </p:grpSpPr>
            <p:sp>
              <p:nvSpPr>
                <p:cNvPr id="152" name="AutoShape 321"/>
                <p:cNvSpPr>
                  <a:spLocks noChangeArrowheads="1"/>
                </p:cNvSpPr>
                <p:nvPr/>
              </p:nvSpPr>
              <p:spPr bwMode="auto">
                <a:xfrm>
                  <a:off x="1968" y="720"/>
                  <a:ext cx="624" cy="912"/>
                </a:xfrm>
                <a:prstGeom prst="can">
                  <a:avLst>
                    <a:gd name="adj" fmla="val 40862"/>
                  </a:avLst>
                </a:prstGeom>
                <a:gradFill rotWithShape="1">
                  <a:gsLst>
                    <a:gs pos="0">
                      <a:srgbClr val="FFCCCC">
                        <a:gamma/>
                        <a:shade val="46275"/>
                        <a:invGamma/>
                      </a:srgbClr>
                    </a:gs>
                    <a:gs pos="50000">
                      <a:srgbClr val="FFCCCC"/>
                    </a:gs>
                    <a:gs pos="100000">
                      <a:srgbClr val="FFCCCC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3" name="Oval 322"/>
                <p:cNvSpPr>
                  <a:spLocks noChangeArrowheads="1"/>
                </p:cNvSpPr>
                <p:nvPr/>
              </p:nvSpPr>
              <p:spPr bwMode="auto">
                <a:xfrm>
                  <a:off x="2160" y="816"/>
                  <a:ext cx="240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cxnSp>
            <p:nvCxnSpPr>
              <p:cNvPr id="155" name="Straight Connector 154"/>
              <p:cNvCxnSpPr/>
              <p:nvPr/>
            </p:nvCxnSpPr>
            <p:spPr>
              <a:xfrm rot="2611989">
                <a:off x="291325" y="1366098"/>
                <a:ext cx="1708294" cy="1248"/>
              </a:xfrm>
              <a:prstGeom prst="line">
                <a:avLst/>
              </a:prstGeom>
              <a:ln cmpd="sng">
                <a:prstDash val="dash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/>
              <p:cNvCxnSpPr/>
              <p:nvPr/>
            </p:nvCxnSpPr>
            <p:spPr>
              <a:xfrm rot="2611989">
                <a:off x="298944" y="1583550"/>
                <a:ext cx="1708294" cy="1248"/>
              </a:xfrm>
              <a:prstGeom prst="line">
                <a:avLst/>
              </a:prstGeom>
              <a:ln cmpd="sng">
                <a:prstDash val="dash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20" name="Group 161"/>
              <p:cNvGrpSpPr/>
              <p:nvPr/>
            </p:nvGrpSpPr>
            <p:grpSpPr>
              <a:xfrm rot="2611989">
                <a:off x="741540" y="964639"/>
                <a:ext cx="1072630" cy="546462"/>
                <a:chOff x="636986" y="2732083"/>
                <a:chExt cx="1052604" cy="546462"/>
              </a:xfrm>
            </p:grpSpPr>
            <p:sp>
              <p:nvSpPr>
                <p:cNvPr id="158" name="Freeform 157"/>
                <p:cNvSpPr/>
                <p:nvPr/>
              </p:nvSpPr>
              <p:spPr>
                <a:xfrm>
                  <a:off x="636986" y="2808284"/>
                  <a:ext cx="454618" cy="350957"/>
                </a:xfrm>
                <a:custGeom>
                  <a:avLst/>
                  <a:gdLst>
                    <a:gd name="connsiteX0" fmla="*/ 386861 w 454620"/>
                    <a:gd name="connsiteY0" fmla="*/ 26104 h 350957"/>
                    <a:gd name="connsiteX1" fmla="*/ 314671 w 454620"/>
                    <a:gd name="connsiteY1" fmla="*/ 62199 h 350957"/>
                    <a:gd name="connsiteX2" fmla="*/ 242482 w 454620"/>
                    <a:gd name="connsiteY2" fmla="*/ 86262 h 350957"/>
                    <a:gd name="connsiteX3" fmla="*/ 206387 w 454620"/>
                    <a:gd name="connsiteY3" fmla="*/ 98294 h 350957"/>
                    <a:gd name="connsiteX4" fmla="*/ 134197 w 454620"/>
                    <a:gd name="connsiteY4" fmla="*/ 134389 h 350957"/>
                    <a:gd name="connsiteX5" fmla="*/ 98103 w 454620"/>
                    <a:gd name="connsiteY5" fmla="*/ 158452 h 350957"/>
                    <a:gd name="connsiteX6" fmla="*/ 74040 w 454620"/>
                    <a:gd name="connsiteY6" fmla="*/ 194547 h 350957"/>
                    <a:gd name="connsiteX7" fmla="*/ 25913 w 454620"/>
                    <a:gd name="connsiteY7" fmla="*/ 254704 h 350957"/>
                    <a:gd name="connsiteX8" fmla="*/ 25913 w 454620"/>
                    <a:gd name="connsiteY8" fmla="*/ 326894 h 350957"/>
                    <a:gd name="connsiteX9" fmla="*/ 98103 w 454620"/>
                    <a:gd name="connsiteY9" fmla="*/ 350957 h 350957"/>
                    <a:gd name="connsiteX10" fmla="*/ 110134 w 454620"/>
                    <a:gd name="connsiteY10" fmla="*/ 242673 h 350957"/>
                    <a:gd name="connsiteX11" fmla="*/ 74040 w 454620"/>
                    <a:gd name="connsiteY11" fmla="*/ 230641 h 350957"/>
                    <a:gd name="connsiteX12" fmla="*/ 62008 w 454620"/>
                    <a:gd name="connsiteY12" fmla="*/ 218610 h 350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454620" h="350957">
                      <a:moveTo>
                        <a:pt x="386861" y="26104"/>
                      </a:moveTo>
                      <a:cubicBezTo>
                        <a:pt x="255216" y="69987"/>
                        <a:pt x="454620" y="0"/>
                        <a:pt x="314671" y="62199"/>
                      </a:cubicBezTo>
                      <a:cubicBezTo>
                        <a:pt x="291492" y="72501"/>
                        <a:pt x="266545" y="78241"/>
                        <a:pt x="242482" y="86262"/>
                      </a:cubicBezTo>
                      <a:cubicBezTo>
                        <a:pt x="230450" y="90273"/>
                        <a:pt x="216940" y="91259"/>
                        <a:pt x="206387" y="98294"/>
                      </a:cubicBezTo>
                      <a:cubicBezTo>
                        <a:pt x="102939" y="167258"/>
                        <a:pt x="233827" y="84573"/>
                        <a:pt x="134197" y="134389"/>
                      </a:cubicBezTo>
                      <a:cubicBezTo>
                        <a:pt x="121264" y="140856"/>
                        <a:pt x="110134" y="150431"/>
                        <a:pt x="98103" y="158452"/>
                      </a:cubicBezTo>
                      <a:cubicBezTo>
                        <a:pt x="90082" y="170484"/>
                        <a:pt x="83073" y="183256"/>
                        <a:pt x="74040" y="194547"/>
                      </a:cubicBezTo>
                      <a:cubicBezTo>
                        <a:pt x="5458" y="280274"/>
                        <a:pt x="99982" y="143601"/>
                        <a:pt x="25913" y="254704"/>
                      </a:cubicBezTo>
                      <a:cubicBezTo>
                        <a:pt x="19744" y="273213"/>
                        <a:pt x="0" y="308385"/>
                        <a:pt x="25913" y="326894"/>
                      </a:cubicBezTo>
                      <a:cubicBezTo>
                        <a:pt x="46553" y="341637"/>
                        <a:pt x="98103" y="350957"/>
                        <a:pt x="98103" y="350957"/>
                      </a:cubicBezTo>
                      <a:cubicBezTo>
                        <a:pt x="106125" y="326891"/>
                        <a:pt x="140213" y="272753"/>
                        <a:pt x="110134" y="242673"/>
                      </a:cubicBezTo>
                      <a:cubicBezTo>
                        <a:pt x="101166" y="233705"/>
                        <a:pt x="85383" y="236313"/>
                        <a:pt x="74040" y="230641"/>
                      </a:cubicBezTo>
                      <a:cubicBezTo>
                        <a:pt x="68967" y="228105"/>
                        <a:pt x="66019" y="222620"/>
                        <a:pt x="62008" y="218610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9" name="Freeform 158"/>
                <p:cNvSpPr/>
                <p:nvPr/>
              </p:nvSpPr>
              <p:spPr>
                <a:xfrm>
                  <a:off x="858247" y="2927588"/>
                  <a:ext cx="226020" cy="350957"/>
                </a:xfrm>
                <a:custGeom>
                  <a:avLst/>
                  <a:gdLst>
                    <a:gd name="connsiteX0" fmla="*/ 386861 w 454620"/>
                    <a:gd name="connsiteY0" fmla="*/ 26104 h 350957"/>
                    <a:gd name="connsiteX1" fmla="*/ 314671 w 454620"/>
                    <a:gd name="connsiteY1" fmla="*/ 62199 h 350957"/>
                    <a:gd name="connsiteX2" fmla="*/ 242482 w 454620"/>
                    <a:gd name="connsiteY2" fmla="*/ 86262 h 350957"/>
                    <a:gd name="connsiteX3" fmla="*/ 206387 w 454620"/>
                    <a:gd name="connsiteY3" fmla="*/ 98294 h 350957"/>
                    <a:gd name="connsiteX4" fmla="*/ 134197 w 454620"/>
                    <a:gd name="connsiteY4" fmla="*/ 134389 h 350957"/>
                    <a:gd name="connsiteX5" fmla="*/ 98103 w 454620"/>
                    <a:gd name="connsiteY5" fmla="*/ 158452 h 350957"/>
                    <a:gd name="connsiteX6" fmla="*/ 74040 w 454620"/>
                    <a:gd name="connsiteY6" fmla="*/ 194547 h 350957"/>
                    <a:gd name="connsiteX7" fmla="*/ 25913 w 454620"/>
                    <a:gd name="connsiteY7" fmla="*/ 254704 h 350957"/>
                    <a:gd name="connsiteX8" fmla="*/ 25913 w 454620"/>
                    <a:gd name="connsiteY8" fmla="*/ 326894 h 350957"/>
                    <a:gd name="connsiteX9" fmla="*/ 98103 w 454620"/>
                    <a:gd name="connsiteY9" fmla="*/ 350957 h 350957"/>
                    <a:gd name="connsiteX10" fmla="*/ 110134 w 454620"/>
                    <a:gd name="connsiteY10" fmla="*/ 242673 h 350957"/>
                    <a:gd name="connsiteX11" fmla="*/ 74040 w 454620"/>
                    <a:gd name="connsiteY11" fmla="*/ 230641 h 350957"/>
                    <a:gd name="connsiteX12" fmla="*/ 62008 w 454620"/>
                    <a:gd name="connsiteY12" fmla="*/ 218610 h 350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454620" h="350957">
                      <a:moveTo>
                        <a:pt x="386861" y="26104"/>
                      </a:moveTo>
                      <a:cubicBezTo>
                        <a:pt x="255216" y="69987"/>
                        <a:pt x="454620" y="0"/>
                        <a:pt x="314671" y="62199"/>
                      </a:cubicBezTo>
                      <a:cubicBezTo>
                        <a:pt x="291492" y="72501"/>
                        <a:pt x="266545" y="78241"/>
                        <a:pt x="242482" y="86262"/>
                      </a:cubicBezTo>
                      <a:cubicBezTo>
                        <a:pt x="230450" y="90273"/>
                        <a:pt x="216940" y="91259"/>
                        <a:pt x="206387" y="98294"/>
                      </a:cubicBezTo>
                      <a:cubicBezTo>
                        <a:pt x="102939" y="167258"/>
                        <a:pt x="233827" y="84573"/>
                        <a:pt x="134197" y="134389"/>
                      </a:cubicBezTo>
                      <a:cubicBezTo>
                        <a:pt x="121264" y="140856"/>
                        <a:pt x="110134" y="150431"/>
                        <a:pt x="98103" y="158452"/>
                      </a:cubicBezTo>
                      <a:cubicBezTo>
                        <a:pt x="90082" y="170484"/>
                        <a:pt x="83073" y="183256"/>
                        <a:pt x="74040" y="194547"/>
                      </a:cubicBezTo>
                      <a:cubicBezTo>
                        <a:pt x="5458" y="280274"/>
                        <a:pt x="99982" y="143601"/>
                        <a:pt x="25913" y="254704"/>
                      </a:cubicBezTo>
                      <a:cubicBezTo>
                        <a:pt x="19744" y="273213"/>
                        <a:pt x="0" y="308385"/>
                        <a:pt x="25913" y="326894"/>
                      </a:cubicBezTo>
                      <a:cubicBezTo>
                        <a:pt x="46553" y="341637"/>
                        <a:pt x="98103" y="350957"/>
                        <a:pt x="98103" y="350957"/>
                      </a:cubicBezTo>
                      <a:cubicBezTo>
                        <a:pt x="106125" y="326891"/>
                        <a:pt x="140213" y="272753"/>
                        <a:pt x="110134" y="242673"/>
                      </a:cubicBezTo>
                      <a:cubicBezTo>
                        <a:pt x="101166" y="233705"/>
                        <a:pt x="85383" y="236313"/>
                        <a:pt x="74040" y="230641"/>
                      </a:cubicBezTo>
                      <a:cubicBezTo>
                        <a:pt x="68967" y="228105"/>
                        <a:pt x="66019" y="222620"/>
                        <a:pt x="62008" y="218610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0" name="Oval 159"/>
                <p:cNvSpPr/>
                <p:nvPr/>
              </p:nvSpPr>
              <p:spPr>
                <a:xfrm>
                  <a:off x="1003792" y="2732083"/>
                  <a:ext cx="685798" cy="381000"/>
                </a:xfrm>
                <a:prstGeom prst="ellipse">
                  <a:avLst/>
                </a:prstGeom>
                <a:solidFill>
                  <a:srgbClr val="00B05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75" name="Oval 298"/>
            <p:cNvSpPr>
              <a:spLocks noChangeArrowheads="1"/>
            </p:cNvSpPr>
            <p:nvPr/>
          </p:nvSpPr>
          <p:spPr bwMode="auto">
            <a:xfrm rot="2611989">
              <a:off x="3932267" y="5590466"/>
              <a:ext cx="197554" cy="15507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100794" tIns="50397" rIns="100794" bIns="50397" anchor="ctr"/>
            <a:lstStyle/>
            <a:p>
              <a:endParaRPr lang="en-US"/>
            </a:p>
          </p:txBody>
        </p:sp>
        <p:sp>
          <p:nvSpPr>
            <p:cNvPr id="76" name="Rectangle 299"/>
            <p:cNvSpPr>
              <a:spLocks noChangeArrowheads="1"/>
            </p:cNvSpPr>
            <p:nvPr/>
          </p:nvSpPr>
          <p:spPr bwMode="auto">
            <a:xfrm rot="2611989">
              <a:off x="4179227" y="5763571"/>
              <a:ext cx="197554" cy="20676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100794" tIns="50397" rIns="100794" bIns="50397" anchor="ctr"/>
            <a:lstStyle/>
            <a:p>
              <a:endParaRPr lang="en-US"/>
            </a:p>
          </p:txBody>
        </p:sp>
        <p:sp>
          <p:nvSpPr>
            <p:cNvPr id="77" name="AutoShape 300"/>
            <p:cNvSpPr>
              <a:spLocks noChangeArrowheads="1"/>
            </p:cNvSpPr>
            <p:nvPr/>
          </p:nvSpPr>
          <p:spPr bwMode="auto">
            <a:xfrm rot="2611989">
              <a:off x="3913724" y="5920396"/>
              <a:ext cx="158043" cy="206768"/>
            </a:xfrm>
            <a:prstGeom prst="triangle">
              <a:avLst>
                <a:gd name="adj" fmla="val 50000"/>
              </a:avLst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100794" tIns="50397" rIns="100794" bIns="50397" anchor="ctr"/>
            <a:lstStyle/>
            <a:p>
              <a:endParaRPr lang="en-US"/>
            </a:p>
          </p:txBody>
        </p:sp>
        <p:sp>
          <p:nvSpPr>
            <p:cNvPr id="78" name="Line 304"/>
            <p:cNvSpPr>
              <a:spLocks noChangeShapeType="1"/>
            </p:cNvSpPr>
            <p:nvPr/>
          </p:nvSpPr>
          <p:spPr bwMode="auto">
            <a:xfrm rot="2611989" flipH="1" flipV="1">
              <a:off x="3950888" y="5784526"/>
              <a:ext cx="118532" cy="1550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100794" tIns="50397" rIns="100794" bIns="50397"/>
            <a:lstStyle/>
            <a:p>
              <a:endParaRPr lang="en-US"/>
            </a:p>
          </p:txBody>
        </p:sp>
        <p:sp>
          <p:nvSpPr>
            <p:cNvPr id="79" name="Line 305"/>
            <p:cNvSpPr>
              <a:spLocks noChangeShapeType="1"/>
            </p:cNvSpPr>
            <p:nvPr/>
          </p:nvSpPr>
          <p:spPr bwMode="auto">
            <a:xfrm rot="2611989" flipH="1">
              <a:off x="4099543" y="5906977"/>
              <a:ext cx="79021" cy="1550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100794" tIns="50397" rIns="100794" bIns="50397"/>
            <a:lstStyle/>
            <a:p>
              <a:endParaRPr lang="en-US"/>
            </a:p>
          </p:txBody>
        </p:sp>
        <p:sp>
          <p:nvSpPr>
            <p:cNvPr id="80" name="Oval 298"/>
            <p:cNvSpPr>
              <a:spLocks noChangeArrowheads="1"/>
            </p:cNvSpPr>
            <p:nvPr/>
          </p:nvSpPr>
          <p:spPr bwMode="auto">
            <a:xfrm rot="2611989">
              <a:off x="4551749" y="6157022"/>
              <a:ext cx="197554" cy="15507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100794" tIns="50397" rIns="100794" bIns="50397" anchor="ctr"/>
            <a:lstStyle/>
            <a:p>
              <a:endParaRPr lang="en-US"/>
            </a:p>
          </p:txBody>
        </p:sp>
        <p:sp>
          <p:nvSpPr>
            <p:cNvPr id="81" name="Rectangle 299"/>
            <p:cNvSpPr>
              <a:spLocks noChangeArrowheads="1"/>
            </p:cNvSpPr>
            <p:nvPr/>
          </p:nvSpPr>
          <p:spPr bwMode="auto">
            <a:xfrm rot="2611989">
              <a:off x="4798709" y="6330128"/>
              <a:ext cx="197554" cy="20676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100794" tIns="50397" rIns="100794" bIns="50397" anchor="ctr"/>
            <a:lstStyle/>
            <a:p>
              <a:endParaRPr lang="en-US"/>
            </a:p>
          </p:txBody>
        </p:sp>
        <p:sp>
          <p:nvSpPr>
            <p:cNvPr id="82" name="AutoShape 300"/>
            <p:cNvSpPr>
              <a:spLocks noChangeArrowheads="1"/>
            </p:cNvSpPr>
            <p:nvPr/>
          </p:nvSpPr>
          <p:spPr bwMode="auto">
            <a:xfrm rot="2611989">
              <a:off x="4533206" y="6486953"/>
              <a:ext cx="158043" cy="206768"/>
            </a:xfrm>
            <a:prstGeom prst="triangle">
              <a:avLst>
                <a:gd name="adj" fmla="val 50000"/>
              </a:avLst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100794" tIns="50397" rIns="100794" bIns="50397" anchor="ctr"/>
            <a:lstStyle/>
            <a:p>
              <a:endParaRPr lang="en-US"/>
            </a:p>
          </p:txBody>
        </p:sp>
        <p:sp>
          <p:nvSpPr>
            <p:cNvPr id="83" name="Line 304"/>
            <p:cNvSpPr>
              <a:spLocks noChangeShapeType="1"/>
            </p:cNvSpPr>
            <p:nvPr/>
          </p:nvSpPr>
          <p:spPr bwMode="auto">
            <a:xfrm rot="2611989" flipH="1" flipV="1">
              <a:off x="4570370" y="6351083"/>
              <a:ext cx="118532" cy="1550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100794" tIns="50397" rIns="100794" bIns="50397"/>
            <a:lstStyle/>
            <a:p>
              <a:endParaRPr lang="en-US"/>
            </a:p>
          </p:txBody>
        </p:sp>
        <p:sp>
          <p:nvSpPr>
            <p:cNvPr id="84" name="Line 305"/>
            <p:cNvSpPr>
              <a:spLocks noChangeShapeType="1"/>
            </p:cNvSpPr>
            <p:nvPr/>
          </p:nvSpPr>
          <p:spPr bwMode="auto">
            <a:xfrm rot="2611989" flipH="1">
              <a:off x="4719025" y="6473533"/>
              <a:ext cx="79021" cy="1550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100794" tIns="50397" rIns="100794" bIns="50397"/>
            <a:lstStyle/>
            <a:p>
              <a:endParaRPr lang="en-US"/>
            </a:p>
          </p:txBody>
        </p:sp>
        <p:sp>
          <p:nvSpPr>
            <p:cNvPr id="85" name="Freeform 84"/>
            <p:cNvSpPr/>
            <p:nvPr/>
          </p:nvSpPr>
          <p:spPr>
            <a:xfrm flipV="1">
              <a:off x="3360209" y="5787827"/>
              <a:ext cx="350199" cy="427906"/>
            </a:xfrm>
            <a:custGeom>
              <a:avLst/>
              <a:gdLst>
                <a:gd name="connsiteX0" fmla="*/ 0 w 317661"/>
                <a:gd name="connsiteY0" fmla="*/ 163902 h 388189"/>
                <a:gd name="connsiteX1" fmla="*/ 86264 w 317661"/>
                <a:gd name="connsiteY1" fmla="*/ 129396 h 388189"/>
                <a:gd name="connsiteX2" fmla="*/ 112143 w 317661"/>
                <a:gd name="connsiteY2" fmla="*/ 94891 h 388189"/>
                <a:gd name="connsiteX3" fmla="*/ 146649 w 317661"/>
                <a:gd name="connsiteY3" fmla="*/ 43132 h 388189"/>
                <a:gd name="connsiteX4" fmla="*/ 232913 w 317661"/>
                <a:gd name="connsiteY4" fmla="*/ 0 h 388189"/>
                <a:gd name="connsiteX5" fmla="*/ 276045 w 317661"/>
                <a:gd name="connsiteY5" fmla="*/ 163902 h 388189"/>
                <a:gd name="connsiteX6" fmla="*/ 267419 w 317661"/>
                <a:gd name="connsiteY6" fmla="*/ 189781 h 388189"/>
                <a:gd name="connsiteX7" fmla="*/ 267419 w 317661"/>
                <a:gd name="connsiteY7" fmla="*/ 310551 h 388189"/>
                <a:gd name="connsiteX8" fmla="*/ 207034 w 317661"/>
                <a:gd name="connsiteY8" fmla="*/ 388189 h 388189"/>
                <a:gd name="connsiteX9" fmla="*/ 146649 w 317661"/>
                <a:gd name="connsiteY9" fmla="*/ 353683 h 388189"/>
                <a:gd name="connsiteX10" fmla="*/ 103517 w 317661"/>
                <a:gd name="connsiteY10" fmla="*/ 310551 h 388189"/>
                <a:gd name="connsiteX11" fmla="*/ 86264 w 317661"/>
                <a:gd name="connsiteY11" fmla="*/ 284672 h 388189"/>
                <a:gd name="connsiteX12" fmla="*/ 34506 w 317661"/>
                <a:gd name="connsiteY12" fmla="*/ 258793 h 388189"/>
                <a:gd name="connsiteX13" fmla="*/ 0 w 317661"/>
                <a:gd name="connsiteY13" fmla="*/ 258793 h 388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7661" h="388189">
                  <a:moveTo>
                    <a:pt x="0" y="163902"/>
                  </a:moveTo>
                  <a:cubicBezTo>
                    <a:pt x="29558" y="155457"/>
                    <a:pt x="63172" y="152488"/>
                    <a:pt x="86264" y="129396"/>
                  </a:cubicBezTo>
                  <a:cubicBezTo>
                    <a:pt x="96430" y="119230"/>
                    <a:pt x="103898" y="106669"/>
                    <a:pt x="112143" y="94891"/>
                  </a:cubicBezTo>
                  <a:cubicBezTo>
                    <a:pt x="124034" y="77904"/>
                    <a:pt x="128645" y="53420"/>
                    <a:pt x="146649" y="43132"/>
                  </a:cubicBezTo>
                  <a:cubicBezTo>
                    <a:pt x="214929" y="4116"/>
                    <a:pt x="185041" y="15959"/>
                    <a:pt x="232913" y="0"/>
                  </a:cubicBezTo>
                  <a:cubicBezTo>
                    <a:pt x="317661" y="56499"/>
                    <a:pt x="292261" y="17956"/>
                    <a:pt x="276045" y="163902"/>
                  </a:cubicBezTo>
                  <a:cubicBezTo>
                    <a:pt x="275041" y="172939"/>
                    <a:pt x="270294" y="181155"/>
                    <a:pt x="267419" y="189781"/>
                  </a:cubicBezTo>
                  <a:cubicBezTo>
                    <a:pt x="273966" y="229068"/>
                    <a:pt x="286020" y="271023"/>
                    <a:pt x="267419" y="310551"/>
                  </a:cubicBezTo>
                  <a:cubicBezTo>
                    <a:pt x="253459" y="340216"/>
                    <a:pt x="227162" y="362310"/>
                    <a:pt x="207034" y="388189"/>
                  </a:cubicBezTo>
                  <a:cubicBezTo>
                    <a:pt x="177425" y="378319"/>
                    <a:pt x="172761" y="379795"/>
                    <a:pt x="146649" y="353683"/>
                  </a:cubicBezTo>
                  <a:cubicBezTo>
                    <a:pt x="89136" y="296171"/>
                    <a:pt x="172531" y="356561"/>
                    <a:pt x="103517" y="310551"/>
                  </a:cubicBezTo>
                  <a:cubicBezTo>
                    <a:pt x="97766" y="301925"/>
                    <a:pt x="93595" y="292003"/>
                    <a:pt x="86264" y="284672"/>
                  </a:cubicBezTo>
                  <a:cubicBezTo>
                    <a:pt x="74874" y="273282"/>
                    <a:pt x="50878" y="261132"/>
                    <a:pt x="34506" y="258793"/>
                  </a:cubicBezTo>
                  <a:cubicBezTo>
                    <a:pt x="23120" y="257166"/>
                    <a:pt x="11502" y="258793"/>
                    <a:pt x="0" y="258793"/>
                  </a:cubicBezTo>
                </a:path>
              </a:pathLst>
            </a:custGeom>
            <a:gradFill flip="none" rotWithShape="1">
              <a:gsLst>
                <a:gs pos="0">
                  <a:srgbClr val="CC3300">
                    <a:shade val="30000"/>
                    <a:satMod val="115000"/>
                  </a:srgbClr>
                </a:gs>
                <a:gs pos="50000">
                  <a:srgbClr val="CC3300">
                    <a:shade val="67500"/>
                    <a:satMod val="115000"/>
                  </a:srgbClr>
                </a:gs>
                <a:gs pos="100000">
                  <a:srgbClr val="CC330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100794" tIns="50397" rIns="100794" bIns="50397" rtlCol="0" anchor="ctr"/>
            <a:lstStyle/>
            <a:p>
              <a:pPr algn="ctr"/>
              <a:endParaRPr lang="en-US"/>
            </a:p>
          </p:txBody>
        </p:sp>
        <p:sp>
          <p:nvSpPr>
            <p:cNvPr id="86" name="Freeform 85"/>
            <p:cNvSpPr/>
            <p:nvPr/>
          </p:nvSpPr>
          <p:spPr>
            <a:xfrm flipV="1">
              <a:off x="4018072" y="6375802"/>
              <a:ext cx="350199" cy="427906"/>
            </a:xfrm>
            <a:custGeom>
              <a:avLst/>
              <a:gdLst>
                <a:gd name="connsiteX0" fmla="*/ 0 w 317661"/>
                <a:gd name="connsiteY0" fmla="*/ 163902 h 388189"/>
                <a:gd name="connsiteX1" fmla="*/ 86264 w 317661"/>
                <a:gd name="connsiteY1" fmla="*/ 129396 h 388189"/>
                <a:gd name="connsiteX2" fmla="*/ 112143 w 317661"/>
                <a:gd name="connsiteY2" fmla="*/ 94891 h 388189"/>
                <a:gd name="connsiteX3" fmla="*/ 146649 w 317661"/>
                <a:gd name="connsiteY3" fmla="*/ 43132 h 388189"/>
                <a:gd name="connsiteX4" fmla="*/ 232913 w 317661"/>
                <a:gd name="connsiteY4" fmla="*/ 0 h 388189"/>
                <a:gd name="connsiteX5" fmla="*/ 276045 w 317661"/>
                <a:gd name="connsiteY5" fmla="*/ 163902 h 388189"/>
                <a:gd name="connsiteX6" fmla="*/ 267419 w 317661"/>
                <a:gd name="connsiteY6" fmla="*/ 189781 h 388189"/>
                <a:gd name="connsiteX7" fmla="*/ 267419 w 317661"/>
                <a:gd name="connsiteY7" fmla="*/ 310551 h 388189"/>
                <a:gd name="connsiteX8" fmla="*/ 207034 w 317661"/>
                <a:gd name="connsiteY8" fmla="*/ 388189 h 388189"/>
                <a:gd name="connsiteX9" fmla="*/ 146649 w 317661"/>
                <a:gd name="connsiteY9" fmla="*/ 353683 h 388189"/>
                <a:gd name="connsiteX10" fmla="*/ 103517 w 317661"/>
                <a:gd name="connsiteY10" fmla="*/ 310551 h 388189"/>
                <a:gd name="connsiteX11" fmla="*/ 86264 w 317661"/>
                <a:gd name="connsiteY11" fmla="*/ 284672 h 388189"/>
                <a:gd name="connsiteX12" fmla="*/ 34506 w 317661"/>
                <a:gd name="connsiteY12" fmla="*/ 258793 h 388189"/>
                <a:gd name="connsiteX13" fmla="*/ 0 w 317661"/>
                <a:gd name="connsiteY13" fmla="*/ 258793 h 388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7661" h="388189">
                  <a:moveTo>
                    <a:pt x="0" y="163902"/>
                  </a:moveTo>
                  <a:cubicBezTo>
                    <a:pt x="29558" y="155457"/>
                    <a:pt x="63172" y="152488"/>
                    <a:pt x="86264" y="129396"/>
                  </a:cubicBezTo>
                  <a:cubicBezTo>
                    <a:pt x="96430" y="119230"/>
                    <a:pt x="103898" y="106669"/>
                    <a:pt x="112143" y="94891"/>
                  </a:cubicBezTo>
                  <a:cubicBezTo>
                    <a:pt x="124034" y="77904"/>
                    <a:pt x="128645" y="53420"/>
                    <a:pt x="146649" y="43132"/>
                  </a:cubicBezTo>
                  <a:cubicBezTo>
                    <a:pt x="214929" y="4116"/>
                    <a:pt x="185041" y="15959"/>
                    <a:pt x="232913" y="0"/>
                  </a:cubicBezTo>
                  <a:cubicBezTo>
                    <a:pt x="317661" y="56499"/>
                    <a:pt x="292261" y="17956"/>
                    <a:pt x="276045" y="163902"/>
                  </a:cubicBezTo>
                  <a:cubicBezTo>
                    <a:pt x="275041" y="172939"/>
                    <a:pt x="270294" y="181155"/>
                    <a:pt x="267419" y="189781"/>
                  </a:cubicBezTo>
                  <a:cubicBezTo>
                    <a:pt x="273966" y="229068"/>
                    <a:pt x="286020" y="271023"/>
                    <a:pt x="267419" y="310551"/>
                  </a:cubicBezTo>
                  <a:cubicBezTo>
                    <a:pt x="253459" y="340216"/>
                    <a:pt x="227162" y="362310"/>
                    <a:pt x="207034" y="388189"/>
                  </a:cubicBezTo>
                  <a:cubicBezTo>
                    <a:pt x="177425" y="378319"/>
                    <a:pt x="172761" y="379795"/>
                    <a:pt x="146649" y="353683"/>
                  </a:cubicBezTo>
                  <a:cubicBezTo>
                    <a:pt x="89136" y="296171"/>
                    <a:pt x="172531" y="356561"/>
                    <a:pt x="103517" y="310551"/>
                  </a:cubicBezTo>
                  <a:cubicBezTo>
                    <a:pt x="97766" y="301925"/>
                    <a:pt x="93595" y="292003"/>
                    <a:pt x="86264" y="284672"/>
                  </a:cubicBezTo>
                  <a:cubicBezTo>
                    <a:pt x="74874" y="273282"/>
                    <a:pt x="50878" y="261132"/>
                    <a:pt x="34506" y="258793"/>
                  </a:cubicBezTo>
                  <a:cubicBezTo>
                    <a:pt x="23120" y="257166"/>
                    <a:pt x="11502" y="258793"/>
                    <a:pt x="0" y="258793"/>
                  </a:cubicBezTo>
                </a:path>
              </a:pathLst>
            </a:custGeom>
            <a:gradFill flip="none" rotWithShape="1">
              <a:gsLst>
                <a:gs pos="0">
                  <a:srgbClr val="CC3300">
                    <a:shade val="30000"/>
                    <a:satMod val="115000"/>
                  </a:srgbClr>
                </a:gs>
                <a:gs pos="50000">
                  <a:srgbClr val="CC3300">
                    <a:shade val="67500"/>
                    <a:satMod val="115000"/>
                  </a:srgbClr>
                </a:gs>
                <a:gs pos="100000">
                  <a:srgbClr val="CC330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100794" tIns="50397" rIns="100794" bIns="50397"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298"/>
            <p:cNvSpPr>
              <a:spLocks noChangeArrowheads="1"/>
            </p:cNvSpPr>
            <p:nvPr/>
          </p:nvSpPr>
          <p:spPr bwMode="auto">
            <a:xfrm rot="2611989">
              <a:off x="6147848" y="6073026"/>
              <a:ext cx="197554" cy="15507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100794" tIns="50397" rIns="100794" bIns="50397" anchor="ctr"/>
            <a:lstStyle/>
            <a:p>
              <a:endParaRPr lang="en-US"/>
            </a:p>
          </p:txBody>
        </p:sp>
        <p:sp>
          <p:nvSpPr>
            <p:cNvPr id="88" name="Rectangle 299"/>
            <p:cNvSpPr>
              <a:spLocks noChangeArrowheads="1"/>
            </p:cNvSpPr>
            <p:nvPr/>
          </p:nvSpPr>
          <p:spPr bwMode="auto">
            <a:xfrm rot="2611989">
              <a:off x="6394808" y="6246131"/>
              <a:ext cx="197554" cy="20676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100794" tIns="50397" rIns="100794" bIns="50397" anchor="ctr"/>
            <a:lstStyle/>
            <a:p>
              <a:endParaRPr lang="en-US"/>
            </a:p>
          </p:txBody>
        </p:sp>
        <p:sp>
          <p:nvSpPr>
            <p:cNvPr id="89" name="AutoShape 300"/>
            <p:cNvSpPr>
              <a:spLocks noChangeArrowheads="1"/>
            </p:cNvSpPr>
            <p:nvPr/>
          </p:nvSpPr>
          <p:spPr bwMode="auto">
            <a:xfrm rot="2611989">
              <a:off x="6129305" y="6402956"/>
              <a:ext cx="158043" cy="206768"/>
            </a:xfrm>
            <a:prstGeom prst="triangle">
              <a:avLst>
                <a:gd name="adj" fmla="val 50000"/>
              </a:avLst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100794" tIns="50397" rIns="100794" bIns="50397" anchor="ctr"/>
            <a:lstStyle/>
            <a:p>
              <a:endParaRPr lang="en-US"/>
            </a:p>
          </p:txBody>
        </p:sp>
        <p:sp>
          <p:nvSpPr>
            <p:cNvPr id="90" name="AutoShape 301"/>
            <p:cNvSpPr>
              <a:spLocks noChangeArrowheads="1"/>
            </p:cNvSpPr>
            <p:nvPr/>
          </p:nvSpPr>
          <p:spPr bwMode="auto">
            <a:xfrm rot="2611989">
              <a:off x="5907087" y="6219586"/>
              <a:ext cx="237064" cy="155076"/>
            </a:xfrm>
            <a:prstGeom prst="roundRect">
              <a:avLst>
                <a:gd name="adj" fmla="val 16667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100794" tIns="50397" rIns="100794" bIns="50397" anchor="ctr"/>
            <a:lstStyle/>
            <a:p>
              <a:endParaRPr lang="en-US"/>
            </a:p>
          </p:txBody>
        </p:sp>
        <p:sp>
          <p:nvSpPr>
            <p:cNvPr id="91" name="Line 304"/>
            <p:cNvSpPr>
              <a:spLocks noChangeShapeType="1"/>
            </p:cNvSpPr>
            <p:nvPr/>
          </p:nvSpPr>
          <p:spPr bwMode="auto">
            <a:xfrm rot="2611989" flipH="1" flipV="1">
              <a:off x="6166469" y="6267086"/>
              <a:ext cx="118532" cy="1550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100794" tIns="50397" rIns="100794" bIns="50397"/>
            <a:lstStyle/>
            <a:p>
              <a:endParaRPr lang="en-US"/>
            </a:p>
          </p:txBody>
        </p:sp>
        <p:sp>
          <p:nvSpPr>
            <p:cNvPr id="92" name="Line 305"/>
            <p:cNvSpPr>
              <a:spLocks noChangeShapeType="1"/>
            </p:cNvSpPr>
            <p:nvPr/>
          </p:nvSpPr>
          <p:spPr bwMode="auto">
            <a:xfrm rot="2611989" flipH="1">
              <a:off x="6315124" y="6389537"/>
              <a:ext cx="79021" cy="1550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100794" tIns="50397" rIns="100794" bIns="50397"/>
            <a:lstStyle/>
            <a:p>
              <a:endParaRPr lang="en-US"/>
            </a:p>
          </p:txBody>
        </p:sp>
      </p:grpSp>
      <p:pic>
        <p:nvPicPr>
          <p:cNvPr id="9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9712" y="2941637"/>
            <a:ext cx="2514600" cy="169742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6" name="Picture 95" descr="Fig2_PipelineDiagram_300dpi_new_1.tif"/>
          <p:cNvPicPr>
            <a:picLocks noChangeAspect="1"/>
          </p:cNvPicPr>
          <p:nvPr/>
        </p:nvPicPr>
        <p:blipFill>
          <a:blip r:embed="rId4" cstate="print"/>
          <a:srcRect l="63209" r="6807" b="79889"/>
          <a:stretch>
            <a:fillRect/>
          </a:stretch>
        </p:blipFill>
        <p:spPr>
          <a:xfrm>
            <a:off x="4929426" y="2941637"/>
            <a:ext cx="1939686" cy="1520246"/>
          </a:xfrm>
          <a:prstGeom prst="rect">
            <a:avLst/>
          </a:prstGeom>
        </p:spPr>
      </p:pic>
      <p:sp>
        <p:nvSpPr>
          <p:cNvPr id="97" name="Flowchart: Manual Operation 96"/>
          <p:cNvSpPr/>
          <p:nvPr/>
        </p:nvSpPr>
        <p:spPr bwMode="auto">
          <a:xfrm>
            <a:off x="1916112" y="4999037"/>
            <a:ext cx="3276600" cy="609600"/>
          </a:xfrm>
          <a:prstGeom prst="flowChartManualOperation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en-US" dirty="0" smtClean="0">
                <a:solidFill>
                  <a:srgbClr val="00B050"/>
                </a:solidFill>
              </a:rPr>
              <a:t>Optimize model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Arial" charset="0"/>
            </a:endParaRPr>
          </a:p>
        </p:txBody>
      </p:sp>
      <p:pic>
        <p:nvPicPr>
          <p:cNvPr id="99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49512" y="5764771"/>
            <a:ext cx="2590800" cy="174886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00" name="Text Box 261"/>
          <p:cNvSpPr txBox="1">
            <a:spLocks noChangeArrowheads="1"/>
          </p:cNvSpPr>
          <p:nvPr/>
        </p:nvSpPr>
        <p:spPr bwMode="auto">
          <a:xfrm>
            <a:off x="163512" y="2484437"/>
            <a:ext cx="2098674" cy="41660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 lIns="100794" tIns="50397" rIns="100794" bIns="50397">
            <a:spAutoFit/>
          </a:bodyPr>
          <a:lstStyle/>
          <a:p>
            <a:pPr eaLnBrk="0" hangingPunct="0"/>
            <a:r>
              <a:rPr lang="en-US" sz="2200" dirty="0" smtClean="0">
                <a:solidFill>
                  <a:srgbClr val="00B050"/>
                </a:solidFill>
              </a:rPr>
              <a:t>Make model</a:t>
            </a:r>
          </a:p>
        </p:txBody>
      </p:sp>
      <p:sp>
        <p:nvSpPr>
          <p:cNvPr id="113" name="Text Box 261"/>
          <p:cNvSpPr txBox="1">
            <a:spLocks noChangeArrowheads="1"/>
          </p:cNvSpPr>
          <p:nvPr/>
        </p:nvSpPr>
        <p:spPr bwMode="auto">
          <a:xfrm>
            <a:off x="5989638" y="2525029"/>
            <a:ext cx="2098674" cy="41660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 lIns="100794" tIns="50397" rIns="100794" bIns="50397">
            <a:spAutoFit/>
          </a:bodyPr>
          <a:lstStyle/>
          <a:p>
            <a:pPr eaLnBrk="0" hangingPunct="0"/>
            <a:r>
              <a:rPr lang="en-US" sz="2200" dirty="0" smtClean="0">
                <a:solidFill>
                  <a:srgbClr val="00B050"/>
                </a:solidFill>
              </a:rPr>
              <a:t>Get data</a:t>
            </a:r>
          </a:p>
        </p:txBody>
      </p:sp>
      <p:sp>
        <p:nvSpPr>
          <p:cNvPr id="114" name="Right Arrow 113"/>
          <p:cNvSpPr/>
          <p:nvPr/>
        </p:nvSpPr>
        <p:spPr bwMode="auto">
          <a:xfrm>
            <a:off x="4278312" y="6523037"/>
            <a:ext cx="2057400" cy="76200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charset="0"/>
              </a:rPr>
              <a:t>Use model</a:t>
            </a:r>
          </a:p>
        </p:txBody>
      </p:sp>
      <p:sp>
        <p:nvSpPr>
          <p:cNvPr id="115" name="Oval 114"/>
          <p:cNvSpPr/>
          <p:nvPr/>
        </p:nvSpPr>
        <p:spPr bwMode="auto">
          <a:xfrm>
            <a:off x="1611312" y="655637"/>
            <a:ext cx="1981200" cy="1524000"/>
          </a:xfrm>
          <a:prstGeom prst="ellipse">
            <a:avLst/>
          </a:prstGeom>
          <a:noFill/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16" name="Flowchart: Manual Operation 115"/>
          <p:cNvSpPr/>
          <p:nvPr/>
        </p:nvSpPr>
        <p:spPr bwMode="auto">
          <a:xfrm rot="15278458">
            <a:off x="746803" y="1096860"/>
            <a:ext cx="304800" cy="1600200"/>
          </a:xfrm>
          <a:prstGeom prst="flowChartManualOperation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29" name="Down Arrow 128"/>
          <p:cNvSpPr/>
          <p:nvPr/>
        </p:nvSpPr>
        <p:spPr bwMode="auto">
          <a:xfrm rot="2049211">
            <a:off x="4354512" y="4465637"/>
            <a:ext cx="457200" cy="533400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39" name="Down Arrow 138"/>
          <p:cNvSpPr/>
          <p:nvPr/>
        </p:nvSpPr>
        <p:spPr bwMode="auto">
          <a:xfrm rot="19550789" flipH="1">
            <a:off x="2102616" y="4459494"/>
            <a:ext cx="457200" cy="533400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17" name="Rounded Rectangle 116"/>
          <p:cNvSpPr/>
          <p:nvPr/>
        </p:nvSpPr>
        <p:spPr bwMode="auto">
          <a:xfrm>
            <a:off x="6183312" y="5227637"/>
            <a:ext cx="3886200" cy="2286000"/>
          </a:xfrm>
          <a:prstGeom prst="roundRect">
            <a:avLst/>
          </a:prstGeom>
          <a:solidFill>
            <a:srgbClr val="FEFEC4">
              <a:alpha val="4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model:</a:t>
            </a:r>
            <a:br>
              <a:rPr lang="en-US" dirty="0" smtClean="0"/>
            </a:br>
            <a:r>
              <a:rPr lang="en-US" sz="3600" dirty="0" smtClean="0"/>
              <a:t>Fragile-X and autism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63512" y="1798637"/>
            <a:ext cx="7950820" cy="5257800"/>
            <a:chOff x="76200" y="1447800"/>
            <a:chExt cx="4724400" cy="312420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/>
            <a:srcRect l="4587" r="34730" b="40441"/>
            <a:stretch>
              <a:fillRect/>
            </a:stretch>
          </p:blipFill>
          <p:spPr bwMode="auto">
            <a:xfrm>
              <a:off x="123392" y="1447800"/>
              <a:ext cx="4677208" cy="3124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Oval 5"/>
            <p:cNvSpPr/>
            <p:nvPr/>
          </p:nvSpPr>
          <p:spPr>
            <a:xfrm>
              <a:off x="152400" y="3810000"/>
              <a:ext cx="762000" cy="381000"/>
            </a:xfrm>
            <a:prstGeom prst="ellipse">
              <a:avLst/>
            </a:prstGeom>
            <a:solidFill>
              <a:srgbClr val="FFFF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152400" y="4191000"/>
              <a:ext cx="762000" cy="381000"/>
            </a:xfrm>
            <a:prstGeom prst="ellipse">
              <a:avLst/>
            </a:prstGeom>
            <a:solidFill>
              <a:srgbClr val="FFFF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76200" y="2514600"/>
              <a:ext cx="762000" cy="381000"/>
            </a:xfrm>
            <a:prstGeom prst="ellipse">
              <a:avLst/>
            </a:prstGeom>
            <a:solidFill>
              <a:srgbClr val="FFFF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76200" y="2286000"/>
              <a:ext cx="762000" cy="381000"/>
            </a:xfrm>
            <a:prstGeom prst="ellipse">
              <a:avLst/>
            </a:prstGeom>
            <a:solidFill>
              <a:srgbClr val="FFFF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438400" y="2133600"/>
              <a:ext cx="762000" cy="381000"/>
            </a:xfrm>
            <a:prstGeom prst="ellipse">
              <a:avLst/>
            </a:prstGeom>
            <a:solidFill>
              <a:srgbClr val="FFFF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381000" y="3124200"/>
              <a:ext cx="762000" cy="381000"/>
            </a:xfrm>
            <a:prstGeom prst="ellipse">
              <a:avLst/>
            </a:prstGeom>
            <a:solidFill>
              <a:srgbClr val="FFFF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2514600" y="2743200"/>
              <a:ext cx="762000" cy="381000"/>
            </a:xfrm>
            <a:prstGeom prst="ellipse">
              <a:avLst/>
            </a:prstGeom>
            <a:solidFill>
              <a:srgbClr val="FFFF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1143000" y="1600200"/>
              <a:ext cx="762000" cy="381000"/>
            </a:xfrm>
            <a:prstGeom prst="ellipse">
              <a:avLst/>
            </a:prstGeom>
            <a:solidFill>
              <a:srgbClr val="FFFF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1371600" y="4038600"/>
              <a:ext cx="762000" cy="381000"/>
            </a:xfrm>
            <a:prstGeom prst="ellipse">
              <a:avLst/>
            </a:prstGeom>
            <a:solidFill>
              <a:srgbClr val="FFFF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7402513" y="4084637"/>
            <a:ext cx="2514599" cy="1122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tx1"/>
                </a:solidFill>
              </a:rPr>
              <a:t>Known level differences between WT and Fragile-X patients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8621712" y="3398837"/>
            <a:ext cx="1282390" cy="641195"/>
          </a:xfrm>
          <a:prstGeom prst="ellipse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7" name="Chart 16"/>
          <p:cNvGraphicFramePr/>
          <p:nvPr/>
        </p:nvGraphicFramePr>
        <p:xfrm>
          <a:off x="7402512" y="5386101"/>
          <a:ext cx="2678113" cy="21735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3" descr="spiny_cell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70727" y="0"/>
            <a:ext cx="2409899" cy="7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" name="Oval 73"/>
          <p:cNvSpPr/>
          <p:nvPr/>
        </p:nvSpPr>
        <p:spPr>
          <a:xfrm>
            <a:off x="672041" y="923960"/>
            <a:ext cx="1848115" cy="1847921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8114" y="134745"/>
            <a:ext cx="5544344" cy="957208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tx1"/>
                </a:solidFill>
              </a:rPr>
              <a:t>Using model: Put it back in physiological context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98EB8-870F-4946-90B2-58298ED42399}" type="slidenum">
              <a:rPr lang="en-US" smtClean="0">
                <a:solidFill>
                  <a:schemeClr val="tx1"/>
                </a:solidFill>
              </a:rPr>
              <a:pPr/>
              <a:t>39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 rot="8011989">
            <a:off x="4107778" y="1250625"/>
            <a:ext cx="773951" cy="6803474"/>
          </a:xfrm>
          <a:prstGeom prst="can">
            <a:avLst>
              <a:gd name="adj" fmla="val 5159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100794" tIns="50397" rIns="100794" bIns="50397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4" name="Group 13"/>
          <p:cNvGrpSpPr>
            <a:grpSpLocks/>
          </p:cNvGrpSpPr>
          <p:nvPr/>
        </p:nvGrpSpPr>
        <p:grpSpPr bwMode="auto">
          <a:xfrm rot="2611989" flipH="1" flipV="1">
            <a:off x="4562346" y="5630035"/>
            <a:ext cx="578074" cy="1257670"/>
            <a:chOff x="4032" y="1968"/>
            <a:chExt cx="768" cy="1152"/>
          </a:xfrm>
        </p:grpSpPr>
        <p:sp>
          <p:nvSpPr>
            <p:cNvPr id="109" name="AutoShape 14"/>
            <p:cNvSpPr>
              <a:spLocks noChangeArrowheads="1"/>
            </p:cNvSpPr>
            <p:nvPr/>
          </p:nvSpPr>
          <p:spPr bwMode="auto">
            <a:xfrm>
              <a:off x="4272" y="2544"/>
              <a:ext cx="288" cy="576"/>
            </a:xfrm>
            <a:prstGeom prst="can">
              <a:avLst>
                <a:gd name="adj" fmla="val 50000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0" name="Oval 15"/>
            <p:cNvSpPr>
              <a:spLocks noChangeArrowheads="1"/>
            </p:cNvSpPr>
            <p:nvPr/>
          </p:nvSpPr>
          <p:spPr bwMode="auto">
            <a:xfrm>
              <a:off x="4032" y="1968"/>
              <a:ext cx="768" cy="768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5" name="Group 320"/>
          <p:cNvGrpSpPr>
            <a:grpSpLocks/>
          </p:cNvGrpSpPr>
          <p:nvPr/>
        </p:nvGrpSpPr>
        <p:grpSpPr bwMode="auto">
          <a:xfrm rot="2611989">
            <a:off x="2300944" y="1486772"/>
            <a:ext cx="364074" cy="386260"/>
            <a:chOff x="334" y="-35"/>
            <a:chExt cx="624" cy="912"/>
          </a:xfrm>
        </p:grpSpPr>
        <p:sp>
          <p:nvSpPr>
            <p:cNvPr id="36" name="AutoShape 321"/>
            <p:cNvSpPr>
              <a:spLocks noChangeArrowheads="1"/>
            </p:cNvSpPr>
            <p:nvPr/>
          </p:nvSpPr>
          <p:spPr bwMode="auto">
            <a:xfrm rot="1090490">
              <a:off x="334" y="-35"/>
              <a:ext cx="624" cy="912"/>
            </a:xfrm>
            <a:prstGeom prst="can">
              <a:avLst>
                <a:gd name="adj" fmla="val 40862"/>
              </a:avLst>
            </a:prstGeom>
            <a:gradFill rotWithShape="1">
              <a:gsLst>
                <a:gs pos="0">
                  <a:srgbClr val="FFCCCC">
                    <a:gamma/>
                    <a:shade val="46275"/>
                    <a:invGamma/>
                  </a:srgbClr>
                </a:gs>
                <a:gs pos="50000">
                  <a:srgbClr val="FFCCCC"/>
                </a:gs>
                <a:gs pos="100000">
                  <a:srgbClr val="FFCCCC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7" name="Oval 322"/>
            <p:cNvSpPr>
              <a:spLocks noChangeArrowheads="1"/>
            </p:cNvSpPr>
            <p:nvPr/>
          </p:nvSpPr>
          <p:spPr bwMode="auto">
            <a:xfrm rot="1261327">
              <a:off x="628" y="172"/>
              <a:ext cx="240" cy="9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6" name="Group 297"/>
          <p:cNvGrpSpPr>
            <a:grpSpLocks/>
          </p:cNvGrpSpPr>
          <p:nvPr/>
        </p:nvGrpSpPr>
        <p:grpSpPr bwMode="auto">
          <a:xfrm rot="2611989">
            <a:off x="4093106" y="4298458"/>
            <a:ext cx="592661" cy="516920"/>
            <a:chOff x="4800" y="1968"/>
            <a:chExt cx="720" cy="480"/>
          </a:xfrm>
        </p:grpSpPr>
        <p:sp>
          <p:nvSpPr>
            <p:cNvPr id="50" name="Oval 298"/>
            <p:cNvSpPr>
              <a:spLocks noChangeArrowheads="1"/>
            </p:cNvSpPr>
            <p:nvPr/>
          </p:nvSpPr>
          <p:spPr bwMode="auto">
            <a:xfrm>
              <a:off x="4896" y="2016"/>
              <a:ext cx="240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1" name="Rectangle 299"/>
            <p:cNvSpPr>
              <a:spLocks noChangeArrowheads="1"/>
            </p:cNvSpPr>
            <p:nvPr/>
          </p:nvSpPr>
          <p:spPr bwMode="auto">
            <a:xfrm>
              <a:off x="5280" y="1968"/>
              <a:ext cx="240" cy="19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2" name="AutoShape 300"/>
            <p:cNvSpPr>
              <a:spLocks noChangeArrowheads="1"/>
            </p:cNvSpPr>
            <p:nvPr/>
          </p:nvSpPr>
          <p:spPr bwMode="auto">
            <a:xfrm>
              <a:off x="5184" y="2256"/>
              <a:ext cx="192" cy="192"/>
            </a:xfrm>
            <a:prstGeom prst="triangle">
              <a:avLst>
                <a:gd name="adj" fmla="val 50000"/>
              </a:avLst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AutoShape 301"/>
            <p:cNvSpPr>
              <a:spLocks noChangeArrowheads="1"/>
            </p:cNvSpPr>
            <p:nvPr/>
          </p:nvSpPr>
          <p:spPr bwMode="auto">
            <a:xfrm>
              <a:off x="4800" y="2256"/>
              <a:ext cx="288" cy="144"/>
            </a:xfrm>
            <a:prstGeom prst="roundRect">
              <a:avLst>
                <a:gd name="adj" fmla="val 16667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4" name="Line 302"/>
            <p:cNvSpPr>
              <a:spLocks noChangeShapeType="1"/>
            </p:cNvSpPr>
            <p:nvPr/>
          </p:nvSpPr>
          <p:spPr bwMode="auto">
            <a:xfrm>
              <a:off x="5040" y="2160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Line 303"/>
            <p:cNvSpPr>
              <a:spLocks noChangeShapeType="1"/>
            </p:cNvSpPr>
            <p:nvPr/>
          </p:nvSpPr>
          <p:spPr bwMode="auto">
            <a:xfrm>
              <a:off x="5136" y="2064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" name="Line 304"/>
            <p:cNvSpPr>
              <a:spLocks noChangeShapeType="1"/>
            </p:cNvSpPr>
            <p:nvPr/>
          </p:nvSpPr>
          <p:spPr bwMode="auto">
            <a:xfrm flipH="1" flipV="1">
              <a:off x="5088" y="2160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7" name="Line 305"/>
            <p:cNvSpPr>
              <a:spLocks noChangeShapeType="1"/>
            </p:cNvSpPr>
            <p:nvPr/>
          </p:nvSpPr>
          <p:spPr bwMode="auto">
            <a:xfrm flipH="1">
              <a:off x="5328" y="2160"/>
              <a:ext cx="9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Group 326"/>
          <p:cNvGrpSpPr>
            <a:grpSpLocks/>
          </p:cNvGrpSpPr>
          <p:nvPr/>
        </p:nvGrpSpPr>
        <p:grpSpPr bwMode="auto">
          <a:xfrm rot="2611989" flipV="1">
            <a:off x="510324" y="1971258"/>
            <a:ext cx="667008" cy="773951"/>
            <a:chOff x="699" y="407"/>
            <a:chExt cx="624" cy="912"/>
          </a:xfrm>
        </p:grpSpPr>
        <p:sp>
          <p:nvSpPr>
            <p:cNvPr id="149" name="AutoShape 327"/>
            <p:cNvSpPr>
              <a:spLocks noChangeArrowheads="1"/>
            </p:cNvSpPr>
            <p:nvPr/>
          </p:nvSpPr>
          <p:spPr bwMode="auto">
            <a:xfrm>
              <a:off x="699" y="407"/>
              <a:ext cx="624" cy="912"/>
            </a:xfrm>
            <a:prstGeom prst="can">
              <a:avLst>
                <a:gd name="adj" fmla="val 40862"/>
              </a:avLst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0" name="Oval 328"/>
            <p:cNvSpPr>
              <a:spLocks noChangeArrowheads="1"/>
            </p:cNvSpPr>
            <p:nvPr/>
          </p:nvSpPr>
          <p:spPr bwMode="auto">
            <a:xfrm>
              <a:off x="926" y="539"/>
              <a:ext cx="240" cy="9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80" name="Oval 298"/>
          <p:cNvSpPr>
            <a:spLocks noChangeArrowheads="1"/>
          </p:cNvSpPr>
          <p:nvPr/>
        </p:nvSpPr>
        <p:spPr bwMode="auto">
          <a:xfrm rot="2611989">
            <a:off x="4551749" y="6157022"/>
            <a:ext cx="197554" cy="155076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100794" tIns="50397" rIns="100794" bIns="50397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81" name="Rectangle 299"/>
          <p:cNvSpPr>
            <a:spLocks noChangeArrowheads="1"/>
          </p:cNvSpPr>
          <p:nvPr/>
        </p:nvSpPr>
        <p:spPr bwMode="auto">
          <a:xfrm rot="2611989">
            <a:off x="4798709" y="6330128"/>
            <a:ext cx="197554" cy="20676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00794" tIns="50397" rIns="100794" bIns="50397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82" name="AutoShape 300"/>
          <p:cNvSpPr>
            <a:spLocks noChangeArrowheads="1"/>
          </p:cNvSpPr>
          <p:nvPr/>
        </p:nvSpPr>
        <p:spPr bwMode="auto">
          <a:xfrm rot="2611989">
            <a:off x="4533206" y="6486953"/>
            <a:ext cx="158043" cy="206768"/>
          </a:xfrm>
          <a:prstGeom prst="triangle">
            <a:avLst>
              <a:gd name="adj" fmla="val 50000"/>
            </a:avLst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00794" tIns="50397" rIns="100794" bIns="50397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83" name="Line 304"/>
          <p:cNvSpPr>
            <a:spLocks noChangeShapeType="1"/>
          </p:cNvSpPr>
          <p:nvPr/>
        </p:nvSpPr>
        <p:spPr bwMode="auto">
          <a:xfrm rot="2611989" flipH="1" flipV="1">
            <a:off x="4570370" y="6351083"/>
            <a:ext cx="118532" cy="15507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100794" tIns="50397" rIns="100794" bIns="50397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84" name="Line 305"/>
          <p:cNvSpPr>
            <a:spLocks noChangeShapeType="1"/>
          </p:cNvSpPr>
          <p:nvPr/>
        </p:nvSpPr>
        <p:spPr bwMode="auto">
          <a:xfrm rot="2611989" flipH="1">
            <a:off x="4719025" y="6473533"/>
            <a:ext cx="79021" cy="15507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100794" tIns="50397" rIns="100794" bIns="50397"/>
          <a:lstStyle/>
          <a:p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9" name="Group 93"/>
          <p:cNvGrpSpPr/>
          <p:nvPr/>
        </p:nvGrpSpPr>
        <p:grpSpPr>
          <a:xfrm>
            <a:off x="2184136" y="3863835"/>
            <a:ext cx="1181207" cy="1221489"/>
            <a:chOff x="3048000" y="4618887"/>
            <a:chExt cx="1071457" cy="1108113"/>
          </a:xfrm>
        </p:grpSpPr>
        <p:grpSp>
          <p:nvGrpSpPr>
            <p:cNvPr id="10" name="Group 306"/>
            <p:cNvGrpSpPr>
              <a:grpSpLocks/>
            </p:cNvGrpSpPr>
            <p:nvPr/>
          </p:nvGrpSpPr>
          <p:grpSpPr bwMode="auto">
            <a:xfrm rot="2611989" flipV="1">
              <a:off x="3554760" y="4618887"/>
              <a:ext cx="564697" cy="1108113"/>
              <a:chOff x="2592" y="672"/>
              <a:chExt cx="768" cy="1152"/>
            </a:xfrm>
          </p:grpSpPr>
          <p:sp>
            <p:nvSpPr>
              <p:cNvPr id="111" name="AutoShape 307"/>
              <p:cNvSpPr>
                <a:spLocks noChangeArrowheads="1"/>
              </p:cNvSpPr>
              <p:nvPr/>
            </p:nvSpPr>
            <p:spPr bwMode="auto">
              <a:xfrm>
                <a:off x="2832" y="1248"/>
                <a:ext cx="288" cy="576"/>
              </a:xfrm>
              <a:prstGeom prst="can">
                <a:avLst>
                  <a:gd name="adj" fmla="val 50000"/>
                </a:avLst>
              </a:prstGeom>
              <a:gradFill rotWithShape="1">
                <a:gsLst>
                  <a:gs pos="0">
                    <a:srgbClr val="CCFF99">
                      <a:gamma/>
                      <a:shade val="46275"/>
                      <a:invGamma/>
                    </a:srgbClr>
                  </a:gs>
                  <a:gs pos="50000">
                    <a:srgbClr val="CCFF99"/>
                  </a:gs>
                  <a:gs pos="100000">
                    <a:srgbClr val="CCFF99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2" name="Oval 308"/>
              <p:cNvSpPr>
                <a:spLocks noChangeArrowheads="1"/>
              </p:cNvSpPr>
              <p:nvPr/>
            </p:nvSpPr>
            <p:spPr bwMode="auto">
              <a:xfrm>
                <a:off x="2592" y="672"/>
                <a:ext cx="768" cy="768"/>
              </a:xfrm>
              <a:prstGeom prst="ellipse">
                <a:avLst/>
              </a:prstGeom>
              <a:gradFill rotWithShape="1">
                <a:gsLst>
                  <a:gs pos="0">
                    <a:srgbClr val="CCFF99"/>
                  </a:gs>
                  <a:gs pos="100000">
                    <a:srgbClr val="CCFF99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5" name="Oval 298"/>
            <p:cNvSpPr>
              <a:spLocks noChangeArrowheads="1"/>
            </p:cNvSpPr>
            <p:nvPr/>
          </p:nvSpPr>
          <p:spPr bwMode="auto">
            <a:xfrm rot="2611989">
              <a:off x="3566906" y="5071569"/>
              <a:ext cx="179199" cy="14068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6" name="Rectangle 299"/>
            <p:cNvSpPr>
              <a:spLocks noChangeArrowheads="1"/>
            </p:cNvSpPr>
            <p:nvPr/>
          </p:nvSpPr>
          <p:spPr bwMode="auto">
            <a:xfrm rot="2611989">
              <a:off x="3790920" y="5228607"/>
              <a:ext cx="179199" cy="1875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7" name="AutoShape 300"/>
            <p:cNvSpPr>
              <a:spLocks noChangeArrowheads="1"/>
            </p:cNvSpPr>
            <p:nvPr/>
          </p:nvSpPr>
          <p:spPr bwMode="auto">
            <a:xfrm rot="2611989">
              <a:off x="3550086" y="5370876"/>
              <a:ext cx="143359" cy="187576"/>
            </a:xfrm>
            <a:prstGeom prst="triangle">
              <a:avLst>
                <a:gd name="adj" fmla="val 50000"/>
              </a:avLst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8" name="Line 304"/>
            <p:cNvSpPr>
              <a:spLocks noChangeShapeType="1"/>
            </p:cNvSpPr>
            <p:nvPr/>
          </p:nvSpPr>
          <p:spPr bwMode="auto">
            <a:xfrm rot="2611989" flipH="1" flipV="1">
              <a:off x="3583797" y="5247617"/>
              <a:ext cx="107519" cy="1406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9" name="Line 305"/>
            <p:cNvSpPr>
              <a:spLocks noChangeShapeType="1"/>
            </p:cNvSpPr>
            <p:nvPr/>
          </p:nvSpPr>
          <p:spPr bwMode="auto">
            <a:xfrm rot="2611989" flipH="1">
              <a:off x="3718640" y="5358702"/>
              <a:ext cx="71679" cy="1406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5" name="Freeform 84"/>
            <p:cNvSpPr/>
            <p:nvPr/>
          </p:nvSpPr>
          <p:spPr>
            <a:xfrm flipV="1">
              <a:off x="3048000" y="5250611"/>
              <a:ext cx="317661" cy="388189"/>
            </a:xfrm>
            <a:custGeom>
              <a:avLst/>
              <a:gdLst>
                <a:gd name="connsiteX0" fmla="*/ 0 w 317661"/>
                <a:gd name="connsiteY0" fmla="*/ 163902 h 388189"/>
                <a:gd name="connsiteX1" fmla="*/ 86264 w 317661"/>
                <a:gd name="connsiteY1" fmla="*/ 129396 h 388189"/>
                <a:gd name="connsiteX2" fmla="*/ 112143 w 317661"/>
                <a:gd name="connsiteY2" fmla="*/ 94891 h 388189"/>
                <a:gd name="connsiteX3" fmla="*/ 146649 w 317661"/>
                <a:gd name="connsiteY3" fmla="*/ 43132 h 388189"/>
                <a:gd name="connsiteX4" fmla="*/ 232913 w 317661"/>
                <a:gd name="connsiteY4" fmla="*/ 0 h 388189"/>
                <a:gd name="connsiteX5" fmla="*/ 276045 w 317661"/>
                <a:gd name="connsiteY5" fmla="*/ 163902 h 388189"/>
                <a:gd name="connsiteX6" fmla="*/ 267419 w 317661"/>
                <a:gd name="connsiteY6" fmla="*/ 189781 h 388189"/>
                <a:gd name="connsiteX7" fmla="*/ 267419 w 317661"/>
                <a:gd name="connsiteY7" fmla="*/ 310551 h 388189"/>
                <a:gd name="connsiteX8" fmla="*/ 207034 w 317661"/>
                <a:gd name="connsiteY8" fmla="*/ 388189 h 388189"/>
                <a:gd name="connsiteX9" fmla="*/ 146649 w 317661"/>
                <a:gd name="connsiteY9" fmla="*/ 353683 h 388189"/>
                <a:gd name="connsiteX10" fmla="*/ 103517 w 317661"/>
                <a:gd name="connsiteY10" fmla="*/ 310551 h 388189"/>
                <a:gd name="connsiteX11" fmla="*/ 86264 w 317661"/>
                <a:gd name="connsiteY11" fmla="*/ 284672 h 388189"/>
                <a:gd name="connsiteX12" fmla="*/ 34506 w 317661"/>
                <a:gd name="connsiteY12" fmla="*/ 258793 h 388189"/>
                <a:gd name="connsiteX13" fmla="*/ 0 w 317661"/>
                <a:gd name="connsiteY13" fmla="*/ 258793 h 388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7661" h="388189">
                  <a:moveTo>
                    <a:pt x="0" y="163902"/>
                  </a:moveTo>
                  <a:cubicBezTo>
                    <a:pt x="29558" y="155457"/>
                    <a:pt x="63172" y="152488"/>
                    <a:pt x="86264" y="129396"/>
                  </a:cubicBezTo>
                  <a:cubicBezTo>
                    <a:pt x="96430" y="119230"/>
                    <a:pt x="103898" y="106669"/>
                    <a:pt x="112143" y="94891"/>
                  </a:cubicBezTo>
                  <a:cubicBezTo>
                    <a:pt x="124034" y="77904"/>
                    <a:pt x="128645" y="53420"/>
                    <a:pt x="146649" y="43132"/>
                  </a:cubicBezTo>
                  <a:cubicBezTo>
                    <a:pt x="214929" y="4116"/>
                    <a:pt x="185041" y="15959"/>
                    <a:pt x="232913" y="0"/>
                  </a:cubicBezTo>
                  <a:cubicBezTo>
                    <a:pt x="317661" y="56499"/>
                    <a:pt x="292261" y="17956"/>
                    <a:pt x="276045" y="163902"/>
                  </a:cubicBezTo>
                  <a:cubicBezTo>
                    <a:pt x="275041" y="172939"/>
                    <a:pt x="270294" y="181155"/>
                    <a:pt x="267419" y="189781"/>
                  </a:cubicBezTo>
                  <a:cubicBezTo>
                    <a:pt x="273966" y="229068"/>
                    <a:pt x="286020" y="271023"/>
                    <a:pt x="267419" y="310551"/>
                  </a:cubicBezTo>
                  <a:cubicBezTo>
                    <a:pt x="253459" y="340216"/>
                    <a:pt x="227162" y="362310"/>
                    <a:pt x="207034" y="388189"/>
                  </a:cubicBezTo>
                  <a:cubicBezTo>
                    <a:pt x="177425" y="378319"/>
                    <a:pt x="172761" y="379795"/>
                    <a:pt x="146649" y="353683"/>
                  </a:cubicBezTo>
                  <a:cubicBezTo>
                    <a:pt x="89136" y="296171"/>
                    <a:pt x="172531" y="356561"/>
                    <a:pt x="103517" y="310551"/>
                  </a:cubicBezTo>
                  <a:cubicBezTo>
                    <a:pt x="97766" y="301925"/>
                    <a:pt x="93595" y="292003"/>
                    <a:pt x="86264" y="284672"/>
                  </a:cubicBezTo>
                  <a:cubicBezTo>
                    <a:pt x="74874" y="273282"/>
                    <a:pt x="50878" y="261132"/>
                    <a:pt x="34506" y="258793"/>
                  </a:cubicBezTo>
                  <a:cubicBezTo>
                    <a:pt x="23120" y="257166"/>
                    <a:pt x="11502" y="258793"/>
                    <a:pt x="0" y="258793"/>
                  </a:cubicBezTo>
                </a:path>
              </a:pathLst>
            </a:custGeom>
            <a:gradFill flip="none" rotWithShape="1">
              <a:gsLst>
                <a:gs pos="0">
                  <a:srgbClr val="CC3300">
                    <a:shade val="30000"/>
                    <a:satMod val="115000"/>
                  </a:srgbClr>
                </a:gs>
                <a:gs pos="50000">
                  <a:srgbClr val="CC3300">
                    <a:shade val="67500"/>
                    <a:satMod val="115000"/>
                  </a:srgbClr>
                </a:gs>
                <a:gs pos="100000">
                  <a:srgbClr val="CC330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6" name="Freeform 85"/>
          <p:cNvSpPr/>
          <p:nvPr/>
        </p:nvSpPr>
        <p:spPr>
          <a:xfrm flipV="1">
            <a:off x="4018072" y="6375802"/>
            <a:ext cx="350199" cy="427906"/>
          </a:xfrm>
          <a:custGeom>
            <a:avLst/>
            <a:gdLst>
              <a:gd name="connsiteX0" fmla="*/ 0 w 317661"/>
              <a:gd name="connsiteY0" fmla="*/ 163902 h 388189"/>
              <a:gd name="connsiteX1" fmla="*/ 86264 w 317661"/>
              <a:gd name="connsiteY1" fmla="*/ 129396 h 388189"/>
              <a:gd name="connsiteX2" fmla="*/ 112143 w 317661"/>
              <a:gd name="connsiteY2" fmla="*/ 94891 h 388189"/>
              <a:gd name="connsiteX3" fmla="*/ 146649 w 317661"/>
              <a:gd name="connsiteY3" fmla="*/ 43132 h 388189"/>
              <a:gd name="connsiteX4" fmla="*/ 232913 w 317661"/>
              <a:gd name="connsiteY4" fmla="*/ 0 h 388189"/>
              <a:gd name="connsiteX5" fmla="*/ 276045 w 317661"/>
              <a:gd name="connsiteY5" fmla="*/ 163902 h 388189"/>
              <a:gd name="connsiteX6" fmla="*/ 267419 w 317661"/>
              <a:gd name="connsiteY6" fmla="*/ 189781 h 388189"/>
              <a:gd name="connsiteX7" fmla="*/ 267419 w 317661"/>
              <a:gd name="connsiteY7" fmla="*/ 310551 h 388189"/>
              <a:gd name="connsiteX8" fmla="*/ 207034 w 317661"/>
              <a:gd name="connsiteY8" fmla="*/ 388189 h 388189"/>
              <a:gd name="connsiteX9" fmla="*/ 146649 w 317661"/>
              <a:gd name="connsiteY9" fmla="*/ 353683 h 388189"/>
              <a:gd name="connsiteX10" fmla="*/ 103517 w 317661"/>
              <a:gd name="connsiteY10" fmla="*/ 310551 h 388189"/>
              <a:gd name="connsiteX11" fmla="*/ 86264 w 317661"/>
              <a:gd name="connsiteY11" fmla="*/ 284672 h 388189"/>
              <a:gd name="connsiteX12" fmla="*/ 34506 w 317661"/>
              <a:gd name="connsiteY12" fmla="*/ 258793 h 388189"/>
              <a:gd name="connsiteX13" fmla="*/ 0 w 317661"/>
              <a:gd name="connsiteY13" fmla="*/ 258793 h 388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17661" h="388189">
                <a:moveTo>
                  <a:pt x="0" y="163902"/>
                </a:moveTo>
                <a:cubicBezTo>
                  <a:pt x="29558" y="155457"/>
                  <a:pt x="63172" y="152488"/>
                  <a:pt x="86264" y="129396"/>
                </a:cubicBezTo>
                <a:cubicBezTo>
                  <a:pt x="96430" y="119230"/>
                  <a:pt x="103898" y="106669"/>
                  <a:pt x="112143" y="94891"/>
                </a:cubicBezTo>
                <a:cubicBezTo>
                  <a:pt x="124034" y="77904"/>
                  <a:pt x="128645" y="53420"/>
                  <a:pt x="146649" y="43132"/>
                </a:cubicBezTo>
                <a:cubicBezTo>
                  <a:pt x="214929" y="4116"/>
                  <a:pt x="185041" y="15959"/>
                  <a:pt x="232913" y="0"/>
                </a:cubicBezTo>
                <a:cubicBezTo>
                  <a:pt x="317661" y="56499"/>
                  <a:pt x="292261" y="17956"/>
                  <a:pt x="276045" y="163902"/>
                </a:cubicBezTo>
                <a:cubicBezTo>
                  <a:pt x="275041" y="172939"/>
                  <a:pt x="270294" y="181155"/>
                  <a:pt x="267419" y="189781"/>
                </a:cubicBezTo>
                <a:cubicBezTo>
                  <a:pt x="273966" y="229068"/>
                  <a:pt x="286020" y="271023"/>
                  <a:pt x="267419" y="310551"/>
                </a:cubicBezTo>
                <a:cubicBezTo>
                  <a:pt x="253459" y="340216"/>
                  <a:pt x="227162" y="362310"/>
                  <a:pt x="207034" y="388189"/>
                </a:cubicBezTo>
                <a:cubicBezTo>
                  <a:pt x="177425" y="378319"/>
                  <a:pt x="172761" y="379795"/>
                  <a:pt x="146649" y="353683"/>
                </a:cubicBezTo>
                <a:cubicBezTo>
                  <a:pt x="89136" y="296171"/>
                  <a:pt x="172531" y="356561"/>
                  <a:pt x="103517" y="310551"/>
                </a:cubicBezTo>
                <a:cubicBezTo>
                  <a:pt x="97766" y="301925"/>
                  <a:pt x="93595" y="292003"/>
                  <a:pt x="86264" y="284672"/>
                </a:cubicBezTo>
                <a:cubicBezTo>
                  <a:pt x="74874" y="273282"/>
                  <a:pt x="50878" y="261132"/>
                  <a:pt x="34506" y="258793"/>
                </a:cubicBezTo>
                <a:cubicBezTo>
                  <a:pt x="23120" y="257166"/>
                  <a:pt x="11502" y="258793"/>
                  <a:pt x="0" y="258793"/>
                </a:cubicBezTo>
              </a:path>
            </a:pathLst>
          </a:custGeom>
          <a:gradFill flip="none" rotWithShape="1">
            <a:gsLst>
              <a:gs pos="0">
                <a:srgbClr val="CC3300">
                  <a:shade val="30000"/>
                  <a:satMod val="115000"/>
                </a:srgbClr>
              </a:gs>
              <a:gs pos="50000">
                <a:srgbClr val="CC3300">
                  <a:shade val="67500"/>
                  <a:satMod val="115000"/>
                </a:srgbClr>
              </a:gs>
              <a:gs pos="100000">
                <a:srgbClr val="CC3300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87" name="Oval 298"/>
          <p:cNvSpPr>
            <a:spLocks noChangeArrowheads="1"/>
          </p:cNvSpPr>
          <p:nvPr/>
        </p:nvSpPr>
        <p:spPr bwMode="auto">
          <a:xfrm rot="2611989">
            <a:off x="6147848" y="6073026"/>
            <a:ext cx="197554" cy="155076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100794" tIns="50397" rIns="100794" bIns="50397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88" name="Rectangle 299"/>
          <p:cNvSpPr>
            <a:spLocks noChangeArrowheads="1"/>
          </p:cNvSpPr>
          <p:nvPr/>
        </p:nvSpPr>
        <p:spPr bwMode="auto">
          <a:xfrm rot="2611989">
            <a:off x="6394808" y="6246131"/>
            <a:ext cx="197554" cy="20676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00794" tIns="50397" rIns="100794" bIns="50397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89" name="AutoShape 300"/>
          <p:cNvSpPr>
            <a:spLocks noChangeArrowheads="1"/>
          </p:cNvSpPr>
          <p:nvPr/>
        </p:nvSpPr>
        <p:spPr bwMode="auto">
          <a:xfrm rot="2611989">
            <a:off x="6129305" y="6402956"/>
            <a:ext cx="158043" cy="206768"/>
          </a:xfrm>
          <a:prstGeom prst="triangle">
            <a:avLst>
              <a:gd name="adj" fmla="val 50000"/>
            </a:avLst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00794" tIns="50397" rIns="100794" bIns="50397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90" name="AutoShape 301"/>
          <p:cNvSpPr>
            <a:spLocks noChangeArrowheads="1"/>
          </p:cNvSpPr>
          <p:nvPr/>
        </p:nvSpPr>
        <p:spPr bwMode="auto">
          <a:xfrm rot="2611989">
            <a:off x="5907087" y="6219586"/>
            <a:ext cx="237064" cy="155076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100794" tIns="50397" rIns="100794" bIns="50397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91" name="Line 304"/>
          <p:cNvSpPr>
            <a:spLocks noChangeShapeType="1"/>
          </p:cNvSpPr>
          <p:nvPr/>
        </p:nvSpPr>
        <p:spPr bwMode="auto">
          <a:xfrm rot="2611989" flipH="1" flipV="1">
            <a:off x="6166469" y="6267086"/>
            <a:ext cx="118532" cy="15507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100794" tIns="50397" rIns="100794" bIns="50397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92" name="Line 305"/>
          <p:cNvSpPr>
            <a:spLocks noChangeShapeType="1"/>
          </p:cNvSpPr>
          <p:nvPr/>
        </p:nvSpPr>
        <p:spPr bwMode="auto">
          <a:xfrm rot="2611989" flipH="1">
            <a:off x="6315124" y="6389537"/>
            <a:ext cx="79021" cy="15507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100794" tIns="50397" rIns="100794" bIns="50397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84005" y="5207776"/>
            <a:ext cx="3528219" cy="1361097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r>
              <a:rPr lang="en-US" sz="2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Reduced physiology:</a:t>
            </a:r>
          </a:p>
          <a:p>
            <a:r>
              <a:rPr lang="en-US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Components of network models of mutant physiology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811712" y="1798637"/>
            <a:ext cx="3528219" cy="1361097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r>
              <a:rPr lang="en-US" sz="2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Detailed physiology:</a:t>
            </a:r>
          </a:p>
          <a:p>
            <a:r>
              <a:rPr lang="en-US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Analysis of single-neuron phenotypes and responses to treatment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670293" y="768218"/>
            <a:ext cx="6554156" cy="70347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Methodology: Modeling across scales with MOOSE</a:t>
            </a:r>
          </a:p>
        </p:txBody>
      </p:sp>
      <p:pic>
        <p:nvPicPr>
          <p:cNvPr id="1034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6047" y="2269653"/>
            <a:ext cx="2016125" cy="167817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34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88166" y="2267903"/>
            <a:ext cx="2268141" cy="164492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3429" name="Picture 5"/>
          <p:cNvPicPr>
            <a:picLocks noChangeAspect="1" noChangeArrowheads="1"/>
          </p:cNvPicPr>
          <p:nvPr/>
        </p:nvPicPr>
        <p:blipFill>
          <a:blip r:embed="rId4"/>
          <a:srcRect b="42645"/>
          <a:stretch>
            <a:fillRect/>
          </a:stretch>
        </p:blipFill>
        <p:spPr bwMode="auto">
          <a:xfrm>
            <a:off x="4956307" y="2267902"/>
            <a:ext cx="3192198" cy="16466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343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24448" y="2267903"/>
            <a:ext cx="2294393" cy="166067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208638" y="4115823"/>
            <a:ext cx="2663665" cy="1813088"/>
            <a:chOff x="295" y="672"/>
            <a:chExt cx="6133" cy="3714"/>
          </a:xfrm>
        </p:grpSpPr>
        <p:sp>
          <p:nvSpPr>
            <p:cNvPr id="103442" name="Line 8"/>
            <p:cNvSpPr>
              <a:spLocks noChangeShapeType="1"/>
            </p:cNvSpPr>
            <p:nvPr/>
          </p:nvSpPr>
          <p:spPr bwMode="auto">
            <a:xfrm>
              <a:off x="1324" y="1461"/>
              <a:ext cx="576" cy="67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43" name="Line 9"/>
            <p:cNvSpPr>
              <a:spLocks noChangeShapeType="1"/>
            </p:cNvSpPr>
            <p:nvPr/>
          </p:nvSpPr>
          <p:spPr bwMode="auto">
            <a:xfrm>
              <a:off x="1276" y="1461"/>
              <a:ext cx="0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03444" name="Rectangle 10"/>
            <p:cNvSpPr>
              <a:spLocks noChangeArrowheads="1"/>
            </p:cNvSpPr>
            <p:nvPr/>
          </p:nvSpPr>
          <p:spPr bwMode="auto">
            <a:xfrm rot="-5160000">
              <a:off x="1897" y="3621"/>
              <a:ext cx="162" cy="96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445" name="Line 11"/>
            <p:cNvSpPr>
              <a:spLocks noChangeShapeType="1"/>
            </p:cNvSpPr>
            <p:nvPr/>
          </p:nvSpPr>
          <p:spPr bwMode="auto">
            <a:xfrm flipV="1">
              <a:off x="1977" y="3597"/>
              <a:ext cx="7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stealth" w="med" len="lg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46" name="Line 12"/>
            <p:cNvSpPr>
              <a:spLocks noChangeShapeType="1"/>
            </p:cNvSpPr>
            <p:nvPr/>
          </p:nvSpPr>
          <p:spPr bwMode="auto">
            <a:xfrm>
              <a:off x="1265" y="2277"/>
              <a:ext cx="0" cy="21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47" name="Line 13"/>
            <p:cNvSpPr>
              <a:spLocks noChangeShapeType="1"/>
            </p:cNvSpPr>
            <p:nvPr/>
          </p:nvSpPr>
          <p:spPr bwMode="auto">
            <a:xfrm>
              <a:off x="969" y="2326"/>
              <a:ext cx="242" cy="14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14"/>
            <p:cNvGrpSpPr>
              <a:grpSpLocks/>
            </p:cNvGrpSpPr>
            <p:nvPr/>
          </p:nvGrpSpPr>
          <p:grpSpPr bwMode="auto">
            <a:xfrm>
              <a:off x="2681" y="2952"/>
              <a:ext cx="769" cy="380"/>
              <a:chOff x="2681" y="2952"/>
              <a:chExt cx="769" cy="380"/>
            </a:xfrm>
          </p:grpSpPr>
          <p:sp>
            <p:nvSpPr>
              <p:cNvPr id="103645" name="AutoShape 15"/>
              <p:cNvSpPr>
                <a:spLocks noChangeArrowheads="1"/>
              </p:cNvSpPr>
              <p:nvPr/>
            </p:nvSpPr>
            <p:spPr bwMode="auto">
              <a:xfrm>
                <a:off x="2681" y="2963"/>
                <a:ext cx="592" cy="176"/>
              </a:xfrm>
              <a:prstGeom prst="roundRect">
                <a:avLst>
                  <a:gd name="adj" fmla="val 24417"/>
                </a:avLst>
              </a:prstGeom>
              <a:gradFill rotWithShape="0">
                <a:gsLst>
                  <a:gs pos="0">
                    <a:srgbClr val="FAFD00"/>
                  </a:gs>
                  <a:gs pos="50000">
                    <a:srgbClr val="FEFFE5"/>
                  </a:gs>
                  <a:gs pos="100000">
                    <a:srgbClr val="FAFD00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646" name="Rectangle 16"/>
              <p:cNvSpPr>
                <a:spLocks noChangeArrowheads="1"/>
              </p:cNvSpPr>
              <p:nvPr/>
            </p:nvSpPr>
            <p:spPr bwMode="auto">
              <a:xfrm>
                <a:off x="2757" y="2952"/>
                <a:ext cx="693" cy="3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65" tIns="46034" rIns="92065" bIns="46034">
                <a:spAutoFit/>
              </a:bodyPr>
              <a:lstStyle/>
              <a:p>
                <a:r>
                  <a:rPr lang="en-US" sz="600" dirty="0">
                    <a:solidFill>
                      <a:srgbClr val="000000"/>
                    </a:solidFill>
                  </a:rPr>
                  <a:t>AC</a:t>
                </a:r>
              </a:p>
            </p:txBody>
          </p:sp>
        </p:grpSp>
        <p:grpSp>
          <p:nvGrpSpPr>
            <p:cNvPr id="4" name="Group 17"/>
            <p:cNvGrpSpPr>
              <a:grpSpLocks/>
            </p:cNvGrpSpPr>
            <p:nvPr/>
          </p:nvGrpSpPr>
          <p:grpSpPr bwMode="auto">
            <a:xfrm>
              <a:off x="3497" y="2952"/>
              <a:ext cx="843" cy="366"/>
              <a:chOff x="3497" y="2952"/>
              <a:chExt cx="843" cy="366"/>
            </a:xfrm>
          </p:grpSpPr>
          <p:sp>
            <p:nvSpPr>
              <p:cNvPr id="103643" name="AutoShape 18"/>
              <p:cNvSpPr>
                <a:spLocks noChangeArrowheads="1"/>
              </p:cNvSpPr>
              <p:nvPr/>
            </p:nvSpPr>
            <p:spPr bwMode="auto">
              <a:xfrm>
                <a:off x="3497" y="2963"/>
                <a:ext cx="594" cy="176"/>
              </a:xfrm>
              <a:prstGeom prst="roundRect">
                <a:avLst>
                  <a:gd name="adj" fmla="val 24417"/>
                </a:avLst>
              </a:prstGeom>
              <a:gradFill rotWithShape="0">
                <a:gsLst>
                  <a:gs pos="0">
                    <a:srgbClr val="FAFD00"/>
                  </a:gs>
                  <a:gs pos="50000">
                    <a:srgbClr val="FEFFE5"/>
                  </a:gs>
                  <a:gs pos="100000">
                    <a:srgbClr val="FAFD00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644" name="Rectangle 19"/>
              <p:cNvSpPr>
                <a:spLocks noChangeArrowheads="1"/>
              </p:cNvSpPr>
              <p:nvPr/>
            </p:nvSpPr>
            <p:spPr bwMode="auto">
              <a:xfrm>
                <a:off x="3547" y="2952"/>
                <a:ext cx="793" cy="3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65" tIns="46034" rIns="92065" bIns="46034">
                <a:spAutoFit/>
              </a:bodyPr>
              <a:lstStyle/>
              <a:p>
                <a:r>
                  <a:rPr lang="en-US" sz="600" dirty="0">
                    <a:solidFill>
                      <a:srgbClr val="000000"/>
                    </a:solidFill>
                  </a:rPr>
                  <a:t>PDE</a:t>
                </a:r>
              </a:p>
            </p:txBody>
          </p:sp>
        </p:grpSp>
        <p:sp>
          <p:nvSpPr>
            <p:cNvPr id="103450" name="Line 20"/>
            <p:cNvSpPr>
              <a:spLocks noChangeShapeType="1"/>
            </p:cNvSpPr>
            <p:nvPr/>
          </p:nvSpPr>
          <p:spPr bwMode="auto">
            <a:xfrm>
              <a:off x="3685" y="3141"/>
              <a:ext cx="0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51" name="Line 21"/>
            <p:cNvSpPr>
              <a:spLocks noChangeShapeType="1"/>
            </p:cNvSpPr>
            <p:nvPr/>
          </p:nvSpPr>
          <p:spPr bwMode="auto">
            <a:xfrm flipH="1">
              <a:off x="3244" y="3429"/>
              <a:ext cx="44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52" name="Line 22"/>
            <p:cNvSpPr>
              <a:spLocks noChangeShapeType="1"/>
            </p:cNvSpPr>
            <p:nvPr/>
          </p:nvSpPr>
          <p:spPr bwMode="auto">
            <a:xfrm>
              <a:off x="3249" y="3813"/>
              <a:ext cx="65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53" name="Line 23"/>
            <p:cNvSpPr>
              <a:spLocks noChangeShapeType="1"/>
            </p:cNvSpPr>
            <p:nvPr/>
          </p:nvSpPr>
          <p:spPr bwMode="auto">
            <a:xfrm flipV="1">
              <a:off x="3903" y="3155"/>
              <a:ext cx="0" cy="65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54" name="Line 24"/>
            <p:cNvSpPr>
              <a:spLocks noChangeShapeType="1"/>
            </p:cNvSpPr>
            <p:nvPr/>
          </p:nvSpPr>
          <p:spPr bwMode="auto">
            <a:xfrm>
              <a:off x="2977" y="3141"/>
              <a:ext cx="0" cy="16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55" name="Line 25"/>
            <p:cNvSpPr>
              <a:spLocks noChangeShapeType="1"/>
            </p:cNvSpPr>
            <p:nvPr/>
          </p:nvSpPr>
          <p:spPr bwMode="auto">
            <a:xfrm>
              <a:off x="2977" y="3525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" name="Group 26"/>
            <p:cNvGrpSpPr>
              <a:grpSpLocks/>
            </p:cNvGrpSpPr>
            <p:nvPr/>
          </p:nvGrpSpPr>
          <p:grpSpPr bwMode="auto">
            <a:xfrm>
              <a:off x="2730" y="3318"/>
              <a:ext cx="932" cy="394"/>
              <a:chOff x="2730" y="3318"/>
              <a:chExt cx="932" cy="394"/>
            </a:xfrm>
          </p:grpSpPr>
          <p:sp>
            <p:nvSpPr>
              <p:cNvPr id="103641" name="Oval 27"/>
              <p:cNvSpPr>
                <a:spLocks noChangeArrowheads="1"/>
              </p:cNvSpPr>
              <p:nvPr/>
            </p:nvSpPr>
            <p:spPr bwMode="auto">
              <a:xfrm>
                <a:off x="2730" y="3318"/>
                <a:ext cx="465" cy="234"/>
              </a:xfrm>
              <a:prstGeom prst="ellipse">
                <a:avLst/>
              </a:prstGeom>
              <a:gradFill rotWithShape="0">
                <a:gsLst>
                  <a:gs pos="0">
                    <a:srgbClr val="FAFD00"/>
                  </a:gs>
                  <a:gs pos="50000">
                    <a:srgbClr val="FEFFE5"/>
                  </a:gs>
                  <a:gs pos="100000">
                    <a:srgbClr val="FAFD00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642" name="Rectangle 28"/>
              <p:cNvSpPr>
                <a:spLocks noChangeArrowheads="1"/>
              </p:cNvSpPr>
              <p:nvPr/>
            </p:nvSpPr>
            <p:spPr bwMode="auto">
              <a:xfrm>
                <a:off x="2761" y="3346"/>
                <a:ext cx="901" cy="3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65" tIns="46034" rIns="92065" bIns="46034">
                <a:spAutoFit/>
              </a:bodyPr>
              <a:lstStyle/>
              <a:p>
                <a:r>
                  <a:rPr lang="en-US" sz="600" dirty="0" err="1">
                    <a:solidFill>
                      <a:srgbClr val="000000"/>
                    </a:solidFill>
                  </a:rPr>
                  <a:t>cAMP</a:t>
                </a:r>
                <a:endParaRPr lang="en-US" sz="6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" name="Group 29"/>
            <p:cNvGrpSpPr>
              <a:grpSpLocks/>
            </p:cNvGrpSpPr>
            <p:nvPr/>
          </p:nvGrpSpPr>
          <p:grpSpPr bwMode="auto">
            <a:xfrm>
              <a:off x="2681" y="3719"/>
              <a:ext cx="846" cy="380"/>
              <a:chOff x="2681" y="3719"/>
              <a:chExt cx="846" cy="380"/>
            </a:xfrm>
          </p:grpSpPr>
          <p:sp>
            <p:nvSpPr>
              <p:cNvPr id="103639" name="AutoShape 30"/>
              <p:cNvSpPr>
                <a:spLocks noChangeArrowheads="1"/>
              </p:cNvSpPr>
              <p:nvPr/>
            </p:nvSpPr>
            <p:spPr bwMode="auto">
              <a:xfrm>
                <a:off x="2681" y="3731"/>
                <a:ext cx="592" cy="176"/>
              </a:xfrm>
              <a:prstGeom prst="roundRect">
                <a:avLst>
                  <a:gd name="adj" fmla="val 24417"/>
                </a:avLst>
              </a:prstGeom>
              <a:gradFill rotWithShape="0">
                <a:gsLst>
                  <a:gs pos="0">
                    <a:srgbClr val="FAFD00"/>
                  </a:gs>
                  <a:gs pos="50000">
                    <a:srgbClr val="FEFFE5"/>
                  </a:gs>
                  <a:gs pos="100000">
                    <a:srgbClr val="FAFD00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640" name="Rectangle 31"/>
              <p:cNvSpPr>
                <a:spLocks noChangeArrowheads="1"/>
              </p:cNvSpPr>
              <p:nvPr/>
            </p:nvSpPr>
            <p:spPr bwMode="auto">
              <a:xfrm>
                <a:off x="2737" y="3719"/>
                <a:ext cx="790" cy="3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65" tIns="46034" rIns="92065" bIns="46034">
                <a:spAutoFit/>
              </a:bodyPr>
              <a:lstStyle/>
              <a:p>
                <a:r>
                  <a:rPr lang="en-US" sz="600" dirty="0">
                    <a:solidFill>
                      <a:srgbClr val="000000"/>
                    </a:solidFill>
                  </a:rPr>
                  <a:t>PKA</a:t>
                </a:r>
              </a:p>
            </p:txBody>
          </p:sp>
        </p:grpSp>
        <p:sp>
          <p:nvSpPr>
            <p:cNvPr id="103458" name="Line 32"/>
            <p:cNvSpPr>
              <a:spLocks noChangeShapeType="1"/>
            </p:cNvSpPr>
            <p:nvPr/>
          </p:nvSpPr>
          <p:spPr bwMode="auto">
            <a:xfrm>
              <a:off x="3903" y="3813"/>
              <a:ext cx="54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59" name="Line 33"/>
            <p:cNvSpPr>
              <a:spLocks noChangeShapeType="1"/>
            </p:cNvSpPr>
            <p:nvPr/>
          </p:nvSpPr>
          <p:spPr bwMode="auto">
            <a:xfrm flipH="1">
              <a:off x="4120" y="3045"/>
              <a:ext cx="43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7" name="Group 34"/>
            <p:cNvGrpSpPr>
              <a:grpSpLocks/>
            </p:cNvGrpSpPr>
            <p:nvPr/>
          </p:nvGrpSpPr>
          <p:grpSpPr bwMode="auto">
            <a:xfrm>
              <a:off x="1595" y="2532"/>
              <a:ext cx="1264" cy="366"/>
              <a:chOff x="1595" y="2532"/>
              <a:chExt cx="1264" cy="366"/>
            </a:xfrm>
          </p:grpSpPr>
          <p:sp>
            <p:nvSpPr>
              <p:cNvPr id="103637" name="AutoShape 35"/>
              <p:cNvSpPr>
                <a:spLocks noChangeArrowheads="1"/>
              </p:cNvSpPr>
              <p:nvPr/>
            </p:nvSpPr>
            <p:spPr bwMode="auto">
              <a:xfrm>
                <a:off x="1595" y="2546"/>
                <a:ext cx="662" cy="176"/>
              </a:xfrm>
              <a:prstGeom prst="roundRect">
                <a:avLst>
                  <a:gd name="adj" fmla="val 24417"/>
                </a:avLst>
              </a:prstGeom>
              <a:gradFill rotWithShape="0">
                <a:gsLst>
                  <a:gs pos="0">
                    <a:srgbClr val="FE9B03"/>
                  </a:gs>
                  <a:gs pos="50000">
                    <a:srgbClr val="FFF5E5"/>
                  </a:gs>
                  <a:gs pos="100000">
                    <a:srgbClr val="FE9B03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638" name="Rectangle 36"/>
              <p:cNvSpPr>
                <a:spLocks noChangeArrowheads="1"/>
              </p:cNvSpPr>
              <p:nvPr/>
            </p:nvSpPr>
            <p:spPr bwMode="auto">
              <a:xfrm>
                <a:off x="1685" y="2532"/>
                <a:ext cx="1174" cy="3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65" tIns="46034" rIns="92065" bIns="46034">
                <a:spAutoFit/>
              </a:bodyPr>
              <a:lstStyle/>
              <a:p>
                <a:r>
                  <a:rPr lang="en-US" sz="600" dirty="0" err="1">
                    <a:solidFill>
                      <a:srgbClr val="000000"/>
                    </a:solidFill>
                  </a:rPr>
                  <a:t>SoS</a:t>
                </a:r>
                <a:r>
                  <a:rPr lang="en-US" sz="600" dirty="0">
                    <a:solidFill>
                      <a:srgbClr val="000000"/>
                    </a:solidFill>
                  </a:rPr>
                  <a:t>/GEF</a:t>
                </a:r>
              </a:p>
            </p:txBody>
          </p:sp>
        </p:grpSp>
        <p:sp>
          <p:nvSpPr>
            <p:cNvPr id="103461" name="Line 37"/>
            <p:cNvSpPr>
              <a:spLocks noChangeShapeType="1"/>
            </p:cNvSpPr>
            <p:nvPr/>
          </p:nvSpPr>
          <p:spPr bwMode="auto">
            <a:xfrm>
              <a:off x="1943" y="2325"/>
              <a:ext cx="0" cy="21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62" name="Line 38"/>
            <p:cNvSpPr>
              <a:spLocks noChangeShapeType="1"/>
            </p:cNvSpPr>
            <p:nvPr/>
          </p:nvSpPr>
          <p:spPr bwMode="auto">
            <a:xfrm>
              <a:off x="1507" y="3045"/>
              <a:ext cx="114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63" name="Arc 39"/>
            <p:cNvSpPr>
              <a:spLocks/>
            </p:cNvSpPr>
            <p:nvPr/>
          </p:nvSpPr>
          <p:spPr bwMode="auto">
            <a:xfrm>
              <a:off x="1443" y="3077"/>
              <a:ext cx="225" cy="62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 type="none" w="sm" len="sm"/>
              <a:tailEnd type="stealth" w="med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64" name="Oval 40"/>
            <p:cNvSpPr>
              <a:spLocks noChangeArrowheads="1"/>
            </p:cNvSpPr>
            <p:nvPr/>
          </p:nvSpPr>
          <p:spPr bwMode="auto">
            <a:xfrm>
              <a:off x="682" y="3022"/>
              <a:ext cx="1298" cy="114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103465" name="Rectangle 41"/>
            <p:cNvSpPr>
              <a:spLocks noChangeArrowheads="1"/>
            </p:cNvSpPr>
            <p:nvPr/>
          </p:nvSpPr>
          <p:spPr bwMode="auto">
            <a:xfrm rot="7860000">
              <a:off x="851" y="3087"/>
              <a:ext cx="164" cy="96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466" name="Line 42"/>
            <p:cNvSpPr>
              <a:spLocks noChangeShapeType="1"/>
            </p:cNvSpPr>
            <p:nvPr/>
          </p:nvSpPr>
          <p:spPr bwMode="auto">
            <a:xfrm flipH="1">
              <a:off x="879" y="3117"/>
              <a:ext cx="72" cy="7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stealth" w="med" len="lg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03467" name="Rectangle 43"/>
            <p:cNvSpPr>
              <a:spLocks noChangeArrowheads="1"/>
            </p:cNvSpPr>
            <p:nvPr/>
          </p:nvSpPr>
          <p:spPr bwMode="auto">
            <a:xfrm rot="-8220000">
              <a:off x="1688" y="3129"/>
              <a:ext cx="163" cy="96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468" name="Line 44"/>
            <p:cNvSpPr>
              <a:spLocks noChangeShapeType="1"/>
            </p:cNvSpPr>
            <p:nvPr/>
          </p:nvSpPr>
          <p:spPr bwMode="auto">
            <a:xfrm flipH="1" flipV="1">
              <a:off x="1710" y="3127"/>
              <a:ext cx="80" cy="6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stealth" w="med" len="lg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03469" name="Rectangle 45"/>
            <p:cNvSpPr>
              <a:spLocks noChangeArrowheads="1"/>
            </p:cNvSpPr>
            <p:nvPr/>
          </p:nvSpPr>
          <p:spPr bwMode="auto">
            <a:xfrm rot="1620000">
              <a:off x="957" y="4050"/>
              <a:ext cx="163" cy="96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470" name="Line 46"/>
            <p:cNvSpPr>
              <a:spLocks noChangeShapeType="1"/>
            </p:cNvSpPr>
            <p:nvPr/>
          </p:nvSpPr>
          <p:spPr bwMode="auto">
            <a:xfrm>
              <a:off x="1015" y="4087"/>
              <a:ext cx="96" cy="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stealth" w="med" len="lg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03471" name="Rectangle 47"/>
            <p:cNvSpPr>
              <a:spLocks noChangeArrowheads="1"/>
            </p:cNvSpPr>
            <p:nvPr/>
          </p:nvSpPr>
          <p:spPr bwMode="auto">
            <a:xfrm rot="4740000">
              <a:off x="619" y="3657"/>
              <a:ext cx="163" cy="96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472" name="Line 48"/>
            <p:cNvSpPr>
              <a:spLocks noChangeShapeType="1"/>
            </p:cNvSpPr>
            <p:nvPr/>
          </p:nvSpPr>
          <p:spPr bwMode="auto">
            <a:xfrm>
              <a:off x="696" y="3681"/>
              <a:ext cx="21" cy="9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stealth" w="med" len="lg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8" name="Group 49"/>
            <p:cNvGrpSpPr>
              <a:grpSpLocks/>
            </p:cNvGrpSpPr>
            <p:nvPr/>
          </p:nvGrpSpPr>
          <p:grpSpPr bwMode="auto">
            <a:xfrm>
              <a:off x="982" y="2934"/>
              <a:ext cx="839" cy="366"/>
              <a:chOff x="982" y="2934"/>
              <a:chExt cx="839" cy="366"/>
            </a:xfrm>
          </p:grpSpPr>
          <p:sp>
            <p:nvSpPr>
              <p:cNvPr id="103635" name="AutoShape 50"/>
              <p:cNvSpPr>
                <a:spLocks noChangeArrowheads="1"/>
              </p:cNvSpPr>
              <p:nvPr/>
            </p:nvSpPr>
            <p:spPr bwMode="auto">
              <a:xfrm>
                <a:off x="982" y="2955"/>
                <a:ext cx="589" cy="176"/>
              </a:xfrm>
              <a:prstGeom prst="roundRect">
                <a:avLst>
                  <a:gd name="adj" fmla="val 24417"/>
                </a:avLst>
              </a:prstGeom>
              <a:gradFill rotWithShape="0">
                <a:gsLst>
                  <a:gs pos="0">
                    <a:srgbClr val="F95AB7"/>
                  </a:gs>
                  <a:gs pos="50000">
                    <a:srgbClr val="FEEEF8"/>
                  </a:gs>
                  <a:gs pos="100000">
                    <a:srgbClr val="F95AB7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636" name="Rectangle 51"/>
              <p:cNvSpPr>
                <a:spLocks noChangeArrowheads="1"/>
              </p:cNvSpPr>
              <p:nvPr/>
            </p:nvSpPr>
            <p:spPr bwMode="auto">
              <a:xfrm>
                <a:off x="1028" y="2934"/>
                <a:ext cx="793" cy="3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65" tIns="46034" rIns="92065" bIns="46034">
                <a:spAutoFit/>
              </a:bodyPr>
              <a:lstStyle/>
              <a:p>
                <a:r>
                  <a:rPr lang="en-US" sz="600" dirty="0">
                    <a:solidFill>
                      <a:srgbClr val="000000"/>
                    </a:solidFill>
                  </a:rPr>
                  <a:t>PKC</a:t>
                </a:r>
              </a:p>
            </p:txBody>
          </p:sp>
        </p:grpSp>
        <p:grpSp>
          <p:nvGrpSpPr>
            <p:cNvPr id="9" name="Group 52"/>
            <p:cNvGrpSpPr>
              <a:grpSpLocks/>
            </p:cNvGrpSpPr>
            <p:nvPr/>
          </p:nvGrpSpPr>
          <p:grpSpPr bwMode="auto">
            <a:xfrm>
              <a:off x="533" y="3465"/>
              <a:ext cx="467" cy="562"/>
              <a:chOff x="533" y="3465"/>
              <a:chExt cx="467" cy="562"/>
            </a:xfrm>
          </p:grpSpPr>
          <p:sp>
            <p:nvSpPr>
              <p:cNvPr id="103633" name="Oval 53"/>
              <p:cNvSpPr>
                <a:spLocks noChangeArrowheads="1"/>
              </p:cNvSpPr>
              <p:nvPr/>
            </p:nvSpPr>
            <p:spPr bwMode="auto">
              <a:xfrm>
                <a:off x="604" y="3465"/>
                <a:ext cx="331" cy="233"/>
              </a:xfrm>
              <a:prstGeom prst="ellipse">
                <a:avLst/>
              </a:prstGeom>
              <a:gradFill rotWithShape="0">
                <a:gsLst>
                  <a:gs pos="0">
                    <a:srgbClr val="F95AB7"/>
                  </a:gs>
                  <a:gs pos="50000">
                    <a:srgbClr val="FEEEF8"/>
                  </a:gs>
                  <a:gs pos="100000">
                    <a:srgbClr val="F95AB7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634" name="Rectangle 54"/>
              <p:cNvSpPr>
                <a:spLocks noChangeArrowheads="1"/>
              </p:cNvSpPr>
              <p:nvPr/>
            </p:nvSpPr>
            <p:spPr bwMode="auto">
              <a:xfrm>
                <a:off x="533" y="3475"/>
                <a:ext cx="467" cy="5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2065" tIns="46034" rIns="92065" bIns="46034">
                <a:spAutoFit/>
              </a:bodyPr>
              <a:lstStyle/>
              <a:p>
                <a:r>
                  <a:rPr lang="en-US" sz="600" dirty="0">
                    <a:solidFill>
                      <a:srgbClr val="000000"/>
                    </a:solidFill>
                  </a:rPr>
                  <a:t>AA</a:t>
                </a:r>
              </a:p>
            </p:txBody>
          </p:sp>
        </p:grpSp>
        <p:grpSp>
          <p:nvGrpSpPr>
            <p:cNvPr id="10" name="Group 55"/>
            <p:cNvGrpSpPr>
              <a:grpSpLocks/>
            </p:cNvGrpSpPr>
            <p:nvPr/>
          </p:nvGrpSpPr>
          <p:grpSpPr bwMode="auto">
            <a:xfrm>
              <a:off x="1671" y="3203"/>
              <a:ext cx="813" cy="366"/>
              <a:chOff x="1671" y="3203"/>
              <a:chExt cx="813" cy="366"/>
            </a:xfrm>
          </p:grpSpPr>
          <p:sp>
            <p:nvSpPr>
              <p:cNvPr id="103631" name="AutoShape 56"/>
              <p:cNvSpPr>
                <a:spLocks noChangeArrowheads="1"/>
              </p:cNvSpPr>
              <p:nvPr/>
            </p:nvSpPr>
            <p:spPr bwMode="auto">
              <a:xfrm>
                <a:off x="1671" y="3224"/>
                <a:ext cx="592" cy="176"/>
              </a:xfrm>
              <a:prstGeom prst="roundRect">
                <a:avLst>
                  <a:gd name="adj" fmla="val 24417"/>
                </a:avLst>
              </a:prstGeom>
              <a:gradFill rotWithShape="0">
                <a:gsLst>
                  <a:gs pos="0">
                    <a:srgbClr val="F95AB7"/>
                  </a:gs>
                  <a:gs pos="50000">
                    <a:srgbClr val="FEEEF8"/>
                  </a:gs>
                  <a:gs pos="100000">
                    <a:srgbClr val="F95AB7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632" name="Rectangle 57"/>
              <p:cNvSpPr>
                <a:spLocks noChangeArrowheads="1"/>
              </p:cNvSpPr>
              <p:nvPr/>
            </p:nvSpPr>
            <p:spPr bwMode="auto">
              <a:xfrm>
                <a:off x="1738" y="3203"/>
                <a:ext cx="746" cy="3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65" tIns="46034" rIns="92065" bIns="46034">
                <a:spAutoFit/>
              </a:bodyPr>
              <a:lstStyle/>
              <a:p>
                <a:r>
                  <a:rPr lang="en-US" sz="600" dirty="0" err="1">
                    <a:solidFill>
                      <a:srgbClr val="000000"/>
                    </a:solidFill>
                  </a:rPr>
                  <a:t>Ras</a:t>
                </a:r>
                <a:endParaRPr lang="en-US" sz="6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" name="Group 58"/>
            <p:cNvGrpSpPr>
              <a:grpSpLocks/>
            </p:cNvGrpSpPr>
            <p:nvPr/>
          </p:nvGrpSpPr>
          <p:grpSpPr bwMode="auto">
            <a:xfrm>
              <a:off x="1524" y="3714"/>
              <a:ext cx="1136" cy="575"/>
              <a:chOff x="1524" y="3714"/>
              <a:chExt cx="1136" cy="575"/>
            </a:xfrm>
          </p:grpSpPr>
          <p:sp>
            <p:nvSpPr>
              <p:cNvPr id="103628" name="AutoShape 59"/>
              <p:cNvSpPr>
                <a:spLocks noChangeArrowheads="1"/>
              </p:cNvSpPr>
              <p:nvPr/>
            </p:nvSpPr>
            <p:spPr bwMode="auto">
              <a:xfrm>
                <a:off x="1524" y="3714"/>
                <a:ext cx="592" cy="521"/>
              </a:xfrm>
              <a:prstGeom prst="roundRect">
                <a:avLst>
                  <a:gd name="adj" fmla="val 24745"/>
                </a:avLst>
              </a:prstGeom>
              <a:gradFill rotWithShape="0">
                <a:gsLst>
                  <a:gs pos="0">
                    <a:srgbClr val="F95AB7"/>
                  </a:gs>
                  <a:gs pos="50000">
                    <a:srgbClr val="FEEEF8"/>
                  </a:gs>
                  <a:gs pos="100000">
                    <a:srgbClr val="F95AB7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629" name="Rectangle 60"/>
              <p:cNvSpPr>
                <a:spLocks noChangeArrowheads="1"/>
              </p:cNvSpPr>
              <p:nvPr/>
            </p:nvSpPr>
            <p:spPr bwMode="auto">
              <a:xfrm>
                <a:off x="1568" y="3791"/>
                <a:ext cx="935" cy="3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65" tIns="46034" rIns="92065" bIns="46034">
                <a:spAutoFit/>
              </a:bodyPr>
              <a:lstStyle/>
              <a:p>
                <a:r>
                  <a:rPr lang="en-US" sz="600" dirty="0">
                    <a:solidFill>
                      <a:srgbClr val="000000"/>
                    </a:solidFill>
                  </a:rPr>
                  <a:t>MAPK</a:t>
                </a:r>
              </a:p>
            </p:txBody>
          </p:sp>
          <p:sp>
            <p:nvSpPr>
              <p:cNvPr id="103630" name="Rectangle 61"/>
              <p:cNvSpPr>
                <a:spLocks noChangeArrowheads="1"/>
              </p:cNvSpPr>
              <p:nvPr/>
            </p:nvSpPr>
            <p:spPr bwMode="auto">
              <a:xfrm>
                <a:off x="1568" y="3923"/>
                <a:ext cx="1092" cy="3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65" tIns="46034" rIns="92065" bIns="46034">
                <a:spAutoFit/>
              </a:bodyPr>
              <a:lstStyle/>
              <a:p>
                <a:r>
                  <a:rPr lang="en-US" sz="600" dirty="0">
                    <a:solidFill>
                      <a:srgbClr val="000000"/>
                    </a:solidFill>
                  </a:rPr>
                  <a:t>cascade</a:t>
                </a:r>
              </a:p>
            </p:txBody>
          </p:sp>
        </p:grpSp>
        <p:grpSp>
          <p:nvGrpSpPr>
            <p:cNvPr id="12" name="Group 62"/>
            <p:cNvGrpSpPr>
              <a:grpSpLocks/>
            </p:cNvGrpSpPr>
            <p:nvPr/>
          </p:nvGrpSpPr>
          <p:grpSpPr bwMode="auto">
            <a:xfrm>
              <a:off x="508" y="3877"/>
              <a:ext cx="871" cy="366"/>
              <a:chOff x="508" y="3877"/>
              <a:chExt cx="871" cy="366"/>
            </a:xfrm>
          </p:grpSpPr>
          <p:sp>
            <p:nvSpPr>
              <p:cNvPr id="103626" name="AutoShape 63"/>
              <p:cNvSpPr>
                <a:spLocks noChangeArrowheads="1"/>
              </p:cNvSpPr>
              <p:nvPr/>
            </p:nvSpPr>
            <p:spPr bwMode="auto">
              <a:xfrm>
                <a:off x="508" y="3896"/>
                <a:ext cx="619" cy="176"/>
              </a:xfrm>
              <a:prstGeom prst="roundRect">
                <a:avLst>
                  <a:gd name="adj" fmla="val 24417"/>
                </a:avLst>
              </a:prstGeom>
              <a:gradFill rotWithShape="0">
                <a:gsLst>
                  <a:gs pos="0">
                    <a:srgbClr val="F95AB7"/>
                  </a:gs>
                  <a:gs pos="50000">
                    <a:srgbClr val="FEEEF8"/>
                  </a:gs>
                  <a:gs pos="100000">
                    <a:srgbClr val="F95AB7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627" name="Rectangle 64"/>
              <p:cNvSpPr>
                <a:spLocks noChangeArrowheads="1"/>
              </p:cNvSpPr>
              <p:nvPr/>
            </p:nvSpPr>
            <p:spPr bwMode="auto">
              <a:xfrm>
                <a:off x="549" y="3877"/>
                <a:ext cx="830" cy="3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65" tIns="46034" rIns="92065" bIns="46034">
                <a:spAutoFit/>
              </a:bodyPr>
              <a:lstStyle/>
              <a:p>
                <a:r>
                  <a:rPr lang="en-US" sz="600" dirty="0">
                    <a:solidFill>
                      <a:srgbClr val="000000"/>
                    </a:solidFill>
                  </a:rPr>
                  <a:t>PLA</a:t>
                </a:r>
                <a:r>
                  <a:rPr lang="en-US" sz="600" baseline="-25000" dirty="0">
                    <a:solidFill>
                      <a:srgbClr val="000000"/>
                    </a:solidFill>
                  </a:rPr>
                  <a:t>2</a:t>
                </a:r>
              </a:p>
            </p:txBody>
          </p:sp>
        </p:grpSp>
        <p:grpSp>
          <p:nvGrpSpPr>
            <p:cNvPr id="13" name="Group 65"/>
            <p:cNvGrpSpPr>
              <a:grpSpLocks/>
            </p:cNvGrpSpPr>
            <p:nvPr/>
          </p:nvGrpSpPr>
          <p:grpSpPr bwMode="auto">
            <a:xfrm>
              <a:off x="1643" y="2149"/>
              <a:ext cx="764" cy="380"/>
              <a:chOff x="1643" y="2149"/>
              <a:chExt cx="764" cy="380"/>
            </a:xfrm>
          </p:grpSpPr>
          <p:sp>
            <p:nvSpPr>
              <p:cNvPr id="103624" name="AutoShape 66"/>
              <p:cNvSpPr>
                <a:spLocks noChangeArrowheads="1"/>
              </p:cNvSpPr>
              <p:nvPr/>
            </p:nvSpPr>
            <p:spPr bwMode="auto">
              <a:xfrm>
                <a:off x="1643" y="2162"/>
                <a:ext cx="592" cy="176"/>
              </a:xfrm>
              <a:prstGeom prst="roundRect">
                <a:avLst>
                  <a:gd name="adj" fmla="val 24417"/>
                </a:avLst>
              </a:prstGeom>
              <a:gradFill rotWithShape="0">
                <a:gsLst>
                  <a:gs pos="0">
                    <a:srgbClr val="FE9B03"/>
                  </a:gs>
                  <a:gs pos="50000">
                    <a:srgbClr val="FFF5E5"/>
                  </a:gs>
                  <a:gs pos="100000">
                    <a:srgbClr val="FE9B03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625" name="Rectangle 67"/>
              <p:cNvSpPr>
                <a:spLocks noChangeArrowheads="1"/>
              </p:cNvSpPr>
              <p:nvPr/>
            </p:nvSpPr>
            <p:spPr bwMode="auto">
              <a:xfrm>
                <a:off x="1689" y="2149"/>
                <a:ext cx="718" cy="3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65" tIns="46034" rIns="92065" bIns="46034">
                <a:spAutoFit/>
              </a:bodyPr>
              <a:lstStyle/>
              <a:p>
                <a:r>
                  <a:rPr lang="en-US" sz="600" dirty="0" err="1">
                    <a:solidFill>
                      <a:srgbClr val="000000"/>
                    </a:solidFill>
                  </a:rPr>
                  <a:t>Grb</a:t>
                </a:r>
                <a:endParaRPr lang="en-US" sz="600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03479" name="Line 68"/>
            <p:cNvSpPr>
              <a:spLocks noChangeShapeType="1"/>
            </p:cNvSpPr>
            <p:nvPr/>
          </p:nvSpPr>
          <p:spPr bwMode="auto">
            <a:xfrm flipV="1">
              <a:off x="4393" y="2661"/>
              <a:ext cx="0" cy="3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80" name="Line 69"/>
            <p:cNvSpPr>
              <a:spLocks noChangeShapeType="1"/>
            </p:cNvSpPr>
            <p:nvPr/>
          </p:nvSpPr>
          <p:spPr bwMode="auto">
            <a:xfrm>
              <a:off x="2270" y="2661"/>
              <a:ext cx="212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stealth" w="med" len="lg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4" name="Group 70"/>
            <p:cNvGrpSpPr>
              <a:grpSpLocks/>
            </p:cNvGrpSpPr>
            <p:nvPr/>
          </p:nvGrpSpPr>
          <p:grpSpPr bwMode="auto">
            <a:xfrm>
              <a:off x="4532" y="3335"/>
              <a:ext cx="853" cy="366"/>
              <a:chOff x="4532" y="3335"/>
              <a:chExt cx="853" cy="366"/>
            </a:xfrm>
          </p:grpSpPr>
          <p:sp>
            <p:nvSpPr>
              <p:cNvPr id="103622" name="AutoShape 71"/>
              <p:cNvSpPr>
                <a:spLocks noChangeArrowheads="1"/>
              </p:cNvSpPr>
              <p:nvPr/>
            </p:nvSpPr>
            <p:spPr bwMode="auto">
              <a:xfrm>
                <a:off x="4532" y="3347"/>
                <a:ext cx="592" cy="176"/>
              </a:xfrm>
              <a:prstGeom prst="roundRect">
                <a:avLst>
                  <a:gd name="adj" fmla="val 24417"/>
                </a:avLst>
              </a:prstGeom>
              <a:gradFill rotWithShape="0">
                <a:gsLst>
                  <a:gs pos="0">
                    <a:srgbClr val="DC0081"/>
                  </a:gs>
                  <a:gs pos="50000">
                    <a:srgbClr val="FBE5F2"/>
                  </a:gs>
                  <a:gs pos="100000">
                    <a:srgbClr val="DC008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623" name="Rectangle 72"/>
              <p:cNvSpPr>
                <a:spLocks noChangeArrowheads="1"/>
              </p:cNvSpPr>
              <p:nvPr/>
            </p:nvSpPr>
            <p:spPr bwMode="auto">
              <a:xfrm>
                <a:off x="4599" y="3335"/>
                <a:ext cx="786" cy="3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65" tIns="46034" rIns="92065" bIns="46034">
                <a:spAutoFit/>
              </a:bodyPr>
              <a:lstStyle/>
              <a:p>
                <a:r>
                  <a:rPr lang="en-US" sz="600" dirty="0" err="1">
                    <a:solidFill>
                      <a:srgbClr val="000000"/>
                    </a:solidFill>
                  </a:rPr>
                  <a:t>CaN</a:t>
                </a:r>
                <a:endParaRPr lang="en-US" sz="600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03482" name="Line 73"/>
            <p:cNvSpPr>
              <a:spLocks noChangeShapeType="1"/>
            </p:cNvSpPr>
            <p:nvPr/>
          </p:nvSpPr>
          <p:spPr bwMode="auto">
            <a:xfrm>
              <a:off x="4828" y="3141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83" name="Line 74"/>
            <p:cNvSpPr>
              <a:spLocks noChangeShapeType="1"/>
            </p:cNvSpPr>
            <p:nvPr/>
          </p:nvSpPr>
          <p:spPr bwMode="auto">
            <a:xfrm>
              <a:off x="4828" y="3525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84" name="Line 75"/>
            <p:cNvSpPr>
              <a:spLocks noChangeShapeType="1"/>
            </p:cNvSpPr>
            <p:nvPr/>
          </p:nvSpPr>
          <p:spPr bwMode="auto">
            <a:xfrm>
              <a:off x="5101" y="3045"/>
              <a:ext cx="27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85" name="Line 76"/>
            <p:cNvSpPr>
              <a:spLocks noChangeShapeType="1"/>
            </p:cNvSpPr>
            <p:nvPr/>
          </p:nvSpPr>
          <p:spPr bwMode="auto">
            <a:xfrm>
              <a:off x="5101" y="3813"/>
              <a:ext cx="51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5" name="Group 77"/>
            <p:cNvGrpSpPr>
              <a:grpSpLocks/>
            </p:cNvGrpSpPr>
            <p:nvPr/>
          </p:nvGrpSpPr>
          <p:grpSpPr bwMode="auto">
            <a:xfrm>
              <a:off x="4532" y="2952"/>
              <a:ext cx="880" cy="366"/>
              <a:chOff x="4532" y="2952"/>
              <a:chExt cx="880" cy="366"/>
            </a:xfrm>
          </p:grpSpPr>
          <p:sp>
            <p:nvSpPr>
              <p:cNvPr id="103620" name="AutoShape 78"/>
              <p:cNvSpPr>
                <a:spLocks noChangeArrowheads="1"/>
              </p:cNvSpPr>
              <p:nvPr/>
            </p:nvSpPr>
            <p:spPr bwMode="auto">
              <a:xfrm>
                <a:off x="4532" y="2963"/>
                <a:ext cx="592" cy="176"/>
              </a:xfrm>
              <a:prstGeom prst="roundRect">
                <a:avLst>
                  <a:gd name="adj" fmla="val 24417"/>
                </a:avLst>
              </a:prstGeom>
              <a:gradFill rotWithShape="0">
                <a:gsLst>
                  <a:gs pos="0">
                    <a:srgbClr val="DC0081"/>
                  </a:gs>
                  <a:gs pos="50000">
                    <a:srgbClr val="FBE5F2"/>
                  </a:gs>
                  <a:gs pos="100000">
                    <a:srgbClr val="DC008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621" name="Rectangle 79"/>
              <p:cNvSpPr>
                <a:spLocks noChangeArrowheads="1"/>
              </p:cNvSpPr>
              <p:nvPr/>
            </p:nvSpPr>
            <p:spPr bwMode="auto">
              <a:xfrm>
                <a:off x="4607" y="2952"/>
                <a:ext cx="805" cy="3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65" tIns="46034" rIns="92065" bIns="46034">
                <a:spAutoFit/>
              </a:bodyPr>
              <a:lstStyle/>
              <a:p>
                <a:r>
                  <a:rPr lang="en-US" sz="600" dirty="0" err="1">
                    <a:solidFill>
                      <a:srgbClr val="000000"/>
                    </a:solidFill>
                  </a:rPr>
                  <a:t>CaM</a:t>
                </a:r>
                <a:endParaRPr lang="en-US" sz="6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6" name="Group 80"/>
            <p:cNvGrpSpPr>
              <a:grpSpLocks/>
            </p:cNvGrpSpPr>
            <p:nvPr/>
          </p:nvGrpSpPr>
          <p:grpSpPr bwMode="auto">
            <a:xfrm>
              <a:off x="4532" y="3719"/>
              <a:ext cx="798" cy="366"/>
              <a:chOff x="4532" y="3719"/>
              <a:chExt cx="798" cy="366"/>
            </a:xfrm>
          </p:grpSpPr>
          <p:sp>
            <p:nvSpPr>
              <p:cNvPr id="103618" name="AutoShape 81"/>
              <p:cNvSpPr>
                <a:spLocks noChangeArrowheads="1"/>
              </p:cNvSpPr>
              <p:nvPr/>
            </p:nvSpPr>
            <p:spPr bwMode="auto">
              <a:xfrm>
                <a:off x="4532" y="3731"/>
                <a:ext cx="592" cy="176"/>
              </a:xfrm>
              <a:prstGeom prst="roundRect">
                <a:avLst>
                  <a:gd name="adj" fmla="val 24417"/>
                </a:avLst>
              </a:prstGeom>
              <a:gradFill rotWithShape="0">
                <a:gsLst>
                  <a:gs pos="0">
                    <a:srgbClr val="DC0081"/>
                  </a:gs>
                  <a:gs pos="50000">
                    <a:srgbClr val="FBE5F2"/>
                  </a:gs>
                  <a:gs pos="100000">
                    <a:srgbClr val="DC008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619" name="Rectangle 82"/>
              <p:cNvSpPr>
                <a:spLocks noChangeArrowheads="1"/>
              </p:cNvSpPr>
              <p:nvPr/>
            </p:nvSpPr>
            <p:spPr bwMode="auto">
              <a:xfrm>
                <a:off x="4566" y="3719"/>
                <a:ext cx="764" cy="3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65" tIns="46034" rIns="92065" bIns="46034">
                <a:spAutoFit/>
              </a:bodyPr>
              <a:lstStyle/>
              <a:p>
                <a:r>
                  <a:rPr lang="en-US" sz="600" dirty="0">
                    <a:solidFill>
                      <a:srgbClr val="000000"/>
                    </a:solidFill>
                  </a:rPr>
                  <a:t>PP1</a:t>
                </a:r>
              </a:p>
            </p:txBody>
          </p:sp>
        </p:grpSp>
        <p:sp>
          <p:nvSpPr>
            <p:cNvPr id="103488" name="Oval 83"/>
            <p:cNvSpPr>
              <a:spLocks noChangeArrowheads="1"/>
            </p:cNvSpPr>
            <p:nvPr/>
          </p:nvSpPr>
          <p:spPr bwMode="auto">
            <a:xfrm>
              <a:off x="5849" y="3052"/>
              <a:ext cx="319" cy="28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103489" name="Rectangle 84"/>
            <p:cNvSpPr>
              <a:spLocks noChangeArrowheads="1"/>
            </p:cNvSpPr>
            <p:nvPr/>
          </p:nvSpPr>
          <p:spPr bwMode="auto">
            <a:xfrm rot="4740000">
              <a:off x="5775" y="3131"/>
              <a:ext cx="163" cy="96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490" name="Line 85"/>
            <p:cNvSpPr>
              <a:spLocks noChangeShapeType="1"/>
            </p:cNvSpPr>
            <p:nvPr/>
          </p:nvSpPr>
          <p:spPr bwMode="auto">
            <a:xfrm>
              <a:off x="5852" y="3155"/>
              <a:ext cx="21" cy="9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stealth" w="med" len="lg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86"/>
            <p:cNvGrpSpPr>
              <a:grpSpLocks/>
            </p:cNvGrpSpPr>
            <p:nvPr/>
          </p:nvGrpSpPr>
          <p:grpSpPr bwMode="auto">
            <a:xfrm>
              <a:off x="5403" y="2952"/>
              <a:ext cx="1025" cy="380"/>
              <a:chOff x="5403" y="2952"/>
              <a:chExt cx="1025" cy="380"/>
            </a:xfrm>
          </p:grpSpPr>
          <p:sp>
            <p:nvSpPr>
              <p:cNvPr id="103616" name="AutoShape 87"/>
              <p:cNvSpPr>
                <a:spLocks noChangeArrowheads="1"/>
              </p:cNvSpPr>
              <p:nvPr/>
            </p:nvSpPr>
            <p:spPr bwMode="auto">
              <a:xfrm>
                <a:off x="5403" y="2963"/>
                <a:ext cx="592" cy="176"/>
              </a:xfrm>
              <a:prstGeom prst="roundRect">
                <a:avLst>
                  <a:gd name="adj" fmla="val 24417"/>
                </a:avLst>
              </a:prstGeom>
              <a:gradFill rotWithShape="0">
                <a:gsLst>
                  <a:gs pos="0">
                    <a:srgbClr val="DC0081"/>
                  </a:gs>
                  <a:gs pos="50000">
                    <a:srgbClr val="FBE5F2"/>
                  </a:gs>
                  <a:gs pos="100000">
                    <a:srgbClr val="DC008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617" name="Rectangle 88"/>
              <p:cNvSpPr>
                <a:spLocks noChangeArrowheads="1"/>
              </p:cNvSpPr>
              <p:nvPr/>
            </p:nvSpPr>
            <p:spPr bwMode="auto">
              <a:xfrm>
                <a:off x="5413" y="2952"/>
                <a:ext cx="1015" cy="3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65" tIns="46034" rIns="92065" bIns="46034">
                <a:spAutoFit/>
              </a:bodyPr>
              <a:lstStyle/>
              <a:p>
                <a:r>
                  <a:rPr lang="en-US" sz="600" dirty="0" err="1">
                    <a:solidFill>
                      <a:srgbClr val="000000"/>
                    </a:solidFill>
                  </a:rPr>
                  <a:t>CaMKII</a:t>
                </a:r>
                <a:endParaRPr lang="en-US" sz="600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03492" name="Line 89"/>
            <p:cNvSpPr>
              <a:spLocks noChangeShapeType="1"/>
            </p:cNvSpPr>
            <p:nvPr/>
          </p:nvSpPr>
          <p:spPr bwMode="auto">
            <a:xfrm>
              <a:off x="2881" y="2661"/>
              <a:ext cx="0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93" name="Line 90"/>
            <p:cNvSpPr>
              <a:spLocks noChangeShapeType="1"/>
            </p:cNvSpPr>
            <p:nvPr/>
          </p:nvSpPr>
          <p:spPr bwMode="auto">
            <a:xfrm>
              <a:off x="3100" y="1029"/>
              <a:ext cx="0" cy="2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8" name="Group 91"/>
            <p:cNvGrpSpPr>
              <a:grpSpLocks/>
            </p:cNvGrpSpPr>
            <p:nvPr/>
          </p:nvGrpSpPr>
          <p:grpSpPr bwMode="auto">
            <a:xfrm>
              <a:off x="1065" y="1269"/>
              <a:ext cx="818" cy="392"/>
              <a:chOff x="1065" y="1269"/>
              <a:chExt cx="818" cy="392"/>
            </a:xfrm>
          </p:grpSpPr>
          <p:sp>
            <p:nvSpPr>
              <p:cNvPr id="103611" name="AutoShape 92"/>
              <p:cNvSpPr>
                <a:spLocks noChangeArrowheads="1"/>
              </p:cNvSpPr>
              <p:nvPr/>
            </p:nvSpPr>
            <p:spPr bwMode="auto">
              <a:xfrm>
                <a:off x="1065" y="1269"/>
                <a:ext cx="499" cy="209"/>
              </a:xfrm>
              <a:prstGeom prst="roundRect">
                <a:avLst>
                  <a:gd name="adj" fmla="val 24727"/>
                </a:avLst>
              </a:prstGeom>
              <a:gradFill rotWithShape="0">
                <a:gsLst>
                  <a:gs pos="0">
                    <a:srgbClr val="FE9B03"/>
                  </a:gs>
                  <a:gs pos="50000">
                    <a:srgbClr val="FFF5E5"/>
                  </a:gs>
                  <a:gs pos="100000">
                    <a:srgbClr val="FE9B03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9" name="Group 93"/>
              <p:cNvGrpSpPr>
                <a:grpSpLocks/>
              </p:cNvGrpSpPr>
              <p:nvPr/>
            </p:nvGrpSpPr>
            <p:grpSpPr bwMode="auto">
              <a:xfrm>
                <a:off x="1093" y="1281"/>
                <a:ext cx="790" cy="380"/>
                <a:chOff x="1093" y="1281"/>
                <a:chExt cx="790" cy="380"/>
              </a:xfrm>
            </p:grpSpPr>
            <p:sp>
              <p:nvSpPr>
                <p:cNvPr id="103613" name="AutoShape 94"/>
                <p:cNvSpPr>
                  <a:spLocks noChangeArrowheads="1"/>
                </p:cNvSpPr>
                <p:nvPr/>
              </p:nvSpPr>
              <p:spPr bwMode="auto">
                <a:xfrm>
                  <a:off x="1169" y="1296"/>
                  <a:ext cx="322" cy="170"/>
                </a:xfrm>
                <a:prstGeom prst="roundRect">
                  <a:avLst>
                    <a:gd name="adj" fmla="val 24417"/>
                  </a:avLst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3614" name="Rectangle 95"/>
                <p:cNvSpPr>
                  <a:spLocks noChangeArrowheads="1"/>
                </p:cNvSpPr>
                <p:nvPr/>
              </p:nvSpPr>
              <p:spPr bwMode="auto">
                <a:xfrm>
                  <a:off x="1093" y="1281"/>
                  <a:ext cx="790" cy="38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2065" tIns="46034" rIns="92065" bIns="46034">
                  <a:spAutoFit/>
                </a:bodyPr>
                <a:lstStyle/>
                <a:p>
                  <a:r>
                    <a:rPr lang="en-US" sz="600" dirty="0">
                      <a:solidFill>
                        <a:srgbClr val="000000"/>
                      </a:solidFill>
                    </a:rPr>
                    <a:t>RTK</a:t>
                  </a:r>
                </a:p>
              </p:txBody>
            </p:sp>
            <p:sp>
              <p:nvSpPr>
                <p:cNvPr id="103615" name="Rectangle 96"/>
                <p:cNvSpPr>
                  <a:spLocks noChangeArrowheads="1"/>
                </p:cNvSpPr>
                <p:nvPr/>
              </p:nvSpPr>
              <p:spPr bwMode="auto">
                <a:xfrm>
                  <a:off x="1249" y="1289"/>
                  <a:ext cx="212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03495" name="Line 97"/>
            <p:cNvSpPr>
              <a:spLocks noChangeShapeType="1"/>
            </p:cNvSpPr>
            <p:nvPr/>
          </p:nvSpPr>
          <p:spPr bwMode="auto">
            <a:xfrm>
              <a:off x="4828" y="2661"/>
              <a:ext cx="0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" name="Group 98"/>
            <p:cNvGrpSpPr>
              <a:grpSpLocks/>
            </p:cNvGrpSpPr>
            <p:nvPr/>
          </p:nvGrpSpPr>
          <p:grpSpPr bwMode="auto">
            <a:xfrm>
              <a:off x="4542" y="2497"/>
              <a:ext cx="753" cy="394"/>
              <a:chOff x="4542" y="2497"/>
              <a:chExt cx="753" cy="394"/>
            </a:xfrm>
          </p:grpSpPr>
          <p:sp>
            <p:nvSpPr>
              <p:cNvPr id="317539" name="Oval 99"/>
              <p:cNvSpPr>
                <a:spLocks noChangeArrowheads="1"/>
              </p:cNvSpPr>
              <p:nvPr/>
            </p:nvSpPr>
            <p:spPr bwMode="auto">
              <a:xfrm>
                <a:off x="4631" y="2497"/>
                <a:ext cx="375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tint val="10196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3610" name="Rectangle 100"/>
              <p:cNvSpPr>
                <a:spLocks noChangeArrowheads="1"/>
              </p:cNvSpPr>
              <p:nvPr/>
            </p:nvSpPr>
            <p:spPr bwMode="auto">
              <a:xfrm>
                <a:off x="4542" y="2525"/>
                <a:ext cx="753" cy="3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65" tIns="46034" rIns="92065" bIns="46034">
                <a:spAutoFit/>
              </a:bodyPr>
              <a:lstStyle/>
              <a:p>
                <a:r>
                  <a:rPr lang="en-US" sz="600" dirty="0">
                    <a:solidFill>
                      <a:srgbClr val="000000"/>
                    </a:solidFill>
                  </a:rPr>
                  <a:t>  Ca</a:t>
                </a:r>
              </a:p>
            </p:txBody>
          </p:sp>
        </p:grpSp>
        <p:sp>
          <p:nvSpPr>
            <p:cNvPr id="103497" name="Line 101"/>
            <p:cNvSpPr>
              <a:spLocks noChangeShapeType="1"/>
            </p:cNvSpPr>
            <p:nvPr/>
          </p:nvSpPr>
          <p:spPr bwMode="auto">
            <a:xfrm>
              <a:off x="830" y="2277"/>
              <a:ext cx="0" cy="21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98" name="Line 102"/>
            <p:cNvSpPr>
              <a:spLocks noChangeShapeType="1"/>
            </p:cNvSpPr>
            <p:nvPr/>
          </p:nvSpPr>
          <p:spPr bwMode="auto">
            <a:xfrm flipH="1">
              <a:off x="921" y="2326"/>
              <a:ext cx="242" cy="14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1" name="Group 103"/>
            <p:cNvGrpSpPr>
              <a:grpSpLocks/>
            </p:cNvGrpSpPr>
            <p:nvPr/>
          </p:nvGrpSpPr>
          <p:grpSpPr bwMode="auto">
            <a:xfrm>
              <a:off x="508" y="2149"/>
              <a:ext cx="952" cy="366"/>
              <a:chOff x="508" y="2149"/>
              <a:chExt cx="952" cy="366"/>
            </a:xfrm>
          </p:grpSpPr>
          <p:sp>
            <p:nvSpPr>
              <p:cNvPr id="103607" name="AutoShape 104"/>
              <p:cNvSpPr>
                <a:spLocks noChangeArrowheads="1"/>
              </p:cNvSpPr>
              <p:nvPr/>
            </p:nvSpPr>
            <p:spPr bwMode="auto">
              <a:xfrm>
                <a:off x="508" y="2162"/>
                <a:ext cx="494" cy="176"/>
              </a:xfrm>
              <a:prstGeom prst="roundRect">
                <a:avLst>
                  <a:gd name="adj" fmla="val 24417"/>
                </a:avLst>
              </a:prstGeom>
              <a:gradFill rotWithShape="0">
                <a:gsLst>
                  <a:gs pos="0">
                    <a:srgbClr val="FE9B03"/>
                  </a:gs>
                  <a:gs pos="50000">
                    <a:srgbClr val="FFF5E5"/>
                  </a:gs>
                  <a:gs pos="100000">
                    <a:srgbClr val="FE9B03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608" name="Rectangle 105"/>
              <p:cNvSpPr>
                <a:spLocks noChangeArrowheads="1"/>
              </p:cNvSpPr>
              <p:nvPr/>
            </p:nvSpPr>
            <p:spPr bwMode="auto">
              <a:xfrm>
                <a:off x="589" y="2149"/>
                <a:ext cx="871" cy="3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65" tIns="46034" rIns="92065" bIns="46034">
                <a:spAutoFit/>
              </a:bodyPr>
              <a:lstStyle/>
              <a:p>
                <a:r>
                  <a:rPr lang="en-US" sz="600" dirty="0" err="1">
                    <a:solidFill>
                      <a:srgbClr val="000000"/>
                    </a:solidFill>
                  </a:rPr>
                  <a:t>PLC</a:t>
                </a:r>
                <a:r>
                  <a:rPr lang="en-US" sz="600" dirty="0" err="1">
                    <a:solidFill>
                      <a:srgbClr val="000000"/>
                    </a:solidFill>
                    <a:latin typeface="Symbol" pitchFamily="18" charset="2"/>
                  </a:rPr>
                  <a:t>b</a:t>
                </a:r>
                <a:endParaRPr lang="en-US" sz="600" dirty="0">
                  <a:solidFill>
                    <a:srgbClr val="000000"/>
                  </a:solidFill>
                  <a:latin typeface="Symbol" pitchFamily="18" charset="2"/>
                </a:endParaRPr>
              </a:p>
            </p:txBody>
          </p:sp>
        </p:grpSp>
        <p:sp>
          <p:nvSpPr>
            <p:cNvPr id="103500" name="Line 106"/>
            <p:cNvSpPr>
              <a:spLocks noChangeShapeType="1"/>
            </p:cNvSpPr>
            <p:nvPr/>
          </p:nvSpPr>
          <p:spPr bwMode="auto">
            <a:xfrm>
              <a:off x="745" y="3045"/>
              <a:ext cx="2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501" name="Line 107"/>
            <p:cNvSpPr>
              <a:spLocks noChangeShapeType="1"/>
            </p:cNvSpPr>
            <p:nvPr/>
          </p:nvSpPr>
          <p:spPr bwMode="auto">
            <a:xfrm>
              <a:off x="1265" y="2709"/>
              <a:ext cx="0" cy="2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2" name="Group 108"/>
            <p:cNvGrpSpPr>
              <a:grpSpLocks/>
            </p:cNvGrpSpPr>
            <p:nvPr/>
          </p:nvGrpSpPr>
          <p:grpSpPr bwMode="auto">
            <a:xfrm>
              <a:off x="1008" y="2496"/>
              <a:ext cx="818" cy="409"/>
              <a:chOff x="1008" y="2496"/>
              <a:chExt cx="818" cy="409"/>
            </a:xfrm>
          </p:grpSpPr>
          <p:sp>
            <p:nvSpPr>
              <p:cNvPr id="103605" name="Oval 109"/>
              <p:cNvSpPr>
                <a:spLocks noChangeArrowheads="1"/>
              </p:cNvSpPr>
              <p:nvPr/>
            </p:nvSpPr>
            <p:spPr bwMode="auto">
              <a:xfrm>
                <a:off x="1069" y="2496"/>
                <a:ext cx="374" cy="234"/>
              </a:xfrm>
              <a:prstGeom prst="ellipse">
                <a:avLst/>
              </a:prstGeom>
              <a:gradFill rotWithShape="0">
                <a:gsLst>
                  <a:gs pos="0">
                    <a:srgbClr val="FE9B03"/>
                  </a:gs>
                  <a:gs pos="50000">
                    <a:srgbClr val="FFF5E5"/>
                  </a:gs>
                  <a:gs pos="100000">
                    <a:srgbClr val="FE9B03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606" name="Rectangle 110"/>
              <p:cNvSpPr>
                <a:spLocks noChangeArrowheads="1"/>
              </p:cNvSpPr>
              <p:nvPr/>
            </p:nvSpPr>
            <p:spPr bwMode="auto">
              <a:xfrm>
                <a:off x="1008" y="2525"/>
                <a:ext cx="818" cy="3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65" tIns="46034" rIns="92065" bIns="46034">
                <a:spAutoFit/>
              </a:bodyPr>
              <a:lstStyle/>
              <a:p>
                <a:r>
                  <a:rPr lang="en-US" sz="600" dirty="0">
                    <a:solidFill>
                      <a:srgbClr val="000000"/>
                    </a:solidFill>
                  </a:rPr>
                  <a:t>DAG</a:t>
                </a:r>
              </a:p>
            </p:txBody>
          </p:sp>
        </p:grpSp>
        <p:sp>
          <p:nvSpPr>
            <p:cNvPr id="103503" name="Line 111"/>
            <p:cNvSpPr>
              <a:spLocks noChangeShapeType="1"/>
            </p:cNvSpPr>
            <p:nvPr/>
          </p:nvSpPr>
          <p:spPr bwMode="auto">
            <a:xfrm>
              <a:off x="748" y="1845"/>
              <a:ext cx="0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3" name="Group 112"/>
            <p:cNvGrpSpPr>
              <a:grpSpLocks/>
            </p:cNvGrpSpPr>
            <p:nvPr/>
          </p:nvGrpSpPr>
          <p:grpSpPr bwMode="auto">
            <a:xfrm>
              <a:off x="1942" y="2721"/>
              <a:ext cx="41" cy="495"/>
              <a:chOff x="1942" y="2721"/>
              <a:chExt cx="41" cy="495"/>
            </a:xfrm>
          </p:grpSpPr>
          <p:sp>
            <p:nvSpPr>
              <p:cNvPr id="103600" name="Line 113"/>
              <p:cNvSpPr>
                <a:spLocks noChangeShapeType="1"/>
              </p:cNvSpPr>
              <p:nvPr/>
            </p:nvSpPr>
            <p:spPr bwMode="auto">
              <a:xfrm>
                <a:off x="1943" y="2721"/>
                <a:ext cx="0" cy="2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01" name="Line 114"/>
              <p:cNvSpPr>
                <a:spLocks noChangeShapeType="1"/>
              </p:cNvSpPr>
              <p:nvPr/>
            </p:nvSpPr>
            <p:spPr bwMode="auto">
              <a:xfrm>
                <a:off x="1943" y="3069"/>
                <a:ext cx="0" cy="1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stealth" w="med" len="lg"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4" name="Group 115"/>
              <p:cNvGrpSpPr>
                <a:grpSpLocks/>
              </p:cNvGrpSpPr>
              <p:nvPr/>
            </p:nvGrpSpPr>
            <p:grpSpPr bwMode="auto">
              <a:xfrm>
                <a:off x="1942" y="3012"/>
                <a:ext cx="41" cy="60"/>
                <a:chOff x="1942" y="3012"/>
                <a:chExt cx="41" cy="60"/>
              </a:xfrm>
            </p:grpSpPr>
            <p:sp>
              <p:nvSpPr>
                <p:cNvPr id="103603" name="Arc 116"/>
                <p:cNvSpPr>
                  <a:spLocks/>
                </p:cNvSpPr>
                <p:nvPr/>
              </p:nvSpPr>
              <p:spPr bwMode="auto">
                <a:xfrm>
                  <a:off x="1944" y="3012"/>
                  <a:ext cx="39" cy="30"/>
                </a:xfrm>
                <a:custGeom>
                  <a:avLst/>
                  <a:gdLst>
                    <a:gd name="T0" fmla="*/ 0 w 22168"/>
                    <a:gd name="T1" fmla="*/ 0 h 21600"/>
                    <a:gd name="T2" fmla="*/ 0 w 22168"/>
                    <a:gd name="T3" fmla="*/ 0 h 21600"/>
                    <a:gd name="T4" fmla="*/ 0 w 2216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168"/>
                    <a:gd name="T10" fmla="*/ 0 h 21600"/>
                    <a:gd name="T11" fmla="*/ 22168 w 2216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168" h="21600" fill="none" extrusionOk="0">
                      <a:moveTo>
                        <a:pt x="0" y="7"/>
                      </a:moveTo>
                      <a:cubicBezTo>
                        <a:pt x="189" y="2"/>
                        <a:pt x="378" y="-1"/>
                        <a:pt x="568" y="0"/>
                      </a:cubicBezTo>
                      <a:cubicBezTo>
                        <a:pt x="12497" y="0"/>
                        <a:pt x="22168" y="9670"/>
                        <a:pt x="22168" y="21600"/>
                      </a:cubicBezTo>
                    </a:path>
                    <a:path w="22168" h="21600" stroke="0" extrusionOk="0">
                      <a:moveTo>
                        <a:pt x="0" y="7"/>
                      </a:moveTo>
                      <a:cubicBezTo>
                        <a:pt x="189" y="2"/>
                        <a:pt x="378" y="-1"/>
                        <a:pt x="568" y="0"/>
                      </a:cubicBezTo>
                      <a:cubicBezTo>
                        <a:pt x="12497" y="0"/>
                        <a:pt x="22168" y="9670"/>
                        <a:pt x="22168" y="21600"/>
                      </a:cubicBezTo>
                      <a:lnTo>
                        <a:pt x="568" y="2160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604" name="Arc 117"/>
                <p:cNvSpPr>
                  <a:spLocks/>
                </p:cNvSpPr>
                <p:nvPr/>
              </p:nvSpPr>
              <p:spPr bwMode="auto">
                <a:xfrm>
                  <a:off x="1942" y="3042"/>
                  <a:ext cx="40" cy="30"/>
                </a:xfrm>
                <a:custGeom>
                  <a:avLst/>
                  <a:gdLst>
                    <a:gd name="T0" fmla="*/ 0 w 22774"/>
                    <a:gd name="T1" fmla="*/ 0 h 21600"/>
                    <a:gd name="T2" fmla="*/ 0 w 22774"/>
                    <a:gd name="T3" fmla="*/ 0 h 21600"/>
                    <a:gd name="T4" fmla="*/ 0 w 22774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774"/>
                    <a:gd name="T10" fmla="*/ 0 h 21600"/>
                    <a:gd name="T11" fmla="*/ 22774 w 22774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774" h="21600" fill="none" extrusionOk="0">
                      <a:moveTo>
                        <a:pt x="22774" y="0"/>
                      </a:moveTo>
                      <a:cubicBezTo>
                        <a:pt x="22774" y="11929"/>
                        <a:pt x="13103" y="21600"/>
                        <a:pt x="1174" y="21600"/>
                      </a:cubicBezTo>
                      <a:cubicBezTo>
                        <a:pt x="782" y="21600"/>
                        <a:pt x="390" y="21589"/>
                        <a:pt x="-1" y="21568"/>
                      </a:cubicBezTo>
                    </a:path>
                    <a:path w="22774" h="21600" stroke="0" extrusionOk="0">
                      <a:moveTo>
                        <a:pt x="22774" y="0"/>
                      </a:moveTo>
                      <a:cubicBezTo>
                        <a:pt x="22774" y="11929"/>
                        <a:pt x="13103" y="21600"/>
                        <a:pt x="1174" y="21600"/>
                      </a:cubicBezTo>
                      <a:cubicBezTo>
                        <a:pt x="782" y="21600"/>
                        <a:pt x="390" y="21589"/>
                        <a:pt x="-1" y="21568"/>
                      </a:cubicBezTo>
                      <a:lnTo>
                        <a:pt x="1174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25" name="Group 118"/>
            <p:cNvGrpSpPr>
              <a:grpSpLocks/>
            </p:cNvGrpSpPr>
            <p:nvPr/>
          </p:nvGrpSpPr>
          <p:grpSpPr bwMode="auto">
            <a:xfrm>
              <a:off x="1115" y="2149"/>
              <a:ext cx="907" cy="366"/>
              <a:chOff x="1115" y="2149"/>
              <a:chExt cx="907" cy="366"/>
            </a:xfrm>
          </p:grpSpPr>
          <p:sp>
            <p:nvSpPr>
              <p:cNvPr id="103598" name="AutoShape 119"/>
              <p:cNvSpPr>
                <a:spLocks noChangeArrowheads="1"/>
              </p:cNvSpPr>
              <p:nvPr/>
            </p:nvSpPr>
            <p:spPr bwMode="auto">
              <a:xfrm>
                <a:off x="1115" y="2162"/>
                <a:ext cx="435" cy="176"/>
              </a:xfrm>
              <a:prstGeom prst="roundRect">
                <a:avLst>
                  <a:gd name="adj" fmla="val 24417"/>
                </a:avLst>
              </a:prstGeom>
              <a:gradFill rotWithShape="0">
                <a:gsLst>
                  <a:gs pos="0">
                    <a:srgbClr val="FE9B03"/>
                  </a:gs>
                  <a:gs pos="50000">
                    <a:srgbClr val="FFF5E5"/>
                  </a:gs>
                  <a:gs pos="100000">
                    <a:srgbClr val="FE9B03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599" name="Rectangle 120"/>
              <p:cNvSpPr>
                <a:spLocks noChangeArrowheads="1"/>
              </p:cNvSpPr>
              <p:nvPr/>
            </p:nvSpPr>
            <p:spPr bwMode="auto">
              <a:xfrm>
                <a:off x="1173" y="2149"/>
                <a:ext cx="849" cy="3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65" tIns="46034" rIns="92065" bIns="46034">
                <a:spAutoFit/>
              </a:bodyPr>
              <a:lstStyle/>
              <a:p>
                <a:r>
                  <a:rPr lang="en-US" sz="600" dirty="0" err="1">
                    <a:solidFill>
                      <a:srgbClr val="000000"/>
                    </a:solidFill>
                  </a:rPr>
                  <a:t>PLC</a:t>
                </a:r>
                <a:r>
                  <a:rPr lang="en-US" sz="600" dirty="0" err="1">
                    <a:solidFill>
                      <a:srgbClr val="000000"/>
                    </a:solidFill>
                    <a:latin typeface="Symbol" pitchFamily="18" charset="2"/>
                  </a:rPr>
                  <a:t>g</a:t>
                </a:r>
                <a:endParaRPr lang="en-US" sz="600" dirty="0">
                  <a:solidFill>
                    <a:srgbClr val="000000"/>
                  </a:solidFill>
                  <a:latin typeface="Symbol" pitchFamily="18" charset="2"/>
                </a:endParaRPr>
              </a:p>
            </p:txBody>
          </p:sp>
        </p:grpSp>
        <p:grpSp>
          <p:nvGrpSpPr>
            <p:cNvPr id="26" name="Group 121"/>
            <p:cNvGrpSpPr>
              <a:grpSpLocks/>
            </p:cNvGrpSpPr>
            <p:nvPr/>
          </p:nvGrpSpPr>
          <p:grpSpPr bwMode="auto">
            <a:xfrm>
              <a:off x="561" y="2496"/>
              <a:ext cx="790" cy="395"/>
              <a:chOff x="561" y="2496"/>
              <a:chExt cx="790" cy="395"/>
            </a:xfrm>
          </p:grpSpPr>
          <p:sp>
            <p:nvSpPr>
              <p:cNvPr id="103596" name="Oval 122"/>
              <p:cNvSpPr>
                <a:spLocks noChangeArrowheads="1"/>
              </p:cNvSpPr>
              <p:nvPr/>
            </p:nvSpPr>
            <p:spPr bwMode="auto">
              <a:xfrm>
                <a:off x="633" y="2496"/>
                <a:ext cx="375" cy="234"/>
              </a:xfrm>
              <a:prstGeom prst="ellipse">
                <a:avLst/>
              </a:prstGeom>
              <a:gradFill rotWithShape="0">
                <a:gsLst>
                  <a:gs pos="0">
                    <a:srgbClr val="FE9B03"/>
                  </a:gs>
                  <a:gs pos="50000">
                    <a:srgbClr val="FFF5E5"/>
                  </a:gs>
                  <a:gs pos="100000">
                    <a:srgbClr val="FE9B03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597" name="Rectangle 123"/>
              <p:cNvSpPr>
                <a:spLocks noChangeArrowheads="1"/>
              </p:cNvSpPr>
              <p:nvPr/>
            </p:nvSpPr>
            <p:spPr bwMode="auto">
              <a:xfrm>
                <a:off x="561" y="2525"/>
                <a:ext cx="790" cy="3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65" tIns="46034" rIns="92065" bIns="46034">
                <a:spAutoFit/>
              </a:bodyPr>
              <a:lstStyle/>
              <a:p>
                <a:r>
                  <a:rPr lang="en-US" sz="600" dirty="0">
                    <a:solidFill>
                      <a:srgbClr val="000000"/>
                    </a:solidFill>
                  </a:rPr>
                  <a:t>  IP3</a:t>
                </a:r>
              </a:p>
            </p:txBody>
          </p:sp>
        </p:grpSp>
        <p:sp>
          <p:nvSpPr>
            <p:cNvPr id="103507" name="Line 124"/>
            <p:cNvSpPr>
              <a:spLocks noChangeShapeType="1"/>
            </p:cNvSpPr>
            <p:nvPr/>
          </p:nvSpPr>
          <p:spPr bwMode="auto">
            <a:xfrm flipH="1">
              <a:off x="631" y="2757"/>
              <a:ext cx="145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508" name="Line 125"/>
            <p:cNvSpPr>
              <a:spLocks noChangeShapeType="1"/>
            </p:cNvSpPr>
            <p:nvPr/>
          </p:nvSpPr>
          <p:spPr bwMode="auto">
            <a:xfrm>
              <a:off x="3244" y="3381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509" name="Line 126"/>
            <p:cNvSpPr>
              <a:spLocks noChangeShapeType="1"/>
            </p:cNvSpPr>
            <p:nvPr/>
          </p:nvSpPr>
          <p:spPr bwMode="auto">
            <a:xfrm>
              <a:off x="4453" y="3765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510" name="Line 127"/>
            <p:cNvSpPr>
              <a:spLocks noChangeShapeType="1"/>
            </p:cNvSpPr>
            <p:nvPr/>
          </p:nvSpPr>
          <p:spPr bwMode="auto">
            <a:xfrm>
              <a:off x="5566" y="3189"/>
              <a:ext cx="96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511" name="Line 128"/>
            <p:cNvSpPr>
              <a:spLocks noChangeShapeType="1"/>
            </p:cNvSpPr>
            <p:nvPr/>
          </p:nvSpPr>
          <p:spPr bwMode="auto">
            <a:xfrm flipV="1">
              <a:off x="5614" y="3189"/>
              <a:ext cx="0" cy="6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512" name="Line 129"/>
            <p:cNvSpPr>
              <a:spLocks noChangeShapeType="1"/>
            </p:cNvSpPr>
            <p:nvPr/>
          </p:nvSpPr>
          <p:spPr bwMode="auto">
            <a:xfrm flipH="1">
              <a:off x="2178" y="4101"/>
              <a:ext cx="19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513" name="Line 130"/>
            <p:cNvSpPr>
              <a:spLocks noChangeShapeType="1"/>
            </p:cNvSpPr>
            <p:nvPr/>
          </p:nvSpPr>
          <p:spPr bwMode="auto">
            <a:xfrm>
              <a:off x="2178" y="4053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7" name="Group 131"/>
            <p:cNvGrpSpPr>
              <a:grpSpLocks/>
            </p:cNvGrpSpPr>
            <p:nvPr/>
          </p:nvGrpSpPr>
          <p:grpSpPr bwMode="auto">
            <a:xfrm>
              <a:off x="2299" y="4020"/>
              <a:ext cx="1107" cy="366"/>
              <a:chOff x="2299" y="4020"/>
              <a:chExt cx="1107" cy="366"/>
            </a:xfrm>
          </p:grpSpPr>
          <p:sp>
            <p:nvSpPr>
              <p:cNvPr id="103594" name="AutoShape 132"/>
              <p:cNvSpPr>
                <a:spLocks noChangeArrowheads="1"/>
              </p:cNvSpPr>
              <p:nvPr/>
            </p:nvSpPr>
            <p:spPr bwMode="auto">
              <a:xfrm>
                <a:off x="2299" y="4040"/>
                <a:ext cx="592" cy="176"/>
              </a:xfrm>
              <a:prstGeom prst="roundRect">
                <a:avLst>
                  <a:gd name="adj" fmla="val 24417"/>
                </a:avLst>
              </a:prstGeom>
              <a:gradFill rotWithShape="0">
                <a:gsLst>
                  <a:gs pos="0">
                    <a:srgbClr val="F95AB7"/>
                  </a:gs>
                  <a:gs pos="50000">
                    <a:srgbClr val="FEEEF8"/>
                  </a:gs>
                  <a:gs pos="100000">
                    <a:srgbClr val="F95AB7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595" name="Rectangle 133"/>
              <p:cNvSpPr>
                <a:spLocks noChangeArrowheads="1"/>
              </p:cNvSpPr>
              <p:nvPr/>
            </p:nvSpPr>
            <p:spPr bwMode="auto">
              <a:xfrm>
                <a:off x="2435" y="4020"/>
                <a:ext cx="971" cy="3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65" tIns="46034" rIns="92065" bIns="46034">
                <a:spAutoFit/>
              </a:bodyPr>
              <a:lstStyle/>
              <a:p>
                <a:r>
                  <a:rPr lang="en-US" sz="600" dirty="0">
                    <a:solidFill>
                      <a:srgbClr val="000000"/>
                    </a:solidFill>
                  </a:rPr>
                  <a:t>MKP-1</a:t>
                </a:r>
              </a:p>
            </p:txBody>
          </p:sp>
        </p:grpSp>
        <p:sp>
          <p:nvSpPr>
            <p:cNvPr id="103515" name="Line 134"/>
            <p:cNvSpPr>
              <a:spLocks noChangeShapeType="1"/>
            </p:cNvSpPr>
            <p:nvPr/>
          </p:nvSpPr>
          <p:spPr bwMode="auto">
            <a:xfrm>
              <a:off x="4828" y="1509"/>
              <a:ext cx="0" cy="9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516" name="Line 135"/>
            <p:cNvSpPr>
              <a:spLocks noChangeShapeType="1"/>
            </p:cNvSpPr>
            <p:nvPr/>
          </p:nvSpPr>
          <p:spPr bwMode="auto">
            <a:xfrm>
              <a:off x="3104" y="1941"/>
              <a:ext cx="0" cy="6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517" name="Line 136"/>
            <p:cNvSpPr>
              <a:spLocks noChangeShapeType="1"/>
            </p:cNvSpPr>
            <p:nvPr/>
          </p:nvSpPr>
          <p:spPr bwMode="auto">
            <a:xfrm>
              <a:off x="3104" y="2685"/>
              <a:ext cx="0" cy="26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518" name="Line 137"/>
            <p:cNvSpPr>
              <a:spLocks noChangeShapeType="1"/>
            </p:cNvSpPr>
            <p:nvPr/>
          </p:nvSpPr>
          <p:spPr bwMode="auto">
            <a:xfrm flipH="1">
              <a:off x="2524" y="3813"/>
              <a:ext cx="14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519" name="Line 138"/>
            <p:cNvSpPr>
              <a:spLocks noChangeShapeType="1"/>
            </p:cNvSpPr>
            <p:nvPr/>
          </p:nvSpPr>
          <p:spPr bwMode="auto">
            <a:xfrm flipV="1">
              <a:off x="2524" y="3333"/>
              <a:ext cx="0" cy="4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520" name="Line 139"/>
            <p:cNvSpPr>
              <a:spLocks noChangeShapeType="1"/>
            </p:cNvSpPr>
            <p:nvPr/>
          </p:nvSpPr>
          <p:spPr bwMode="auto">
            <a:xfrm flipH="1">
              <a:off x="2332" y="3333"/>
              <a:ext cx="19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521" name="Line 140"/>
            <p:cNvSpPr>
              <a:spLocks noChangeShapeType="1"/>
            </p:cNvSpPr>
            <p:nvPr/>
          </p:nvSpPr>
          <p:spPr bwMode="auto">
            <a:xfrm>
              <a:off x="2332" y="3285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522" name="Line 141"/>
            <p:cNvSpPr>
              <a:spLocks noChangeShapeType="1"/>
            </p:cNvSpPr>
            <p:nvPr/>
          </p:nvSpPr>
          <p:spPr bwMode="auto">
            <a:xfrm flipV="1">
              <a:off x="556" y="2373"/>
              <a:ext cx="0" cy="57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8" name="Group 142"/>
            <p:cNvGrpSpPr>
              <a:grpSpLocks/>
            </p:cNvGrpSpPr>
            <p:nvPr/>
          </p:nvGrpSpPr>
          <p:grpSpPr bwMode="auto">
            <a:xfrm>
              <a:off x="295" y="2928"/>
              <a:ext cx="753" cy="393"/>
              <a:chOff x="295" y="2928"/>
              <a:chExt cx="753" cy="393"/>
            </a:xfrm>
          </p:grpSpPr>
          <p:sp>
            <p:nvSpPr>
              <p:cNvPr id="103592" name="Oval 143"/>
              <p:cNvSpPr>
                <a:spLocks noChangeArrowheads="1"/>
              </p:cNvSpPr>
              <p:nvPr/>
            </p:nvSpPr>
            <p:spPr bwMode="auto">
              <a:xfrm>
                <a:off x="384" y="2928"/>
                <a:ext cx="375" cy="234"/>
              </a:xfrm>
              <a:prstGeom prst="ellipse">
                <a:avLst/>
              </a:prstGeom>
              <a:gradFill rotWithShape="0">
                <a:gsLst>
                  <a:gs pos="0">
                    <a:srgbClr val="FE9B03"/>
                  </a:gs>
                  <a:gs pos="50000">
                    <a:srgbClr val="FFF5E5"/>
                  </a:gs>
                  <a:gs pos="100000">
                    <a:srgbClr val="FE9B03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593" name="Rectangle 144"/>
              <p:cNvSpPr>
                <a:spLocks noChangeArrowheads="1"/>
              </p:cNvSpPr>
              <p:nvPr/>
            </p:nvSpPr>
            <p:spPr bwMode="auto">
              <a:xfrm>
                <a:off x="295" y="2955"/>
                <a:ext cx="753" cy="3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65" tIns="46034" rIns="92065" bIns="46034">
                <a:spAutoFit/>
              </a:bodyPr>
              <a:lstStyle/>
              <a:p>
                <a:r>
                  <a:rPr lang="en-US" sz="600" dirty="0">
                    <a:solidFill>
                      <a:srgbClr val="000000"/>
                    </a:solidFill>
                  </a:rPr>
                  <a:t>  Ca</a:t>
                </a:r>
              </a:p>
            </p:txBody>
          </p:sp>
        </p:grpSp>
        <p:sp>
          <p:nvSpPr>
            <p:cNvPr id="103524" name="Line 145"/>
            <p:cNvSpPr>
              <a:spLocks noChangeShapeType="1"/>
            </p:cNvSpPr>
            <p:nvPr/>
          </p:nvSpPr>
          <p:spPr bwMode="auto">
            <a:xfrm>
              <a:off x="556" y="3189"/>
              <a:ext cx="0" cy="67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9" name="Group 146"/>
            <p:cNvGrpSpPr>
              <a:grpSpLocks/>
            </p:cNvGrpSpPr>
            <p:nvPr/>
          </p:nvGrpSpPr>
          <p:grpSpPr bwMode="auto">
            <a:xfrm>
              <a:off x="2777" y="1751"/>
              <a:ext cx="921" cy="366"/>
              <a:chOff x="2777" y="1751"/>
              <a:chExt cx="921" cy="366"/>
            </a:xfrm>
          </p:grpSpPr>
          <p:sp>
            <p:nvSpPr>
              <p:cNvPr id="103590" name="AutoShape 147"/>
              <p:cNvSpPr>
                <a:spLocks noChangeArrowheads="1"/>
              </p:cNvSpPr>
              <p:nvPr/>
            </p:nvSpPr>
            <p:spPr bwMode="auto">
              <a:xfrm>
                <a:off x="2777" y="1763"/>
                <a:ext cx="592" cy="176"/>
              </a:xfrm>
              <a:prstGeom prst="roundRect">
                <a:avLst>
                  <a:gd name="adj" fmla="val 24417"/>
                </a:avLst>
              </a:prstGeom>
              <a:gradFill rotWithShape="0">
                <a:gsLst>
                  <a:gs pos="0">
                    <a:srgbClr val="FAFD00"/>
                  </a:gs>
                  <a:gs pos="50000">
                    <a:srgbClr val="FEFFE5"/>
                  </a:gs>
                  <a:gs pos="100000">
                    <a:srgbClr val="FAFD00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591" name="Rectangle 148"/>
              <p:cNvSpPr>
                <a:spLocks noChangeArrowheads="1"/>
              </p:cNvSpPr>
              <p:nvPr/>
            </p:nvSpPr>
            <p:spPr bwMode="auto">
              <a:xfrm>
                <a:off x="2886" y="1751"/>
                <a:ext cx="812" cy="3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65" tIns="46034" rIns="92065" bIns="46034">
                <a:spAutoFit/>
              </a:bodyPr>
              <a:lstStyle/>
              <a:p>
                <a:r>
                  <a:rPr lang="en-US" sz="600" dirty="0">
                    <a:solidFill>
                      <a:srgbClr val="000000"/>
                    </a:solidFill>
                  </a:rPr>
                  <a:t>Gs </a:t>
                </a:r>
                <a:r>
                  <a:rPr lang="en-US" sz="600" dirty="0">
                    <a:solidFill>
                      <a:srgbClr val="000000"/>
                    </a:solidFill>
                    <a:latin typeface="Symbol" pitchFamily="18" charset="2"/>
                  </a:rPr>
                  <a:t>a</a:t>
                </a:r>
              </a:p>
            </p:txBody>
          </p:sp>
        </p:grpSp>
        <p:sp>
          <p:nvSpPr>
            <p:cNvPr id="103526" name="Line 149"/>
            <p:cNvSpPr>
              <a:spLocks noChangeShapeType="1"/>
            </p:cNvSpPr>
            <p:nvPr/>
          </p:nvSpPr>
          <p:spPr bwMode="auto">
            <a:xfrm>
              <a:off x="2140" y="3861"/>
              <a:ext cx="192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527" name="Line 150"/>
            <p:cNvSpPr>
              <a:spLocks noChangeShapeType="1"/>
            </p:cNvSpPr>
            <p:nvPr/>
          </p:nvSpPr>
          <p:spPr bwMode="auto">
            <a:xfrm>
              <a:off x="2380" y="1941"/>
              <a:ext cx="0" cy="43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528" name="Line 151"/>
            <p:cNvSpPr>
              <a:spLocks noChangeShapeType="1"/>
            </p:cNvSpPr>
            <p:nvPr/>
          </p:nvSpPr>
          <p:spPr bwMode="auto">
            <a:xfrm flipH="1">
              <a:off x="2236" y="2373"/>
              <a:ext cx="144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0" name="Group 152"/>
            <p:cNvGrpSpPr>
              <a:grpSpLocks/>
            </p:cNvGrpSpPr>
            <p:nvPr/>
          </p:nvGrpSpPr>
          <p:grpSpPr bwMode="auto">
            <a:xfrm>
              <a:off x="1854" y="1752"/>
              <a:ext cx="923" cy="390"/>
              <a:chOff x="1854" y="1752"/>
              <a:chExt cx="923" cy="390"/>
            </a:xfrm>
          </p:grpSpPr>
          <p:sp>
            <p:nvSpPr>
              <p:cNvPr id="103581" name="AutoShape 153"/>
              <p:cNvSpPr>
                <a:spLocks noChangeArrowheads="1"/>
              </p:cNvSpPr>
              <p:nvPr/>
            </p:nvSpPr>
            <p:spPr bwMode="auto">
              <a:xfrm>
                <a:off x="2229" y="1752"/>
                <a:ext cx="331" cy="209"/>
              </a:xfrm>
              <a:prstGeom prst="roundRect">
                <a:avLst>
                  <a:gd name="adj" fmla="val 24727"/>
                </a:avLst>
              </a:prstGeom>
              <a:gradFill rotWithShape="0">
                <a:gsLst>
                  <a:gs pos="0">
                    <a:srgbClr val="FE9B03"/>
                  </a:gs>
                  <a:gs pos="50000">
                    <a:srgbClr val="FFF5E5"/>
                  </a:gs>
                  <a:gs pos="100000">
                    <a:srgbClr val="FE9B03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31" name="Group 154"/>
              <p:cNvGrpSpPr>
                <a:grpSpLocks/>
              </p:cNvGrpSpPr>
              <p:nvPr/>
            </p:nvGrpSpPr>
            <p:grpSpPr bwMode="auto">
              <a:xfrm>
                <a:off x="2157" y="1762"/>
                <a:ext cx="620" cy="380"/>
                <a:chOff x="2157" y="1762"/>
                <a:chExt cx="620" cy="380"/>
              </a:xfrm>
            </p:grpSpPr>
            <p:sp>
              <p:nvSpPr>
                <p:cNvPr id="103587" name="AutoShape 155"/>
                <p:cNvSpPr>
                  <a:spLocks noChangeArrowheads="1"/>
                </p:cNvSpPr>
                <p:nvPr/>
              </p:nvSpPr>
              <p:spPr bwMode="auto">
                <a:xfrm>
                  <a:off x="2177" y="1775"/>
                  <a:ext cx="325" cy="102"/>
                </a:xfrm>
                <a:prstGeom prst="roundRect">
                  <a:avLst>
                    <a:gd name="adj" fmla="val 24417"/>
                  </a:avLst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3588" name="Rectangle 156"/>
                <p:cNvSpPr>
                  <a:spLocks noChangeArrowheads="1"/>
                </p:cNvSpPr>
                <p:nvPr/>
              </p:nvSpPr>
              <p:spPr bwMode="auto">
                <a:xfrm>
                  <a:off x="2158" y="1768"/>
                  <a:ext cx="224" cy="11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3589" name="Rectangle 157"/>
                <p:cNvSpPr>
                  <a:spLocks noChangeArrowheads="1"/>
                </p:cNvSpPr>
                <p:nvPr/>
              </p:nvSpPr>
              <p:spPr bwMode="auto">
                <a:xfrm>
                  <a:off x="2157" y="1762"/>
                  <a:ext cx="620" cy="38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2065" tIns="46034" rIns="92065" bIns="46034">
                  <a:spAutoFit/>
                </a:bodyPr>
                <a:lstStyle/>
                <a:p>
                  <a:r>
                    <a:rPr lang="en-US" sz="600" dirty="0" err="1">
                      <a:solidFill>
                        <a:srgbClr val="000000"/>
                      </a:solidFill>
                      <a:latin typeface="Symbol" pitchFamily="18" charset="2"/>
                    </a:rPr>
                    <a:t>bg</a:t>
                  </a:r>
                  <a:endParaRPr lang="en-US" sz="600" dirty="0">
                    <a:solidFill>
                      <a:srgbClr val="000000"/>
                    </a:solidFill>
                    <a:latin typeface="Symbol" pitchFamily="18" charset="2"/>
                  </a:endParaRPr>
                </a:p>
              </p:txBody>
            </p:sp>
          </p:grpSp>
          <p:sp>
            <p:nvSpPr>
              <p:cNvPr id="103583" name="AutoShape 158"/>
              <p:cNvSpPr>
                <a:spLocks noChangeArrowheads="1"/>
              </p:cNvSpPr>
              <p:nvPr/>
            </p:nvSpPr>
            <p:spPr bwMode="auto">
              <a:xfrm>
                <a:off x="1902" y="1752"/>
                <a:ext cx="330" cy="209"/>
              </a:xfrm>
              <a:prstGeom prst="roundRect">
                <a:avLst>
                  <a:gd name="adj" fmla="val 24727"/>
                </a:avLst>
              </a:prstGeom>
              <a:gradFill rotWithShape="0">
                <a:gsLst>
                  <a:gs pos="0">
                    <a:srgbClr val="FE9B03"/>
                  </a:gs>
                  <a:gs pos="50000">
                    <a:srgbClr val="FFF5E5"/>
                  </a:gs>
                  <a:gs pos="100000">
                    <a:srgbClr val="FE9B03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584" name="AutoShape 159"/>
              <p:cNvSpPr>
                <a:spLocks noChangeArrowheads="1"/>
              </p:cNvSpPr>
              <p:nvPr/>
            </p:nvSpPr>
            <p:spPr bwMode="auto">
              <a:xfrm>
                <a:off x="1959" y="1775"/>
                <a:ext cx="324" cy="102"/>
              </a:xfrm>
              <a:prstGeom prst="roundRect">
                <a:avLst>
                  <a:gd name="adj" fmla="val 24417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585" name="Rectangle 160"/>
              <p:cNvSpPr>
                <a:spLocks noChangeArrowheads="1"/>
              </p:cNvSpPr>
              <p:nvPr/>
            </p:nvSpPr>
            <p:spPr bwMode="auto">
              <a:xfrm>
                <a:off x="1854" y="1758"/>
                <a:ext cx="665" cy="3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65" tIns="46034" rIns="92065" bIns="46034">
                <a:spAutoFit/>
              </a:bodyPr>
              <a:lstStyle/>
              <a:p>
                <a:r>
                  <a:rPr lang="en-US" sz="600" dirty="0" err="1">
                    <a:solidFill>
                      <a:srgbClr val="000000"/>
                    </a:solidFill>
                  </a:rPr>
                  <a:t>Gq</a:t>
                </a:r>
                <a:endParaRPr lang="en-US" sz="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3586" name="Rectangle 161"/>
              <p:cNvSpPr>
                <a:spLocks noChangeArrowheads="1"/>
              </p:cNvSpPr>
              <p:nvPr/>
            </p:nvSpPr>
            <p:spPr bwMode="auto">
              <a:xfrm>
                <a:off x="1955" y="1762"/>
                <a:ext cx="539" cy="3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65" tIns="46034" rIns="92065" bIns="46034">
                <a:spAutoFit/>
              </a:bodyPr>
              <a:lstStyle/>
              <a:p>
                <a:r>
                  <a:rPr lang="en-US" sz="600" dirty="0">
                    <a:solidFill>
                      <a:srgbClr val="000000"/>
                    </a:solidFill>
                    <a:latin typeface="Symbol" pitchFamily="18" charset="2"/>
                  </a:rPr>
                  <a:t>a</a:t>
                </a:r>
              </a:p>
            </p:txBody>
          </p:sp>
        </p:grpSp>
        <p:sp>
          <p:nvSpPr>
            <p:cNvPr id="103530" name="Line 162"/>
            <p:cNvSpPr>
              <a:spLocks noChangeShapeType="1"/>
            </p:cNvSpPr>
            <p:nvPr/>
          </p:nvSpPr>
          <p:spPr bwMode="auto">
            <a:xfrm flipH="1">
              <a:off x="748" y="1845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531" name="Line 163"/>
            <p:cNvSpPr>
              <a:spLocks noChangeShapeType="1"/>
            </p:cNvSpPr>
            <p:nvPr/>
          </p:nvSpPr>
          <p:spPr bwMode="auto">
            <a:xfrm>
              <a:off x="1276" y="1893"/>
              <a:ext cx="0" cy="2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532" name="Line 164"/>
            <p:cNvSpPr>
              <a:spLocks noChangeShapeType="1"/>
            </p:cNvSpPr>
            <p:nvPr/>
          </p:nvSpPr>
          <p:spPr bwMode="auto">
            <a:xfrm>
              <a:off x="2188" y="1461"/>
              <a:ext cx="0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92" name="Group 165"/>
            <p:cNvGrpSpPr>
              <a:grpSpLocks/>
            </p:cNvGrpSpPr>
            <p:nvPr/>
          </p:nvGrpSpPr>
          <p:grpSpPr bwMode="auto">
            <a:xfrm>
              <a:off x="1904" y="1269"/>
              <a:ext cx="1033" cy="371"/>
              <a:chOff x="1904" y="1269"/>
              <a:chExt cx="1033" cy="371"/>
            </a:xfrm>
          </p:grpSpPr>
          <p:sp>
            <p:nvSpPr>
              <p:cNvPr id="103576" name="AutoShape 166"/>
              <p:cNvSpPr>
                <a:spLocks noChangeArrowheads="1"/>
              </p:cNvSpPr>
              <p:nvPr/>
            </p:nvSpPr>
            <p:spPr bwMode="auto">
              <a:xfrm>
                <a:off x="1904" y="1269"/>
                <a:ext cx="587" cy="197"/>
              </a:xfrm>
              <a:prstGeom prst="roundRect">
                <a:avLst>
                  <a:gd name="adj" fmla="val 24727"/>
                </a:avLst>
              </a:prstGeom>
              <a:gradFill rotWithShape="0">
                <a:gsLst>
                  <a:gs pos="0">
                    <a:srgbClr val="FE9B03"/>
                  </a:gs>
                  <a:gs pos="50000">
                    <a:srgbClr val="FFF5E5"/>
                  </a:gs>
                  <a:gs pos="100000">
                    <a:srgbClr val="FE9B03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93" name="Group 167"/>
              <p:cNvGrpSpPr>
                <a:grpSpLocks/>
              </p:cNvGrpSpPr>
              <p:nvPr/>
            </p:nvGrpSpPr>
            <p:grpSpPr bwMode="auto">
              <a:xfrm>
                <a:off x="1955" y="1274"/>
                <a:ext cx="982" cy="366"/>
                <a:chOff x="1955" y="1274"/>
                <a:chExt cx="982" cy="366"/>
              </a:xfrm>
            </p:grpSpPr>
            <p:sp>
              <p:nvSpPr>
                <p:cNvPr id="103578" name="AutoShape 168"/>
                <p:cNvSpPr>
                  <a:spLocks noChangeArrowheads="1"/>
                </p:cNvSpPr>
                <p:nvPr/>
              </p:nvSpPr>
              <p:spPr bwMode="auto">
                <a:xfrm>
                  <a:off x="1971" y="1288"/>
                  <a:ext cx="380" cy="95"/>
                </a:xfrm>
                <a:prstGeom prst="roundRect">
                  <a:avLst>
                    <a:gd name="adj" fmla="val 24417"/>
                  </a:avLst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3579" name="Rectangle 169"/>
                <p:cNvSpPr>
                  <a:spLocks noChangeArrowheads="1"/>
                </p:cNvSpPr>
                <p:nvPr/>
              </p:nvSpPr>
              <p:spPr bwMode="auto">
                <a:xfrm>
                  <a:off x="1955" y="1274"/>
                  <a:ext cx="982" cy="36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2065" tIns="46034" rIns="92065" bIns="46034">
                  <a:spAutoFit/>
                </a:bodyPr>
                <a:lstStyle/>
                <a:p>
                  <a:r>
                    <a:rPr lang="en-US" sz="600" dirty="0">
                      <a:solidFill>
                        <a:srgbClr val="000000"/>
                      </a:solidFill>
                    </a:rPr>
                    <a:t>mGluR</a:t>
                  </a:r>
                </a:p>
              </p:txBody>
            </p:sp>
            <p:sp>
              <p:nvSpPr>
                <p:cNvPr id="103580" name="Rectangle 170"/>
                <p:cNvSpPr>
                  <a:spLocks noChangeArrowheads="1"/>
                </p:cNvSpPr>
                <p:nvPr/>
              </p:nvSpPr>
              <p:spPr bwMode="auto">
                <a:xfrm>
                  <a:off x="2064" y="1284"/>
                  <a:ext cx="249" cy="10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94" name="Group 171"/>
            <p:cNvGrpSpPr>
              <a:grpSpLocks/>
            </p:cNvGrpSpPr>
            <p:nvPr/>
          </p:nvGrpSpPr>
          <p:grpSpPr bwMode="auto">
            <a:xfrm>
              <a:off x="1228" y="1796"/>
              <a:ext cx="98" cy="97"/>
              <a:chOff x="1228" y="1796"/>
              <a:chExt cx="98" cy="97"/>
            </a:xfrm>
          </p:grpSpPr>
          <p:sp>
            <p:nvSpPr>
              <p:cNvPr id="103572" name="Rectangle 172"/>
              <p:cNvSpPr>
                <a:spLocks noChangeArrowheads="1"/>
              </p:cNvSpPr>
              <p:nvPr/>
            </p:nvSpPr>
            <p:spPr bwMode="auto">
              <a:xfrm>
                <a:off x="1228" y="1797"/>
                <a:ext cx="96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95" name="Group 173"/>
              <p:cNvGrpSpPr>
                <a:grpSpLocks/>
              </p:cNvGrpSpPr>
              <p:nvPr/>
            </p:nvGrpSpPr>
            <p:grpSpPr bwMode="auto">
              <a:xfrm>
                <a:off x="1271" y="1796"/>
                <a:ext cx="55" cy="91"/>
                <a:chOff x="1271" y="1796"/>
                <a:chExt cx="55" cy="91"/>
              </a:xfrm>
            </p:grpSpPr>
            <p:sp>
              <p:nvSpPr>
                <p:cNvPr id="103574" name="Arc 174"/>
                <p:cNvSpPr>
                  <a:spLocks/>
                </p:cNvSpPr>
                <p:nvPr/>
              </p:nvSpPr>
              <p:spPr bwMode="auto">
                <a:xfrm>
                  <a:off x="1271" y="1796"/>
                  <a:ext cx="55" cy="45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575" name="Arc 175"/>
                <p:cNvSpPr>
                  <a:spLocks/>
                </p:cNvSpPr>
                <p:nvPr/>
              </p:nvSpPr>
              <p:spPr bwMode="auto">
                <a:xfrm>
                  <a:off x="1271" y="1842"/>
                  <a:ext cx="55" cy="45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600"/>
                      </a:cubicBezTo>
                    </a:path>
                    <a:path w="21600" h="21600" stroke="0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60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96" name="Group 176"/>
            <p:cNvGrpSpPr>
              <a:grpSpLocks/>
            </p:cNvGrpSpPr>
            <p:nvPr/>
          </p:nvGrpSpPr>
          <p:grpSpPr bwMode="auto">
            <a:xfrm>
              <a:off x="1594" y="1798"/>
              <a:ext cx="116" cy="102"/>
              <a:chOff x="1594" y="1798"/>
              <a:chExt cx="116" cy="102"/>
            </a:xfrm>
          </p:grpSpPr>
          <p:sp useBgFill="1">
            <p:nvSpPr>
              <p:cNvPr id="103568" name="Rectangle 177"/>
              <p:cNvSpPr>
                <a:spLocks noChangeArrowheads="1"/>
              </p:cNvSpPr>
              <p:nvPr/>
            </p:nvSpPr>
            <p:spPr bwMode="auto">
              <a:xfrm rot="-3360000">
                <a:off x="1611" y="1802"/>
                <a:ext cx="81" cy="116"/>
              </a:xfrm>
              <a:prstGeom prst="rect">
                <a:avLst/>
              </a:prstGeom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97" name="Group 178"/>
              <p:cNvGrpSpPr>
                <a:grpSpLocks/>
              </p:cNvGrpSpPr>
              <p:nvPr/>
            </p:nvGrpSpPr>
            <p:grpSpPr bwMode="auto">
              <a:xfrm>
                <a:off x="1617" y="1798"/>
                <a:ext cx="87" cy="77"/>
                <a:chOff x="1617" y="1798"/>
                <a:chExt cx="87" cy="77"/>
              </a:xfrm>
            </p:grpSpPr>
            <p:sp>
              <p:nvSpPr>
                <p:cNvPr id="103570" name="Arc 179"/>
                <p:cNvSpPr>
                  <a:spLocks/>
                </p:cNvSpPr>
                <p:nvPr/>
              </p:nvSpPr>
              <p:spPr bwMode="auto">
                <a:xfrm rot="-3360000">
                  <a:off x="1621" y="1794"/>
                  <a:ext cx="47" cy="55"/>
                </a:xfrm>
                <a:custGeom>
                  <a:avLst/>
                  <a:gdLst>
                    <a:gd name="T0" fmla="*/ 0 w 22065"/>
                    <a:gd name="T1" fmla="*/ 0 h 21600"/>
                    <a:gd name="T2" fmla="*/ 0 w 22065"/>
                    <a:gd name="T3" fmla="*/ 0 h 21600"/>
                    <a:gd name="T4" fmla="*/ 0 w 22065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065"/>
                    <a:gd name="T10" fmla="*/ 0 h 21600"/>
                    <a:gd name="T11" fmla="*/ 22065 w 22065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065" h="21600" fill="none" extrusionOk="0">
                      <a:moveTo>
                        <a:pt x="0" y="5"/>
                      </a:moveTo>
                      <a:cubicBezTo>
                        <a:pt x="156" y="1"/>
                        <a:pt x="312" y="-1"/>
                        <a:pt x="469" y="0"/>
                      </a:cubicBezTo>
                      <a:cubicBezTo>
                        <a:pt x="12242" y="0"/>
                        <a:pt x="21846" y="9427"/>
                        <a:pt x="22065" y="21198"/>
                      </a:cubicBezTo>
                    </a:path>
                    <a:path w="22065" h="21600" stroke="0" extrusionOk="0">
                      <a:moveTo>
                        <a:pt x="0" y="5"/>
                      </a:moveTo>
                      <a:cubicBezTo>
                        <a:pt x="156" y="1"/>
                        <a:pt x="312" y="-1"/>
                        <a:pt x="469" y="0"/>
                      </a:cubicBezTo>
                      <a:cubicBezTo>
                        <a:pt x="12242" y="0"/>
                        <a:pt x="21846" y="9427"/>
                        <a:pt x="22065" y="21198"/>
                      </a:cubicBezTo>
                      <a:lnTo>
                        <a:pt x="469" y="2160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571" name="Arc 180"/>
                <p:cNvSpPr>
                  <a:spLocks/>
                </p:cNvSpPr>
                <p:nvPr/>
              </p:nvSpPr>
              <p:spPr bwMode="auto">
                <a:xfrm rot="-3360000">
                  <a:off x="1651" y="1823"/>
                  <a:ext cx="49" cy="56"/>
                </a:xfrm>
                <a:custGeom>
                  <a:avLst/>
                  <a:gdLst>
                    <a:gd name="T0" fmla="*/ 0 w 22535"/>
                    <a:gd name="T1" fmla="*/ 0 h 22001"/>
                    <a:gd name="T2" fmla="*/ 0 w 22535"/>
                    <a:gd name="T3" fmla="*/ 0 h 22001"/>
                    <a:gd name="T4" fmla="*/ 0 w 22535"/>
                    <a:gd name="T5" fmla="*/ 0 h 22001"/>
                    <a:gd name="T6" fmla="*/ 0 60000 65536"/>
                    <a:gd name="T7" fmla="*/ 0 60000 65536"/>
                    <a:gd name="T8" fmla="*/ 0 60000 65536"/>
                    <a:gd name="T9" fmla="*/ 0 w 22535"/>
                    <a:gd name="T10" fmla="*/ 0 h 22001"/>
                    <a:gd name="T11" fmla="*/ 22535 w 22535"/>
                    <a:gd name="T12" fmla="*/ 22001 h 2200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535" h="22001" fill="none" extrusionOk="0">
                      <a:moveTo>
                        <a:pt x="22531" y="-1"/>
                      </a:moveTo>
                      <a:cubicBezTo>
                        <a:pt x="22533" y="133"/>
                        <a:pt x="22535" y="267"/>
                        <a:pt x="22535" y="401"/>
                      </a:cubicBezTo>
                      <a:cubicBezTo>
                        <a:pt x="22535" y="12330"/>
                        <a:pt x="12864" y="22001"/>
                        <a:pt x="935" y="22001"/>
                      </a:cubicBezTo>
                      <a:cubicBezTo>
                        <a:pt x="623" y="22001"/>
                        <a:pt x="311" y="21994"/>
                        <a:pt x="0" y="21980"/>
                      </a:cubicBezTo>
                    </a:path>
                    <a:path w="22535" h="22001" stroke="0" extrusionOk="0">
                      <a:moveTo>
                        <a:pt x="22531" y="-1"/>
                      </a:moveTo>
                      <a:cubicBezTo>
                        <a:pt x="22533" y="133"/>
                        <a:pt x="22535" y="267"/>
                        <a:pt x="22535" y="401"/>
                      </a:cubicBezTo>
                      <a:cubicBezTo>
                        <a:pt x="22535" y="12330"/>
                        <a:pt x="12864" y="22001"/>
                        <a:pt x="935" y="22001"/>
                      </a:cubicBezTo>
                      <a:cubicBezTo>
                        <a:pt x="623" y="22001"/>
                        <a:pt x="311" y="21994"/>
                        <a:pt x="0" y="21980"/>
                      </a:cubicBezTo>
                      <a:lnTo>
                        <a:pt x="935" y="401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98" name="Group 181"/>
            <p:cNvGrpSpPr>
              <a:grpSpLocks/>
            </p:cNvGrpSpPr>
            <p:nvPr/>
          </p:nvGrpSpPr>
          <p:grpSpPr bwMode="auto">
            <a:xfrm>
              <a:off x="3052" y="2612"/>
              <a:ext cx="98" cy="97"/>
              <a:chOff x="3052" y="2612"/>
              <a:chExt cx="98" cy="97"/>
            </a:xfrm>
          </p:grpSpPr>
          <p:sp>
            <p:nvSpPr>
              <p:cNvPr id="103564" name="Rectangle 182"/>
              <p:cNvSpPr>
                <a:spLocks noChangeArrowheads="1"/>
              </p:cNvSpPr>
              <p:nvPr/>
            </p:nvSpPr>
            <p:spPr bwMode="auto">
              <a:xfrm>
                <a:off x="3052" y="2613"/>
                <a:ext cx="96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99" name="Group 183"/>
              <p:cNvGrpSpPr>
                <a:grpSpLocks/>
              </p:cNvGrpSpPr>
              <p:nvPr/>
            </p:nvGrpSpPr>
            <p:grpSpPr bwMode="auto">
              <a:xfrm>
                <a:off x="3095" y="2612"/>
                <a:ext cx="55" cy="91"/>
                <a:chOff x="3095" y="2612"/>
                <a:chExt cx="55" cy="91"/>
              </a:xfrm>
            </p:grpSpPr>
            <p:sp>
              <p:nvSpPr>
                <p:cNvPr id="103566" name="Arc 184"/>
                <p:cNvSpPr>
                  <a:spLocks/>
                </p:cNvSpPr>
                <p:nvPr/>
              </p:nvSpPr>
              <p:spPr bwMode="auto">
                <a:xfrm>
                  <a:off x="3095" y="2612"/>
                  <a:ext cx="55" cy="45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567" name="Arc 185"/>
                <p:cNvSpPr>
                  <a:spLocks/>
                </p:cNvSpPr>
                <p:nvPr/>
              </p:nvSpPr>
              <p:spPr bwMode="auto">
                <a:xfrm>
                  <a:off x="3095" y="2658"/>
                  <a:ext cx="55" cy="45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600"/>
                      </a:cubicBezTo>
                    </a:path>
                    <a:path w="21600" h="21600" stroke="0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60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03537" name="Line 186"/>
            <p:cNvSpPr>
              <a:spLocks noChangeShapeType="1"/>
            </p:cNvSpPr>
            <p:nvPr/>
          </p:nvSpPr>
          <p:spPr bwMode="auto">
            <a:xfrm>
              <a:off x="3100" y="1461"/>
              <a:ext cx="0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0" name="Group 187"/>
            <p:cNvGrpSpPr>
              <a:grpSpLocks/>
            </p:cNvGrpSpPr>
            <p:nvPr/>
          </p:nvGrpSpPr>
          <p:grpSpPr bwMode="auto">
            <a:xfrm>
              <a:off x="2620" y="1274"/>
              <a:ext cx="941" cy="366"/>
              <a:chOff x="2620" y="1274"/>
              <a:chExt cx="941" cy="366"/>
            </a:xfrm>
          </p:grpSpPr>
          <p:sp>
            <p:nvSpPr>
              <p:cNvPr id="317628" name="AutoShape 188"/>
              <p:cNvSpPr>
                <a:spLocks noChangeArrowheads="1"/>
              </p:cNvSpPr>
              <p:nvPr/>
            </p:nvSpPr>
            <p:spPr bwMode="auto">
              <a:xfrm>
                <a:off x="2769" y="1274"/>
                <a:ext cx="584" cy="194"/>
              </a:xfrm>
              <a:prstGeom prst="roundRect">
                <a:avLst>
                  <a:gd name="adj" fmla="val 24727"/>
                </a:avLst>
              </a:prstGeom>
              <a:gradFill rotWithShape="0">
                <a:gsLst>
                  <a:gs pos="0">
                    <a:schemeClr val="accent2"/>
                  </a:gs>
                  <a:gs pos="50000">
                    <a:schemeClr val="accent2">
                      <a:gamma/>
                      <a:tint val="10196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3563" name="Rectangle 189"/>
              <p:cNvSpPr>
                <a:spLocks noChangeArrowheads="1"/>
              </p:cNvSpPr>
              <p:nvPr/>
            </p:nvSpPr>
            <p:spPr bwMode="auto">
              <a:xfrm>
                <a:off x="2620" y="1274"/>
                <a:ext cx="941" cy="3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65" tIns="46034" rIns="92065" bIns="46034">
                <a:spAutoFit/>
              </a:bodyPr>
              <a:lstStyle/>
              <a:p>
                <a:pPr algn="ctr"/>
                <a:r>
                  <a:rPr lang="en-US" sz="600" dirty="0">
                    <a:solidFill>
                      <a:srgbClr val="000000"/>
                    </a:solidFill>
                  </a:rPr>
                  <a:t>GPCR</a:t>
                </a:r>
              </a:p>
            </p:txBody>
          </p:sp>
        </p:grpSp>
        <p:grpSp>
          <p:nvGrpSpPr>
            <p:cNvPr id="201" name="Group 190"/>
            <p:cNvGrpSpPr>
              <a:grpSpLocks/>
            </p:cNvGrpSpPr>
            <p:nvPr/>
          </p:nvGrpSpPr>
          <p:grpSpPr bwMode="auto">
            <a:xfrm>
              <a:off x="2523" y="672"/>
              <a:ext cx="1251" cy="578"/>
              <a:chOff x="2523" y="672"/>
              <a:chExt cx="1251" cy="578"/>
            </a:xfrm>
          </p:grpSpPr>
          <p:sp>
            <p:nvSpPr>
              <p:cNvPr id="317631" name="AutoShape 191"/>
              <p:cNvSpPr>
                <a:spLocks noChangeArrowheads="1"/>
              </p:cNvSpPr>
              <p:nvPr/>
            </p:nvSpPr>
            <p:spPr bwMode="auto">
              <a:xfrm>
                <a:off x="2769" y="672"/>
                <a:ext cx="621" cy="358"/>
              </a:xfrm>
              <a:prstGeom prst="roundRect">
                <a:avLst>
                  <a:gd name="adj" fmla="val 24417"/>
                </a:avLst>
              </a:prstGeom>
              <a:gradFill rotWithShape="0">
                <a:gsLst>
                  <a:gs pos="0">
                    <a:schemeClr val="accent2"/>
                  </a:gs>
                  <a:gs pos="50000">
                    <a:schemeClr val="accent2">
                      <a:gamma/>
                      <a:tint val="10196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3561" name="Rectangle 192"/>
              <p:cNvSpPr>
                <a:spLocks noChangeArrowheads="1"/>
              </p:cNvSpPr>
              <p:nvPr/>
            </p:nvSpPr>
            <p:spPr bwMode="auto">
              <a:xfrm>
                <a:off x="2523" y="708"/>
                <a:ext cx="1251" cy="5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65" tIns="46034" rIns="92065" bIns="46034">
                <a:spAutoFit/>
              </a:bodyPr>
              <a:lstStyle/>
              <a:p>
                <a:pPr algn="ctr"/>
                <a:r>
                  <a:rPr lang="en-US" sz="600" dirty="0">
                    <a:solidFill>
                      <a:srgbClr val="000000"/>
                    </a:solidFill>
                  </a:rPr>
                  <a:t>Regulator/</a:t>
                </a:r>
              </a:p>
              <a:p>
                <a:pPr algn="ctr"/>
                <a:r>
                  <a:rPr lang="en-US" sz="600" dirty="0">
                    <a:solidFill>
                      <a:srgbClr val="000000"/>
                    </a:solidFill>
                  </a:rPr>
                  <a:t>Hormone</a:t>
                </a:r>
              </a:p>
            </p:txBody>
          </p:sp>
        </p:grpSp>
        <p:sp>
          <p:nvSpPr>
            <p:cNvPr id="103540" name="Line 193"/>
            <p:cNvSpPr>
              <a:spLocks noChangeShapeType="1"/>
            </p:cNvSpPr>
            <p:nvPr/>
          </p:nvSpPr>
          <p:spPr bwMode="auto">
            <a:xfrm>
              <a:off x="1319" y="1029"/>
              <a:ext cx="5" cy="2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2" name="Group 194"/>
            <p:cNvGrpSpPr>
              <a:grpSpLocks/>
            </p:cNvGrpSpPr>
            <p:nvPr/>
          </p:nvGrpSpPr>
          <p:grpSpPr bwMode="auto">
            <a:xfrm>
              <a:off x="1065" y="698"/>
              <a:ext cx="1040" cy="552"/>
              <a:chOff x="1065" y="698"/>
              <a:chExt cx="1040" cy="552"/>
            </a:xfrm>
          </p:grpSpPr>
          <p:sp>
            <p:nvSpPr>
              <p:cNvPr id="103555" name="AutoShape 195"/>
              <p:cNvSpPr>
                <a:spLocks noChangeArrowheads="1"/>
              </p:cNvSpPr>
              <p:nvPr/>
            </p:nvSpPr>
            <p:spPr bwMode="auto">
              <a:xfrm>
                <a:off x="1065" y="698"/>
                <a:ext cx="502" cy="348"/>
              </a:xfrm>
              <a:prstGeom prst="roundRect">
                <a:avLst>
                  <a:gd name="adj" fmla="val 24727"/>
                </a:avLst>
              </a:prstGeom>
              <a:gradFill rotWithShape="0">
                <a:gsLst>
                  <a:gs pos="0">
                    <a:srgbClr val="FE9B03"/>
                  </a:gs>
                  <a:gs pos="50000">
                    <a:srgbClr val="FFF5E5"/>
                  </a:gs>
                  <a:gs pos="100000">
                    <a:srgbClr val="FE9B03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03" name="Group 196"/>
              <p:cNvGrpSpPr>
                <a:grpSpLocks/>
              </p:cNvGrpSpPr>
              <p:nvPr/>
            </p:nvGrpSpPr>
            <p:grpSpPr bwMode="auto">
              <a:xfrm>
                <a:off x="1105" y="708"/>
                <a:ext cx="1000" cy="542"/>
                <a:chOff x="1105" y="708"/>
                <a:chExt cx="1000" cy="542"/>
              </a:xfrm>
            </p:grpSpPr>
            <p:sp>
              <p:nvSpPr>
                <p:cNvPr id="103557" name="AutoShape 197"/>
                <p:cNvSpPr>
                  <a:spLocks noChangeArrowheads="1"/>
                </p:cNvSpPr>
                <p:nvPr/>
              </p:nvSpPr>
              <p:spPr bwMode="auto">
                <a:xfrm>
                  <a:off x="1122" y="720"/>
                  <a:ext cx="324" cy="170"/>
                </a:xfrm>
                <a:prstGeom prst="roundRect">
                  <a:avLst>
                    <a:gd name="adj" fmla="val 24417"/>
                  </a:avLst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3558" name="Rectangle 198"/>
                <p:cNvSpPr>
                  <a:spLocks noChangeArrowheads="1"/>
                </p:cNvSpPr>
                <p:nvPr/>
              </p:nvSpPr>
              <p:spPr bwMode="auto">
                <a:xfrm>
                  <a:off x="1105" y="708"/>
                  <a:ext cx="1000" cy="5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2065" tIns="46034" rIns="92065" bIns="46034">
                  <a:spAutoFit/>
                </a:bodyPr>
                <a:lstStyle/>
                <a:p>
                  <a:r>
                    <a:rPr lang="en-US" sz="600" dirty="0">
                      <a:solidFill>
                        <a:srgbClr val="000000"/>
                      </a:solidFill>
                    </a:rPr>
                    <a:t>Growth</a:t>
                  </a:r>
                </a:p>
                <a:p>
                  <a:r>
                    <a:rPr lang="en-US" sz="600" dirty="0">
                      <a:solidFill>
                        <a:srgbClr val="000000"/>
                      </a:solidFill>
                    </a:rPr>
                    <a:t>Factor</a:t>
                  </a:r>
                </a:p>
              </p:txBody>
            </p:sp>
            <p:sp>
              <p:nvSpPr>
                <p:cNvPr id="103559" name="Rectangle 199"/>
                <p:cNvSpPr>
                  <a:spLocks noChangeArrowheads="1"/>
                </p:cNvSpPr>
                <p:nvPr/>
              </p:nvSpPr>
              <p:spPr bwMode="auto">
                <a:xfrm>
                  <a:off x="1202" y="713"/>
                  <a:ext cx="213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03542" name="Line 200"/>
            <p:cNvSpPr>
              <a:spLocks noChangeShapeType="1"/>
            </p:cNvSpPr>
            <p:nvPr/>
          </p:nvSpPr>
          <p:spPr bwMode="auto">
            <a:xfrm>
              <a:off x="2188" y="981"/>
              <a:ext cx="0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4" name="Group 201"/>
            <p:cNvGrpSpPr>
              <a:grpSpLocks/>
            </p:cNvGrpSpPr>
            <p:nvPr/>
          </p:nvGrpSpPr>
          <p:grpSpPr bwMode="auto">
            <a:xfrm>
              <a:off x="1967" y="768"/>
              <a:ext cx="801" cy="395"/>
              <a:chOff x="1967" y="768"/>
              <a:chExt cx="801" cy="395"/>
            </a:xfrm>
          </p:grpSpPr>
          <p:sp>
            <p:nvSpPr>
              <p:cNvPr id="103553" name="Oval 202"/>
              <p:cNvSpPr>
                <a:spLocks noChangeArrowheads="1"/>
              </p:cNvSpPr>
              <p:nvPr/>
            </p:nvSpPr>
            <p:spPr bwMode="auto">
              <a:xfrm>
                <a:off x="2016" y="768"/>
                <a:ext cx="375" cy="234"/>
              </a:xfrm>
              <a:prstGeom prst="ellipse">
                <a:avLst/>
              </a:prstGeom>
              <a:gradFill rotWithShape="0">
                <a:gsLst>
                  <a:gs pos="0">
                    <a:srgbClr val="FE9B03"/>
                  </a:gs>
                  <a:gs pos="50000">
                    <a:srgbClr val="FFF5E5"/>
                  </a:gs>
                  <a:gs pos="100000">
                    <a:srgbClr val="FE9B03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554" name="Rectangle 203"/>
              <p:cNvSpPr>
                <a:spLocks noChangeArrowheads="1"/>
              </p:cNvSpPr>
              <p:nvPr/>
            </p:nvSpPr>
            <p:spPr bwMode="auto">
              <a:xfrm>
                <a:off x="1967" y="797"/>
                <a:ext cx="801" cy="3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65" tIns="46034" rIns="92065" bIns="46034">
                <a:spAutoFit/>
              </a:bodyPr>
              <a:lstStyle/>
              <a:p>
                <a:r>
                  <a:rPr lang="en-US" sz="600" dirty="0">
                    <a:solidFill>
                      <a:srgbClr val="000000"/>
                    </a:solidFill>
                  </a:rPr>
                  <a:t>  </a:t>
                </a:r>
                <a:r>
                  <a:rPr lang="en-US" sz="600" dirty="0" err="1">
                    <a:solidFill>
                      <a:srgbClr val="000000"/>
                    </a:solidFill>
                  </a:rPr>
                  <a:t>Glu</a:t>
                </a:r>
                <a:endParaRPr lang="en-US" sz="6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05" name="Group 204"/>
            <p:cNvGrpSpPr>
              <a:grpSpLocks/>
            </p:cNvGrpSpPr>
            <p:nvPr/>
          </p:nvGrpSpPr>
          <p:grpSpPr bwMode="auto">
            <a:xfrm>
              <a:off x="4496" y="1269"/>
              <a:ext cx="1122" cy="385"/>
              <a:chOff x="4496" y="1269"/>
              <a:chExt cx="1122" cy="385"/>
            </a:xfrm>
          </p:grpSpPr>
          <p:sp>
            <p:nvSpPr>
              <p:cNvPr id="317645" name="AutoShape 205"/>
              <p:cNvSpPr>
                <a:spLocks noChangeArrowheads="1"/>
              </p:cNvSpPr>
              <p:nvPr/>
            </p:nvSpPr>
            <p:spPr bwMode="auto">
              <a:xfrm>
                <a:off x="4498" y="1274"/>
                <a:ext cx="584" cy="194"/>
              </a:xfrm>
              <a:prstGeom prst="roundRect">
                <a:avLst>
                  <a:gd name="adj" fmla="val 24727"/>
                </a:avLst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tint val="10196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3550" name="AutoShape 206"/>
              <p:cNvSpPr>
                <a:spLocks noChangeArrowheads="1"/>
              </p:cNvSpPr>
              <p:nvPr/>
            </p:nvSpPr>
            <p:spPr bwMode="auto">
              <a:xfrm>
                <a:off x="4563" y="1288"/>
                <a:ext cx="380" cy="95"/>
              </a:xfrm>
              <a:prstGeom prst="roundRect">
                <a:avLst>
                  <a:gd name="adj" fmla="val 24417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551" name="Rectangle 207"/>
              <p:cNvSpPr>
                <a:spLocks noChangeArrowheads="1"/>
              </p:cNvSpPr>
              <p:nvPr/>
            </p:nvSpPr>
            <p:spPr bwMode="auto">
              <a:xfrm>
                <a:off x="4546" y="1274"/>
                <a:ext cx="1072" cy="3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65" tIns="46034" rIns="92065" bIns="46034">
                <a:spAutoFit/>
              </a:bodyPr>
              <a:lstStyle/>
              <a:p>
                <a:r>
                  <a:rPr lang="en-US" sz="600" dirty="0">
                    <a:solidFill>
                      <a:srgbClr val="000000"/>
                    </a:solidFill>
                  </a:rPr>
                  <a:t>NMDAR</a:t>
                </a:r>
              </a:p>
            </p:txBody>
          </p:sp>
          <p:sp>
            <p:nvSpPr>
              <p:cNvPr id="103552" name="Rectangle 208"/>
              <p:cNvSpPr>
                <a:spLocks noChangeArrowheads="1"/>
              </p:cNvSpPr>
              <p:nvPr/>
            </p:nvSpPr>
            <p:spPr bwMode="auto">
              <a:xfrm>
                <a:off x="4656" y="1284"/>
                <a:ext cx="249" cy="1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3545" name="Line 209"/>
            <p:cNvSpPr>
              <a:spLocks noChangeShapeType="1"/>
            </p:cNvSpPr>
            <p:nvPr/>
          </p:nvSpPr>
          <p:spPr bwMode="auto">
            <a:xfrm>
              <a:off x="4828" y="981"/>
              <a:ext cx="0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6" name="Group 210"/>
            <p:cNvGrpSpPr>
              <a:grpSpLocks/>
            </p:cNvGrpSpPr>
            <p:nvPr/>
          </p:nvGrpSpPr>
          <p:grpSpPr bwMode="auto">
            <a:xfrm>
              <a:off x="4607" y="769"/>
              <a:ext cx="801" cy="394"/>
              <a:chOff x="4607" y="769"/>
              <a:chExt cx="801" cy="394"/>
            </a:xfrm>
          </p:grpSpPr>
          <p:sp>
            <p:nvSpPr>
              <p:cNvPr id="317651" name="Oval 211"/>
              <p:cNvSpPr>
                <a:spLocks noChangeArrowheads="1"/>
              </p:cNvSpPr>
              <p:nvPr/>
            </p:nvSpPr>
            <p:spPr bwMode="auto">
              <a:xfrm>
                <a:off x="4655" y="769"/>
                <a:ext cx="375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tint val="10196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3548" name="Rectangle 212"/>
              <p:cNvSpPr>
                <a:spLocks noChangeArrowheads="1"/>
              </p:cNvSpPr>
              <p:nvPr/>
            </p:nvSpPr>
            <p:spPr bwMode="auto">
              <a:xfrm>
                <a:off x="4607" y="797"/>
                <a:ext cx="801" cy="3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65" tIns="46034" rIns="92065" bIns="46034">
                <a:spAutoFit/>
              </a:bodyPr>
              <a:lstStyle/>
              <a:p>
                <a:r>
                  <a:rPr lang="en-US" sz="600" dirty="0">
                    <a:solidFill>
                      <a:srgbClr val="000000"/>
                    </a:solidFill>
                  </a:rPr>
                  <a:t>  </a:t>
                </a:r>
                <a:r>
                  <a:rPr lang="en-US" sz="600" dirty="0" err="1">
                    <a:solidFill>
                      <a:srgbClr val="000000"/>
                    </a:solidFill>
                  </a:rPr>
                  <a:t>Glu</a:t>
                </a:r>
                <a:endParaRPr lang="en-US" sz="600" dirty="0">
                  <a:solidFill>
                    <a:srgbClr val="000000"/>
                  </a:solidFill>
                </a:endParaRPr>
              </a:p>
            </p:txBody>
          </p:sp>
        </p:grpSp>
      </p:grpSp>
      <p:pic>
        <p:nvPicPr>
          <p:cNvPr id="103432" name="Picture 213" descr="usb_cell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77109" y="4115823"/>
            <a:ext cx="1783360" cy="1847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3" name="Picture 214" descr="usb_cell_spine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72303" y="4115823"/>
            <a:ext cx="1424588" cy="1842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4" name="Picture 215" descr="smoldyn_dif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56047" y="4283816"/>
            <a:ext cx="1428089" cy="1427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35" name="Text Box 217"/>
          <p:cNvSpPr txBox="1">
            <a:spLocks noChangeArrowheads="1"/>
          </p:cNvSpPr>
          <p:nvPr/>
        </p:nvSpPr>
        <p:spPr bwMode="auto">
          <a:xfrm>
            <a:off x="598374" y="5963744"/>
            <a:ext cx="1386551" cy="674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83" tIns="50392" rIns="100783" bIns="50392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Stochastic</a:t>
            </a:r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03436" name="Text Box 218"/>
          <p:cNvSpPr txBox="1">
            <a:spLocks noChangeArrowheads="1"/>
          </p:cNvSpPr>
          <p:nvPr/>
        </p:nvSpPr>
        <p:spPr bwMode="auto">
          <a:xfrm>
            <a:off x="2331145" y="5963744"/>
            <a:ext cx="2468578" cy="96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83" tIns="50392" rIns="100783" bIns="50392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Compartmental</a:t>
            </a:r>
          </a:p>
          <a:p>
            <a:r>
              <a:rPr lang="en-US" sz="2000" dirty="0">
                <a:solidFill>
                  <a:schemeClr val="tx1"/>
                </a:solidFill>
              </a:rPr>
              <a:t>ODE and stochastic</a:t>
            </a:r>
          </a:p>
          <a:p>
            <a:r>
              <a:rPr lang="en-US" sz="2000" dirty="0">
                <a:solidFill>
                  <a:schemeClr val="tx1"/>
                </a:solidFill>
              </a:rPr>
              <a:t>Steady-state solver</a:t>
            </a:r>
          </a:p>
        </p:txBody>
      </p:sp>
      <p:sp>
        <p:nvSpPr>
          <p:cNvPr id="103437" name="Text Box 219"/>
          <p:cNvSpPr txBox="1">
            <a:spLocks noChangeArrowheads="1"/>
          </p:cNvSpPr>
          <p:nvPr/>
        </p:nvSpPr>
        <p:spPr bwMode="auto">
          <a:xfrm>
            <a:off x="4788297" y="5963744"/>
            <a:ext cx="2352146" cy="3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83" tIns="50392" rIns="100783" bIns="50392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Cellular biophysics</a:t>
            </a:r>
          </a:p>
        </p:txBody>
      </p:sp>
      <p:sp>
        <p:nvSpPr>
          <p:cNvPr id="103438" name="Text Box 220"/>
          <p:cNvSpPr txBox="1">
            <a:spLocks noChangeArrowheads="1"/>
          </p:cNvSpPr>
          <p:nvPr/>
        </p:nvSpPr>
        <p:spPr bwMode="auto">
          <a:xfrm>
            <a:off x="7710978" y="5963744"/>
            <a:ext cx="1144498" cy="3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83" tIns="50392" rIns="100783" bIns="50392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Network</a:t>
            </a:r>
          </a:p>
        </p:txBody>
      </p:sp>
      <p:sp>
        <p:nvSpPr>
          <p:cNvPr id="103439" name="AutoShape 221"/>
          <p:cNvSpPr>
            <a:spLocks noChangeArrowheads="1"/>
          </p:cNvSpPr>
          <p:nvPr/>
        </p:nvSpPr>
        <p:spPr bwMode="auto">
          <a:xfrm>
            <a:off x="2436151" y="6971700"/>
            <a:ext cx="4872302" cy="587975"/>
          </a:xfrm>
          <a:prstGeom prst="leftRightArrow">
            <a:avLst>
              <a:gd name="adj1" fmla="val 50000"/>
              <a:gd name="adj2" fmla="val 165714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0783" tIns="50392" rIns="100783" bIns="50392" anchor="ctr"/>
          <a:lstStyle/>
          <a:p>
            <a:pPr algn="ctr"/>
            <a:r>
              <a:rPr lang="en-US" sz="2000" dirty="0"/>
              <a:t>Multiscale: </a:t>
            </a:r>
            <a:r>
              <a:rPr lang="en-US" sz="2000" dirty="0" err="1" smtClean="0"/>
              <a:t>Rdesigneur</a:t>
            </a:r>
            <a:endParaRPr lang="en-US" sz="2000" dirty="0"/>
          </a:p>
        </p:txBody>
      </p:sp>
      <p:sp>
        <p:nvSpPr>
          <p:cNvPr id="103440" name="AutoShape 222"/>
          <p:cNvSpPr>
            <a:spLocks noChangeArrowheads="1"/>
          </p:cNvSpPr>
          <p:nvPr/>
        </p:nvSpPr>
        <p:spPr bwMode="auto">
          <a:xfrm>
            <a:off x="4956307" y="6383726"/>
            <a:ext cx="4368271" cy="671971"/>
          </a:xfrm>
          <a:prstGeom prst="leftRightArrow">
            <a:avLst>
              <a:gd name="adj1" fmla="val 50000"/>
              <a:gd name="adj2" fmla="val 130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0783" tIns="50392" rIns="100783" bIns="50392" anchor="ctr"/>
          <a:lstStyle/>
          <a:p>
            <a:pPr algn="ctr"/>
            <a:r>
              <a:rPr lang="en-US" sz="2000" dirty="0"/>
              <a:t>Multiscale: biophysical network</a:t>
            </a:r>
          </a:p>
        </p:txBody>
      </p:sp>
      <p:pic>
        <p:nvPicPr>
          <p:cNvPr id="103441" name="Picture 4" descr="aditya_OB_nml_mml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140443" y="4115823"/>
            <a:ext cx="2835176" cy="1819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3" name="Picture 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620946" y="115495"/>
            <a:ext cx="3291669" cy="1732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-30163"/>
            <a:ext cx="9048750" cy="1239838"/>
          </a:xfrm>
        </p:spPr>
        <p:txBody>
          <a:bodyPr/>
          <a:lstStyle/>
          <a:p>
            <a:r>
              <a:rPr lang="en-US" dirty="0" smtClean="0"/>
              <a:t>MOOSE and friends:</a:t>
            </a:r>
            <a:br>
              <a:rPr lang="en-US" dirty="0" smtClean="0"/>
            </a:br>
            <a:r>
              <a:rPr lang="en-US" sz="2800" dirty="0" smtClean="0"/>
              <a:t>Workflow for developing and using models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97712" y="1036637"/>
            <a:ext cx="2562225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135312" y="1314273"/>
            <a:ext cx="3962400" cy="6017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/>
                </a:solidFill>
              </a:rPr>
              <a:t>MOOSE: </a:t>
            </a:r>
            <a:r>
              <a:rPr lang="en-US" dirty="0" smtClean="0">
                <a:solidFill>
                  <a:schemeClr val="tx1"/>
                </a:solidFill>
              </a:rPr>
              <a:t>Runs multiscale models.</a:t>
            </a:r>
          </a:p>
          <a:p>
            <a:pPr algn="ctr"/>
            <a:r>
              <a:rPr lang="en-US" dirty="0" err="1" smtClean="0">
                <a:solidFill>
                  <a:schemeClr val="accent6"/>
                </a:solidFill>
              </a:rPr>
              <a:t>Rdesigneur</a:t>
            </a:r>
            <a:r>
              <a:rPr lang="en-US" dirty="0" smtClean="0">
                <a:solidFill>
                  <a:schemeClr val="tx1"/>
                </a:solidFill>
              </a:rPr>
              <a:t>: Concise Python definition of multiscale models.</a:t>
            </a:r>
          </a:p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r>
              <a:rPr lang="en-US" dirty="0" err="1" smtClean="0">
                <a:solidFill>
                  <a:schemeClr val="accent6"/>
                </a:solidFill>
              </a:rPr>
              <a:t>FindSim</a:t>
            </a:r>
            <a:r>
              <a:rPr lang="en-US" dirty="0" smtClean="0">
                <a:solidFill>
                  <a:schemeClr val="tx1"/>
                </a:solidFill>
              </a:rPr>
              <a:t>: Codifies experiments, runs them on models, scores results</a:t>
            </a:r>
          </a:p>
          <a:p>
            <a:pPr algn="ctr"/>
            <a:r>
              <a:rPr lang="en-US" dirty="0" err="1" smtClean="0">
                <a:solidFill>
                  <a:schemeClr val="accent6"/>
                </a:solidFill>
              </a:rPr>
              <a:t>FindSimWeb</a:t>
            </a:r>
            <a:r>
              <a:rPr lang="en-US" dirty="0" smtClean="0">
                <a:solidFill>
                  <a:schemeClr val="accent6"/>
                </a:solidFill>
              </a:rPr>
              <a:t>: </a:t>
            </a:r>
            <a:r>
              <a:rPr lang="en-US" dirty="0" smtClean="0">
                <a:solidFill>
                  <a:schemeClr val="tx1"/>
                </a:solidFill>
              </a:rPr>
              <a:t>Does the same from a web interface.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Also manages database of coded experiments.</a:t>
            </a:r>
          </a:p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r>
              <a:rPr lang="en-US" dirty="0" smtClean="0">
                <a:solidFill>
                  <a:schemeClr val="accent6"/>
                </a:solidFill>
              </a:rPr>
              <a:t>HOSS</a:t>
            </a:r>
            <a:r>
              <a:rPr lang="en-US" dirty="0" smtClean="0">
                <a:solidFill>
                  <a:schemeClr val="tx1"/>
                </a:solidFill>
              </a:rPr>
              <a:t>: Hierarchical Optimization of Systems Simulations.</a:t>
            </a:r>
          </a:p>
          <a:p>
            <a:pPr algn="ctr"/>
            <a:endParaRPr lang="en-US" dirty="0" smtClean="0">
              <a:solidFill>
                <a:schemeClr val="accent6"/>
              </a:solidFill>
            </a:endParaRPr>
          </a:p>
          <a:p>
            <a:pPr algn="ctr"/>
            <a:r>
              <a:rPr lang="en-US" dirty="0" smtClean="0">
                <a:solidFill>
                  <a:schemeClr val="accent6"/>
                </a:solidFill>
              </a:rPr>
              <a:t>HILLTAU</a:t>
            </a:r>
            <a:r>
              <a:rPr lang="en-US" dirty="0" smtClean="0">
                <a:solidFill>
                  <a:schemeClr val="tx1"/>
                </a:solidFill>
              </a:rPr>
              <a:t>: Simulator and format for reduced signaling models: accurate, sparse, and fast</a:t>
            </a:r>
          </a:p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r>
              <a:rPr lang="en-US" dirty="0" smtClean="0">
                <a:solidFill>
                  <a:schemeClr val="accent6"/>
                </a:solidFill>
              </a:rPr>
              <a:t>SANKET</a:t>
            </a:r>
            <a:r>
              <a:rPr lang="en-US" dirty="0" smtClean="0">
                <a:solidFill>
                  <a:schemeClr val="tx1"/>
                </a:solidFill>
              </a:rPr>
              <a:t>: </a:t>
            </a:r>
            <a:r>
              <a:rPr lang="en-US" dirty="0" err="1" smtClean="0">
                <a:solidFill>
                  <a:schemeClr val="tx1"/>
                </a:solidFill>
              </a:rPr>
              <a:t>Signalling</a:t>
            </a:r>
            <a:r>
              <a:rPr lang="en-US" dirty="0" smtClean="0">
                <a:solidFill>
                  <a:schemeClr val="tx1"/>
                </a:solidFill>
              </a:rPr>
              <a:t> and Neurophysiology Knowledge-resource for Experiments and Theory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&gt;250 experiments and analysis pipeline using </a:t>
            </a:r>
            <a:r>
              <a:rPr lang="en-US" dirty="0" err="1" smtClean="0">
                <a:solidFill>
                  <a:schemeClr val="tx1"/>
                </a:solidFill>
              </a:rPr>
              <a:t>FindSim</a:t>
            </a:r>
            <a:r>
              <a:rPr lang="en-US" dirty="0" smtClean="0">
                <a:solidFill>
                  <a:schemeClr val="tx1"/>
                </a:solidFill>
              </a:rPr>
              <a:t> and HOSS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65237"/>
            <a:ext cx="3291669" cy="1732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97712" y="2941637"/>
            <a:ext cx="2514600" cy="1755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9312" y="5829713"/>
            <a:ext cx="2057400" cy="172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503238" y="49213"/>
            <a:ext cx="9070975" cy="706437"/>
          </a:xfrm>
        </p:spPr>
        <p:txBody>
          <a:bodyPr/>
          <a:lstStyle/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en-IN" smtClean="0"/>
              <a:t>Acknowledgements</a:t>
            </a:r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20712" y="3303587"/>
            <a:ext cx="9070975" cy="4057650"/>
          </a:xfrm>
        </p:spPr>
        <p:txBody>
          <a:bodyPr/>
          <a:lstStyle/>
          <a:p>
            <a:pPr marL="325438" indent="-309563" eaLnBrk="1">
              <a:buSzPct val="45000"/>
              <a:buNone/>
              <a:tabLst>
                <a:tab pos="557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/>
            </a:pPr>
            <a:r>
              <a:rPr lang="en-IN" sz="2400" dirty="0" err="1" smtClean="0"/>
              <a:t>Harsha</a:t>
            </a:r>
            <a:r>
              <a:rPr lang="en-IN" sz="2400" dirty="0" smtClean="0"/>
              <a:t> </a:t>
            </a:r>
            <a:r>
              <a:rPr lang="en-IN" sz="2400" dirty="0" err="1" smtClean="0"/>
              <a:t>Rani</a:t>
            </a:r>
            <a:r>
              <a:rPr lang="en-IN" sz="2400" dirty="0" smtClean="0"/>
              <a:t>, </a:t>
            </a:r>
            <a:r>
              <a:rPr lang="en-IN" sz="2400" dirty="0" err="1" smtClean="0"/>
              <a:t>Nisha</a:t>
            </a:r>
            <a:r>
              <a:rPr lang="en-IN" sz="2400" dirty="0" smtClean="0"/>
              <a:t> </a:t>
            </a:r>
            <a:r>
              <a:rPr lang="en-IN" sz="2400" dirty="0" err="1" smtClean="0"/>
              <a:t>Viswaan</a:t>
            </a:r>
            <a:r>
              <a:rPr lang="en-IN" sz="2400" dirty="0" smtClean="0"/>
              <a:t>, </a:t>
            </a:r>
            <a:r>
              <a:rPr lang="en-IN" sz="2400" dirty="0" err="1" smtClean="0"/>
              <a:t>Surbhit</a:t>
            </a:r>
            <a:r>
              <a:rPr lang="en-IN" sz="2400" dirty="0" smtClean="0"/>
              <a:t> </a:t>
            </a:r>
            <a:r>
              <a:rPr lang="en-IN" sz="2400" dirty="0" err="1" smtClean="0"/>
              <a:t>Wagle</a:t>
            </a:r>
            <a:endParaRPr lang="en-IN" sz="2400" dirty="0" smtClean="0"/>
          </a:p>
          <a:p>
            <a:pPr marL="325438" indent="-309563" eaLnBrk="1">
              <a:buSzPct val="45000"/>
              <a:buNone/>
              <a:tabLst>
                <a:tab pos="557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/>
            </a:pPr>
            <a:r>
              <a:rPr lang="en-IN" sz="2400" dirty="0" err="1" smtClean="0"/>
              <a:t>Jyoti</a:t>
            </a:r>
            <a:r>
              <a:rPr lang="en-IN" sz="2400" dirty="0" smtClean="0"/>
              <a:t> </a:t>
            </a:r>
            <a:r>
              <a:rPr lang="en-IN" sz="2400" dirty="0" err="1" smtClean="0"/>
              <a:t>Mangal</a:t>
            </a:r>
            <a:r>
              <a:rPr lang="en-IN" sz="2400" dirty="0" smtClean="0"/>
              <a:t>, </a:t>
            </a:r>
            <a:r>
              <a:rPr lang="en-IN" sz="2400" dirty="0" err="1" smtClean="0"/>
              <a:t>Vinod</a:t>
            </a:r>
            <a:r>
              <a:rPr lang="en-IN" sz="2400" dirty="0" smtClean="0"/>
              <a:t> </a:t>
            </a:r>
            <a:r>
              <a:rPr lang="en-IN" sz="2400" dirty="0" err="1" smtClean="0"/>
              <a:t>Ugale</a:t>
            </a:r>
            <a:r>
              <a:rPr lang="en-IN" sz="2400" dirty="0" smtClean="0"/>
              <a:t>, </a:t>
            </a:r>
            <a:r>
              <a:rPr lang="en-IN" sz="2400" dirty="0" err="1" smtClean="0"/>
              <a:t>Hou</a:t>
            </a:r>
            <a:r>
              <a:rPr lang="en-IN" sz="2400" dirty="0" smtClean="0"/>
              <a:t> Chen, GSOC, INCF, NSG</a:t>
            </a:r>
          </a:p>
          <a:p>
            <a:pPr marL="325438" indent="-309563" eaLnBrk="1">
              <a:buSzPct val="45000"/>
              <a:buNone/>
              <a:tabLst>
                <a:tab pos="557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/>
            </a:pPr>
            <a:r>
              <a:rPr lang="en-IN" sz="2400" dirty="0" smtClean="0"/>
              <a:t>Dr. </a:t>
            </a:r>
            <a:r>
              <a:rPr lang="en-IN" sz="2400" dirty="0" err="1" smtClean="0"/>
              <a:t>Aditi</a:t>
            </a:r>
            <a:r>
              <a:rPr lang="en-IN" sz="2400" dirty="0" smtClean="0"/>
              <a:t> Bhattacharya and Dr. Melanie Stefan</a:t>
            </a:r>
          </a:p>
          <a:p>
            <a:pPr marL="325438" indent="-309563" eaLnBrk="1">
              <a:buSzPct val="45000"/>
              <a:buNone/>
              <a:tabLst>
                <a:tab pos="557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/>
            </a:pPr>
            <a:r>
              <a:rPr lang="en-IN" sz="2400" dirty="0" smtClean="0"/>
              <a:t>SANKET consortium members</a:t>
            </a:r>
          </a:p>
          <a:p>
            <a:pPr marL="557213" indent="-538163" eaLnBrk="1">
              <a:buClrTx/>
              <a:buNone/>
              <a:tabLst>
                <a:tab pos="557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/>
            </a:pPr>
            <a:r>
              <a:rPr lang="en-IN" sz="2400" dirty="0" smtClean="0"/>
              <a:t>UGC funding : UGC ISF Grant F-18/2014(IC)</a:t>
            </a:r>
          </a:p>
          <a:p>
            <a:pPr marL="557213" indent="-538163" eaLnBrk="1">
              <a:buClrTx/>
              <a:buNone/>
              <a:tabLst>
                <a:tab pos="557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/>
            </a:pPr>
            <a:r>
              <a:rPr lang="en-IN" sz="2400" dirty="0" smtClean="0"/>
              <a:t>DBT funding</a:t>
            </a:r>
          </a:p>
          <a:p>
            <a:pPr marL="557213" indent="-538163" eaLnBrk="1">
              <a:buClrTx/>
              <a:buNone/>
              <a:tabLst>
                <a:tab pos="557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/>
            </a:pPr>
            <a:r>
              <a:rPr lang="en-IN" sz="2400" dirty="0" smtClean="0"/>
              <a:t>MOOSE grant : DST Grant SR/CSI/66/2013</a:t>
            </a:r>
          </a:p>
          <a:p>
            <a:pPr marL="325438" indent="-309563" eaLnBrk="1">
              <a:buSzPct val="45000"/>
              <a:buNone/>
              <a:tabLst>
                <a:tab pos="557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/>
            </a:pPr>
            <a:r>
              <a:rPr lang="en-IN" sz="2400" dirty="0" smtClean="0"/>
              <a:t>Super Computer facility, NCBS</a:t>
            </a:r>
          </a:p>
        </p:txBody>
      </p:sp>
      <p:sp>
        <p:nvSpPr>
          <p:cNvPr id="53252" name="Text Box 3"/>
          <p:cNvSpPr txBox="1">
            <a:spLocks noChangeArrowheads="1"/>
          </p:cNvSpPr>
          <p:nvPr/>
        </p:nvSpPr>
        <p:spPr bwMode="auto">
          <a:xfrm>
            <a:off x="9685338" y="7096125"/>
            <a:ext cx="379412" cy="427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FD496E9-7081-41DA-91E6-B01CD517A083}" type="slidenum">
              <a:rPr lang="en-IN" sz="1400">
                <a:solidFill>
                  <a:srgbClr val="000000"/>
                </a:solidFill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41</a:t>
            </a:fld>
            <a:endParaRPr lang="en-IN" sz="1400">
              <a:solidFill>
                <a:srgbClr val="00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512" y="808037"/>
            <a:ext cx="2246312" cy="224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57625" y="808037"/>
            <a:ext cx="2249487" cy="224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58113" y="731837"/>
            <a:ext cx="2322512" cy="232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MOOSE and friends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97712" y="1036637"/>
            <a:ext cx="2562225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135312" y="1314273"/>
            <a:ext cx="3962400" cy="6017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/>
                </a:solidFill>
              </a:rPr>
              <a:t>MOOSE: </a:t>
            </a:r>
            <a:r>
              <a:rPr lang="en-US" dirty="0" smtClean="0">
                <a:solidFill>
                  <a:schemeClr val="tx1"/>
                </a:solidFill>
              </a:rPr>
              <a:t>Runs multiscale models.</a:t>
            </a:r>
          </a:p>
          <a:p>
            <a:pPr algn="ctr"/>
            <a:r>
              <a:rPr lang="en-US" dirty="0" err="1" smtClean="0">
                <a:solidFill>
                  <a:schemeClr val="accent6"/>
                </a:solidFill>
              </a:rPr>
              <a:t>Rdesigneur</a:t>
            </a:r>
            <a:r>
              <a:rPr lang="en-US" dirty="0" smtClean="0">
                <a:solidFill>
                  <a:schemeClr val="tx1"/>
                </a:solidFill>
              </a:rPr>
              <a:t>: Concise Python definition of multiscale models.</a:t>
            </a:r>
          </a:p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r>
              <a:rPr lang="en-US" dirty="0" err="1" smtClean="0">
                <a:solidFill>
                  <a:schemeClr val="accent6"/>
                </a:solidFill>
              </a:rPr>
              <a:t>FindSim</a:t>
            </a:r>
            <a:r>
              <a:rPr lang="en-US" dirty="0" smtClean="0">
                <a:solidFill>
                  <a:schemeClr val="tx1"/>
                </a:solidFill>
              </a:rPr>
              <a:t>: Codifies experiments, runs them on models, scores results</a:t>
            </a:r>
          </a:p>
          <a:p>
            <a:pPr algn="ctr"/>
            <a:r>
              <a:rPr lang="en-US" dirty="0" err="1" smtClean="0">
                <a:solidFill>
                  <a:schemeClr val="accent6"/>
                </a:solidFill>
              </a:rPr>
              <a:t>FindSimWeb</a:t>
            </a:r>
            <a:r>
              <a:rPr lang="en-US" dirty="0" smtClean="0">
                <a:solidFill>
                  <a:schemeClr val="accent6"/>
                </a:solidFill>
              </a:rPr>
              <a:t>: </a:t>
            </a:r>
            <a:r>
              <a:rPr lang="en-US" dirty="0" smtClean="0">
                <a:solidFill>
                  <a:schemeClr val="tx1"/>
                </a:solidFill>
              </a:rPr>
              <a:t>Does the same from a web interface.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Also manages database of coded experiments.</a:t>
            </a:r>
          </a:p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r>
              <a:rPr lang="en-US" dirty="0" smtClean="0">
                <a:solidFill>
                  <a:schemeClr val="accent6"/>
                </a:solidFill>
              </a:rPr>
              <a:t>HOSS</a:t>
            </a:r>
            <a:r>
              <a:rPr lang="en-US" dirty="0" smtClean="0">
                <a:solidFill>
                  <a:schemeClr val="tx1"/>
                </a:solidFill>
              </a:rPr>
              <a:t>: Hierarchical Optimization of Systems Simulations.</a:t>
            </a:r>
          </a:p>
          <a:p>
            <a:pPr algn="ctr"/>
            <a:endParaRPr lang="en-US" dirty="0" smtClean="0">
              <a:solidFill>
                <a:schemeClr val="accent6"/>
              </a:solidFill>
            </a:endParaRPr>
          </a:p>
          <a:p>
            <a:pPr algn="ctr"/>
            <a:r>
              <a:rPr lang="en-US" dirty="0" smtClean="0">
                <a:solidFill>
                  <a:schemeClr val="accent6"/>
                </a:solidFill>
              </a:rPr>
              <a:t>HILLTAU</a:t>
            </a:r>
            <a:r>
              <a:rPr lang="en-US" dirty="0" smtClean="0">
                <a:solidFill>
                  <a:schemeClr val="tx1"/>
                </a:solidFill>
              </a:rPr>
              <a:t>: Simulator and format for reduced signaling models: accurate, sparse, and fast</a:t>
            </a:r>
          </a:p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r>
              <a:rPr lang="en-US" dirty="0" smtClean="0">
                <a:solidFill>
                  <a:schemeClr val="accent6"/>
                </a:solidFill>
              </a:rPr>
              <a:t>SANKET</a:t>
            </a:r>
            <a:r>
              <a:rPr lang="en-US" dirty="0" smtClean="0">
                <a:solidFill>
                  <a:schemeClr val="tx1"/>
                </a:solidFill>
              </a:rPr>
              <a:t>: </a:t>
            </a:r>
            <a:r>
              <a:rPr lang="en-US" dirty="0" err="1" smtClean="0">
                <a:solidFill>
                  <a:schemeClr val="tx1"/>
                </a:solidFill>
              </a:rPr>
              <a:t>Signalling</a:t>
            </a:r>
            <a:r>
              <a:rPr lang="en-US" dirty="0" smtClean="0">
                <a:solidFill>
                  <a:schemeClr val="tx1"/>
                </a:solidFill>
              </a:rPr>
              <a:t> and Neurophysiology Knowledge-resource for Experiments and Theory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&gt;250 experiments and analysis pipeline using </a:t>
            </a:r>
            <a:r>
              <a:rPr lang="en-US" dirty="0" err="1" smtClean="0">
                <a:solidFill>
                  <a:schemeClr val="tx1"/>
                </a:solidFill>
              </a:rPr>
              <a:t>FindSim</a:t>
            </a:r>
            <a:r>
              <a:rPr lang="en-US" dirty="0" smtClean="0">
                <a:solidFill>
                  <a:schemeClr val="tx1"/>
                </a:solidFill>
              </a:rPr>
              <a:t> and HOSS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65237"/>
            <a:ext cx="3291669" cy="1732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97712" y="2941637"/>
            <a:ext cx="2514600" cy="1755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9312" y="5829713"/>
            <a:ext cx="2057400" cy="172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39337" y="1007957"/>
            <a:ext cx="4641288" cy="4283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4" name="Oval 73"/>
          <p:cNvSpPr/>
          <p:nvPr/>
        </p:nvSpPr>
        <p:spPr>
          <a:xfrm>
            <a:off x="672041" y="923960"/>
            <a:ext cx="1848115" cy="1847921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8115" y="134745"/>
            <a:ext cx="8232510" cy="957208"/>
          </a:xfrm>
        </p:spPr>
        <p:txBody>
          <a:bodyPr>
            <a:noAutofit/>
          </a:bodyPr>
          <a:lstStyle/>
          <a:p>
            <a:r>
              <a:rPr lang="en-US" sz="4000" dirty="0" smtClean="0"/>
              <a:t>Multiscale example:</a:t>
            </a:r>
            <a:br>
              <a:rPr lang="en-US" sz="4000" dirty="0" smtClean="0"/>
            </a:br>
            <a:r>
              <a:rPr lang="en-US" sz="2400" dirty="0" err="1" smtClean="0"/>
              <a:t>Bistability</a:t>
            </a:r>
            <a:r>
              <a:rPr lang="en-US" sz="2400" dirty="0" smtClean="0"/>
              <a:t> due to receptor </a:t>
            </a:r>
            <a:r>
              <a:rPr lang="en-US" sz="2400" dirty="0" err="1" smtClean="0"/>
              <a:t>phosphorylation</a:t>
            </a:r>
            <a:r>
              <a:rPr lang="en-US" sz="2400" dirty="0" smtClean="0"/>
              <a:t> feedback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98EB8-870F-4946-90B2-58298ED42399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 rot="8011989">
            <a:off x="4107778" y="1250625"/>
            <a:ext cx="773951" cy="6803474"/>
          </a:xfrm>
          <a:prstGeom prst="can">
            <a:avLst>
              <a:gd name="adj" fmla="val 5159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100794" tIns="50397" rIns="100794" bIns="50397" anchor="ctr"/>
          <a:lstStyle/>
          <a:p>
            <a:endParaRPr lang="en-US"/>
          </a:p>
        </p:txBody>
      </p:sp>
      <p:grpSp>
        <p:nvGrpSpPr>
          <p:cNvPr id="4" name="Group 13"/>
          <p:cNvGrpSpPr>
            <a:grpSpLocks/>
          </p:cNvGrpSpPr>
          <p:nvPr/>
        </p:nvGrpSpPr>
        <p:grpSpPr bwMode="auto">
          <a:xfrm rot="2611989" flipH="1" flipV="1">
            <a:off x="4562346" y="5630035"/>
            <a:ext cx="578074" cy="1257670"/>
            <a:chOff x="4032" y="1968"/>
            <a:chExt cx="768" cy="1152"/>
          </a:xfrm>
        </p:grpSpPr>
        <p:sp>
          <p:nvSpPr>
            <p:cNvPr id="109" name="AutoShape 14"/>
            <p:cNvSpPr>
              <a:spLocks noChangeArrowheads="1"/>
            </p:cNvSpPr>
            <p:nvPr/>
          </p:nvSpPr>
          <p:spPr bwMode="auto">
            <a:xfrm>
              <a:off x="4272" y="2544"/>
              <a:ext cx="288" cy="576"/>
            </a:xfrm>
            <a:prstGeom prst="can">
              <a:avLst>
                <a:gd name="adj" fmla="val 50000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" name="Oval 15"/>
            <p:cNvSpPr>
              <a:spLocks noChangeArrowheads="1"/>
            </p:cNvSpPr>
            <p:nvPr/>
          </p:nvSpPr>
          <p:spPr bwMode="auto">
            <a:xfrm>
              <a:off x="4032" y="1968"/>
              <a:ext cx="768" cy="768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320"/>
          <p:cNvGrpSpPr>
            <a:grpSpLocks/>
          </p:cNvGrpSpPr>
          <p:nvPr/>
        </p:nvGrpSpPr>
        <p:grpSpPr bwMode="auto">
          <a:xfrm rot="2611989">
            <a:off x="2300944" y="1486772"/>
            <a:ext cx="364074" cy="386260"/>
            <a:chOff x="334" y="-35"/>
            <a:chExt cx="624" cy="912"/>
          </a:xfrm>
        </p:grpSpPr>
        <p:sp>
          <p:nvSpPr>
            <p:cNvPr id="36" name="AutoShape 321"/>
            <p:cNvSpPr>
              <a:spLocks noChangeArrowheads="1"/>
            </p:cNvSpPr>
            <p:nvPr/>
          </p:nvSpPr>
          <p:spPr bwMode="auto">
            <a:xfrm rot="1090490">
              <a:off x="334" y="-35"/>
              <a:ext cx="624" cy="912"/>
            </a:xfrm>
            <a:prstGeom prst="can">
              <a:avLst>
                <a:gd name="adj" fmla="val 40862"/>
              </a:avLst>
            </a:prstGeom>
            <a:gradFill rotWithShape="1">
              <a:gsLst>
                <a:gs pos="0">
                  <a:srgbClr val="FFCCCC">
                    <a:gamma/>
                    <a:shade val="46275"/>
                    <a:invGamma/>
                  </a:srgbClr>
                </a:gs>
                <a:gs pos="50000">
                  <a:srgbClr val="FFCCCC"/>
                </a:gs>
                <a:gs pos="100000">
                  <a:srgbClr val="FFCCCC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Oval 322"/>
            <p:cNvSpPr>
              <a:spLocks noChangeArrowheads="1"/>
            </p:cNvSpPr>
            <p:nvPr/>
          </p:nvSpPr>
          <p:spPr bwMode="auto">
            <a:xfrm rot="1261327">
              <a:off x="628" y="172"/>
              <a:ext cx="240" cy="9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297"/>
          <p:cNvGrpSpPr>
            <a:grpSpLocks/>
          </p:cNvGrpSpPr>
          <p:nvPr/>
        </p:nvGrpSpPr>
        <p:grpSpPr bwMode="auto">
          <a:xfrm rot="2611989">
            <a:off x="4093106" y="4298458"/>
            <a:ext cx="592661" cy="516920"/>
            <a:chOff x="4800" y="1968"/>
            <a:chExt cx="720" cy="480"/>
          </a:xfrm>
        </p:grpSpPr>
        <p:sp>
          <p:nvSpPr>
            <p:cNvPr id="50" name="Oval 298"/>
            <p:cNvSpPr>
              <a:spLocks noChangeArrowheads="1"/>
            </p:cNvSpPr>
            <p:nvPr/>
          </p:nvSpPr>
          <p:spPr bwMode="auto">
            <a:xfrm>
              <a:off x="4896" y="2016"/>
              <a:ext cx="240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Rectangle 299"/>
            <p:cNvSpPr>
              <a:spLocks noChangeArrowheads="1"/>
            </p:cNvSpPr>
            <p:nvPr/>
          </p:nvSpPr>
          <p:spPr bwMode="auto">
            <a:xfrm>
              <a:off x="5280" y="1968"/>
              <a:ext cx="240" cy="19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AutoShape 300"/>
            <p:cNvSpPr>
              <a:spLocks noChangeArrowheads="1"/>
            </p:cNvSpPr>
            <p:nvPr/>
          </p:nvSpPr>
          <p:spPr bwMode="auto">
            <a:xfrm>
              <a:off x="5184" y="2256"/>
              <a:ext cx="192" cy="192"/>
            </a:xfrm>
            <a:prstGeom prst="triangle">
              <a:avLst>
                <a:gd name="adj" fmla="val 50000"/>
              </a:avLst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AutoShape 301"/>
            <p:cNvSpPr>
              <a:spLocks noChangeArrowheads="1"/>
            </p:cNvSpPr>
            <p:nvPr/>
          </p:nvSpPr>
          <p:spPr bwMode="auto">
            <a:xfrm>
              <a:off x="4800" y="2256"/>
              <a:ext cx="288" cy="144"/>
            </a:xfrm>
            <a:prstGeom prst="roundRect">
              <a:avLst>
                <a:gd name="adj" fmla="val 16667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Line 302"/>
            <p:cNvSpPr>
              <a:spLocks noChangeShapeType="1"/>
            </p:cNvSpPr>
            <p:nvPr/>
          </p:nvSpPr>
          <p:spPr bwMode="auto">
            <a:xfrm>
              <a:off x="5040" y="2160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Line 303"/>
            <p:cNvSpPr>
              <a:spLocks noChangeShapeType="1"/>
            </p:cNvSpPr>
            <p:nvPr/>
          </p:nvSpPr>
          <p:spPr bwMode="auto">
            <a:xfrm>
              <a:off x="5136" y="2064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Line 304"/>
            <p:cNvSpPr>
              <a:spLocks noChangeShapeType="1"/>
            </p:cNvSpPr>
            <p:nvPr/>
          </p:nvSpPr>
          <p:spPr bwMode="auto">
            <a:xfrm flipH="1" flipV="1">
              <a:off x="5088" y="2160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Line 305"/>
            <p:cNvSpPr>
              <a:spLocks noChangeShapeType="1"/>
            </p:cNvSpPr>
            <p:nvPr/>
          </p:nvSpPr>
          <p:spPr bwMode="auto">
            <a:xfrm flipH="1">
              <a:off x="5328" y="2160"/>
              <a:ext cx="9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326"/>
          <p:cNvGrpSpPr>
            <a:grpSpLocks/>
          </p:cNvGrpSpPr>
          <p:nvPr/>
        </p:nvGrpSpPr>
        <p:grpSpPr bwMode="auto">
          <a:xfrm rot="2611989" flipV="1">
            <a:off x="510324" y="1971258"/>
            <a:ext cx="667008" cy="773951"/>
            <a:chOff x="699" y="407"/>
            <a:chExt cx="624" cy="912"/>
          </a:xfrm>
        </p:grpSpPr>
        <p:sp>
          <p:nvSpPr>
            <p:cNvPr id="149" name="AutoShape 327"/>
            <p:cNvSpPr>
              <a:spLocks noChangeArrowheads="1"/>
            </p:cNvSpPr>
            <p:nvPr/>
          </p:nvSpPr>
          <p:spPr bwMode="auto">
            <a:xfrm>
              <a:off x="699" y="407"/>
              <a:ext cx="624" cy="912"/>
            </a:xfrm>
            <a:prstGeom prst="can">
              <a:avLst>
                <a:gd name="adj" fmla="val 40862"/>
              </a:avLst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" name="Oval 328"/>
            <p:cNvSpPr>
              <a:spLocks noChangeArrowheads="1"/>
            </p:cNvSpPr>
            <p:nvPr/>
          </p:nvSpPr>
          <p:spPr bwMode="auto">
            <a:xfrm>
              <a:off x="926" y="539"/>
              <a:ext cx="240" cy="9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0" name="Oval 298"/>
          <p:cNvSpPr>
            <a:spLocks noChangeArrowheads="1"/>
          </p:cNvSpPr>
          <p:nvPr/>
        </p:nvSpPr>
        <p:spPr bwMode="auto">
          <a:xfrm rot="2611989">
            <a:off x="4551749" y="6157022"/>
            <a:ext cx="197554" cy="155076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100794" tIns="50397" rIns="100794" bIns="50397" anchor="ctr"/>
          <a:lstStyle/>
          <a:p>
            <a:endParaRPr lang="en-US"/>
          </a:p>
        </p:txBody>
      </p:sp>
      <p:sp>
        <p:nvSpPr>
          <p:cNvPr id="81" name="Rectangle 299"/>
          <p:cNvSpPr>
            <a:spLocks noChangeArrowheads="1"/>
          </p:cNvSpPr>
          <p:nvPr/>
        </p:nvSpPr>
        <p:spPr bwMode="auto">
          <a:xfrm rot="2611989">
            <a:off x="4798709" y="6330128"/>
            <a:ext cx="197554" cy="20676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00794" tIns="50397" rIns="100794" bIns="50397" anchor="ctr"/>
          <a:lstStyle/>
          <a:p>
            <a:endParaRPr lang="en-US"/>
          </a:p>
        </p:txBody>
      </p:sp>
      <p:sp>
        <p:nvSpPr>
          <p:cNvPr id="82" name="AutoShape 300"/>
          <p:cNvSpPr>
            <a:spLocks noChangeArrowheads="1"/>
          </p:cNvSpPr>
          <p:nvPr/>
        </p:nvSpPr>
        <p:spPr bwMode="auto">
          <a:xfrm rot="2611989">
            <a:off x="4533206" y="6486953"/>
            <a:ext cx="158043" cy="206768"/>
          </a:xfrm>
          <a:prstGeom prst="triangle">
            <a:avLst>
              <a:gd name="adj" fmla="val 50000"/>
            </a:avLst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00794" tIns="50397" rIns="100794" bIns="50397" anchor="ctr"/>
          <a:lstStyle/>
          <a:p>
            <a:endParaRPr lang="en-US"/>
          </a:p>
        </p:txBody>
      </p:sp>
      <p:sp>
        <p:nvSpPr>
          <p:cNvPr id="83" name="Line 304"/>
          <p:cNvSpPr>
            <a:spLocks noChangeShapeType="1"/>
          </p:cNvSpPr>
          <p:nvPr/>
        </p:nvSpPr>
        <p:spPr bwMode="auto">
          <a:xfrm rot="2611989" flipH="1" flipV="1">
            <a:off x="4570370" y="6351083"/>
            <a:ext cx="118532" cy="15507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100794" tIns="50397" rIns="100794" bIns="50397"/>
          <a:lstStyle/>
          <a:p>
            <a:endParaRPr lang="en-US"/>
          </a:p>
        </p:txBody>
      </p:sp>
      <p:sp>
        <p:nvSpPr>
          <p:cNvPr id="84" name="Line 305"/>
          <p:cNvSpPr>
            <a:spLocks noChangeShapeType="1"/>
          </p:cNvSpPr>
          <p:nvPr/>
        </p:nvSpPr>
        <p:spPr bwMode="auto">
          <a:xfrm rot="2611989" flipH="1">
            <a:off x="4719025" y="6473533"/>
            <a:ext cx="79021" cy="15507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100794" tIns="50397" rIns="100794" bIns="50397"/>
          <a:lstStyle/>
          <a:p>
            <a:endParaRPr lang="en-US"/>
          </a:p>
        </p:txBody>
      </p:sp>
      <p:grpSp>
        <p:nvGrpSpPr>
          <p:cNvPr id="9" name="Group 93"/>
          <p:cNvGrpSpPr/>
          <p:nvPr/>
        </p:nvGrpSpPr>
        <p:grpSpPr>
          <a:xfrm>
            <a:off x="2184136" y="3863835"/>
            <a:ext cx="1181207" cy="1221489"/>
            <a:chOff x="3048000" y="4618887"/>
            <a:chExt cx="1071457" cy="1108113"/>
          </a:xfrm>
        </p:grpSpPr>
        <p:grpSp>
          <p:nvGrpSpPr>
            <p:cNvPr id="10" name="Group 306"/>
            <p:cNvGrpSpPr>
              <a:grpSpLocks/>
            </p:cNvGrpSpPr>
            <p:nvPr/>
          </p:nvGrpSpPr>
          <p:grpSpPr bwMode="auto">
            <a:xfrm rot="2611989" flipV="1">
              <a:off x="3554760" y="4618887"/>
              <a:ext cx="564697" cy="1108113"/>
              <a:chOff x="2592" y="672"/>
              <a:chExt cx="768" cy="1152"/>
            </a:xfrm>
          </p:grpSpPr>
          <p:sp>
            <p:nvSpPr>
              <p:cNvPr id="111" name="AutoShape 307"/>
              <p:cNvSpPr>
                <a:spLocks noChangeArrowheads="1"/>
              </p:cNvSpPr>
              <p:nvPr/>
            </p:nvSpPr>
            <p:spPr bwMode="auto">
              <a:xfrm>
                <a:off x="2832" y="1248"/>
                <a:ext cx="288" cy="576"/>
              </a:xfrm>
              <a:prstGeom prst="can">
                <a:avLst>
                  <a:gd name="adj" fmla="val 50000"/>
                </a:avLst>
              </a:prstGeom>
              <a:gradFill rotWithShape="1">
                <a:gsLst>
                  <a:gs pos="0">
                    <a:srgbClr val="CCFF99">
                      <a:gamma/>
                      <a:shade val="46275"/>
                      <a:invGamma/>
                    </a:srgbClr>
                  </a:gs>
                  <a:gs pos="50000">
                    <a:srgbClr val="CCFF99"/>
                  </a:gs>
                  <a:gs pos="100000">
                    <a:srgbClr val="CCFF99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" name="Oval 308"/>
              <p:cNvSpPr>
                <a:spLocks noChangeArrowheads="1"/>
              </p:cNvSpPr>
              <p:nvPr/>
            </p:nvSpPr>
            <p:spPr bwMode="auto">
              <a:xfrm>
                <a:off x="2592" y="672"/>
                <a:ext cx="768" cy="768"/>
              </a:xfrm>
              <a:prstGeom prst="ellipse">
                <a:avLst/>
              </a:prstGeom>
              <a:gradFill rotWithShape="1">
                <a:gsLst>
                  <a:gs pos="0">
                    <a:srgbClr val="CCFF99"/>
                  </a:gs>
                  <a:gs pos="100000">
                    <a:srgbClr val="CCFF99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5" name="Oval 298"/>
            <p:cNvSpPr>
              <a:spLocks noChangeArrowheads="1"/>
            </p:cNvSpPr>
            <p:nvPr/>
          </p:nvSpPr>
          <p:spPr bwMode="auto">
            <a:xfrm rot="2611989">
              <a:off x="3566906" y="5071569"/>
              <a:ext cx="179199" cy="14068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" name="Rectangle 299"/>
            <p:cNvSpPr>
              <a:spLocks noChangeArrowheads="1"/>
            </p:cNvSpPr>
            <p:nvPr/>
          </p:nvSpPr>
          <p:spPr bwMode="auto">
            <a:xfrm rot="2611989">
              <a:off x="3790920" y="5228607"/>
              <a:ext cx="179199" cy="1875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" name="AutoShape 300"/>
            <p:cNvSpPr>
              <a:spLocks noChangeArrowheads="1"/>
            </p:cNvSpPr>
            <p:nvPr/>
          </p:nvSpPr>
          <p:spPr bwMode="auto">
            <a:xfrm rot="2611989">
              <a:off x="3550086" y="5370876"/>
              <a:ext cx="143359" cy="187576"/>
            </a:xfrm>
            <a:prstGeom prst="triangle">
              <a:avLst>
                <a:gd name="adj" fmla="val 50000"/>
              </a:avLst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" name="Line 304"/>
            <p:cNvSpPr>
              <a:spLocks noChangeShapeType="1"/>
            </p:cNvSpPr>
            <p:nvPr/>
          </p:nvSpPr>
          <p:spPr bwMode="auto">
            <a:xfrm rot="2611989" flipH="1" flipV="1">
              <a:off x="3583797" y="5247617"/>
              <a:ext cx="107519" cy="1406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Line 305"/>
            <p:cNvSpPr>
              <a:spLocks noChangeShapeType="1"/>
            </p:cNvSpPr>
            <p:nvPr/>
          </p:nvSpPr>
          <p:spPr bwMode="auto">
            <a:xfrm rot="2611989" flipH="1">
              <a:off x="3718640" y="5358702"/>
              <a:ext cx="71679" cy="1406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 84"/>
            <p:cNvSpPr/>
            <p:nvPr/>
          </p:nvSpPr>
          <p:spPr>
            <a:xfrm flipV="1">
              <a:off x="3048000" y="5250611"/>
              <a:ext cx="317661" cy="388189"/>
            </a:xfrm>
            <a:custGeom>
              <a:avLst/>
              <a:gdLst>
                <a:gd name="connsiteX0" fmla="*/ 0 w 317661"/>
                <a:gd name="connsiteY0" fmla="*/ 163902 h 388189"/>
                <a:gd name="connsiteX1" fmla="*/ 86264 w 317661"/>
                <a:gd name="connsiteY1" fmla="*/ 129396 h 388189"/>
                <a:gd name="connsiteX2" fmla="*/ 112143 w 317661"/>
                <a:gd name="connsiteY2" fmla="*/ 94891 h 388189"/>
                <a:gd name="connsiteX3" fmla="*/ 146649 w 317661"/>
                <a:gd name="connsiteY3" fmla="*/ 43132 h 388189"/>
                <a:gd name="connsiteX4" fmla="*/ 232913 w 317661"/>
                <a:gd name="connsiteY4" fmla="*/ 0 h 388189"/>
                <a:gd name="connsiteX5" fmla="*/ 276045 w 317661"/>
                <a:gd name="connsiteY5" fmla="*/ 163902 h 388189"/>
                <a:gd name="connsiteX6" fmla="*/ 267419 w 317661"/>
                <a:gd name="connsiteY6" fmla="*/ 189781 h 388189"/>
                <a:gd name="connsiteX7" fmla="*/ 267419 w 317661"/>
                <a:gd name="connsiteY7" fmla="*/ 310551 h 388189"/>
                <a:gd name="connsiteX8" fmla="*/ 207034 w 317661"/>
                <a:gd name="connsiteY8" fmla="*/ 388189 h 388189"/>
                <a:gd name="connsiteX9" fmla="*/ 146649 w 317661"/>
                <a:gd name="connsiteY9" fmla="*/ 353683 h 388189"/>
                <a:gd name="connsiteX10" fmla="*/ 103517 w 317661"/>
                <a:gd name="connsiteY10" fmla="*/ 310551 h 388189"/>
                <a:gd name="connsiteX11" fmla="*/ 86264 w 317661"/>
                <a:gd name="connsiteY11" fmla="*/ 284672 h 388189"/>
                <a:gd name="connsiteX12" fmla="*/ 34506 w 317661"/>
                <a:gd name="connsiteY12" fmla="*/ 258793 h 388189"/>
                <a:gd name="connsiteX13" fmla="*/ 0 w 317661"/>
                <a:gd name="connsiteY13" fmla="*/ 258793 h 388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7661" h="388189">
                  <a:moveTo>
                    <a:pt x="0" y="163902"/>
                  </a:moveTo>
                  <a:cubicBezTo>
                    <a:pt x="29558" y="155457"/>
                    <a:pt x="63172" y="152488"/>
                    <a:pt x="86264" y="129396"/>
                  </a:cubicBezTo>
                  <a:cubicBezTo>
                    <a:pt x="96430" y="119230"/>
                    <a:pt x="103898" y="106669"/>
                    <a:pt x="112143" y="94891"/>
                  </a:cubicBezTo>
                  <a:cubicBezTo>
                    <a:pt x="124034" y="77904"/>
                    <a:pt x="128645" y="53420"/>
                    <a:pt x="146649" y="43132"/>
                  </a:cubicBezTo>
                  <a:cubicBezTo>
                    <a:pt x="214929" y="4116"/>
                    <a:pt x="185041" y="15959"/>
                    <a:pt x="232913" y="0"/>
                  </a:cubicBezTo>
                  <a:cubicBezTo>
                    <a:pt x="317661" y="56499"/>
                    <a:pt x="292261" y="17956"/>
                    <a:pt x="276045" y="163902"/>
                  </a:cubicBezTo>
                  <a:cubicBezTo>
                    <a:pt x="275041" y="172939"/>
                    <a:pt x="270294" y="181155"/>
                    <a:pt x="267419" y="189781"/>
                  </a:cubicBezTo>
                  <a:cubicBezTo>
                    <a:pt x="273966" y="229068"/>
                    <a:pt x="286020" y="271023"/>
                    <a:pt x="267419" y="310551"/>
                  </a:cubicBezTo>
                  <a:cubicBezTo>
                    <a:pt x="253459" y="340216"/>
                    <a:pt x="227162" y="362310"/>
                    <a:pt x="207034" y="388189"/>
                  </a:cubicBezTo>
                  <a:cubicBezTo>
                    <a:pt x="177425" y="378319"/>
                    <a:pt x="172761" y="379795"/>
                    <a:pt x="146649" y="353683"/>
                  </a:cubicBezTo>
                  <a:cubicBezTo>
                    <a:pt x="89136" y="296171"/>
                    <a:pt x="172531" y="356561"/>
                    <a:pt x="103517" y="310551"/>
                  </a:cubicBezTo>
                  <a:cubicBezTo>
                    <a:pt x="97766" y="301925"/>
                    <a:pt x="93595" y="292003"/>
                    <a:pt x="86264" y="284672"/>
                  </a:cubicBezTo>
                  <a:cubicBezTo>
                    <a:pt x="74874" y="273282"/>
                    <a:pt x="50878" y="261132"/>
                    <a:pt x="34506" y="258793"/>
                  </a:cubicBezTo>
                  <a:cubicBezTo>
                    <a:pt x="23120" y="257166"/>
                    <a:pt x="11502" y="258793"/>
                    <a:pt x="0" y="258793"/>
                  </a:cubicBezTo>
                </a:path>
              </a:pathLst>
            </a:custGeom>
            <a:gradFill flip="none" rotWithShape="1">
              <a:gsLst>
                <a:gs pos="0">
                  <a:srgbClr val="CC3300">
                    <a:shade val="30000"/>
                    <a:satMod val="115000"/>
                  </a:srgbClr>
                </a:gs>
                <a:gs pos="50000">
                  <a:srgbClr val="CC3300">
                    <a:shade val="67500"/>
                    <a:satMod val="115000"/>
                  </a:srgbClr>
                </a:gs>
                <a:gs pos="100000">
                  <a:srgbClr val="CC330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6" name="Freeform 85"/>
          <p:cNvSpPr/>
          <p:nvPr/>
        </p:nvSpPr>
        <p:spPr>
          <a:xfrm flipV="1">
            <a:off x="4018072" y="6375802"/>
            <a:ext cx="350199" cy="427906"/>
          </a:xfrm>
          <a:custGeom>
            <a:avLst/>
            <a:gdLst>
              <a:gd name="connsiteX0" fmla="*/ 0 w 317661"/>
              <a:gd name="connsiteY0" fmla="*/ 163902 h 388189"/>
              <a:gd name="connsiteX1" fmla="*/ 86264 w 317661"/>
              <a:gd name="connsiteY1" fmla="*/ 129396 h 388189"/>
              <a:gd name="connsiteX2" fmla="*/ 112143 w 317661"/>
              <a:gd name="connsiteY2" fmla="*/ 94891 h 388189"/>
              <a:gd name="connsiteX3" fmla="*/ 146649 w 317661"/>
              <a:gd name="connsiteY3" fmla="*/ 43132 h 388189"/>
              <a:gd name="connsiteX4" fmla="*/ 232913 w 317661"/>
              <a:gd name="connsiteY4" fmla="*/ 0 h 388189"/>
              <a:gd name="connsiteX5" fmla="*/ 276045 w 317661"/>
              <a:gd name="connsiteY5" fmla="*/ 163902 h 388189"/>
              <a:gd name="connsiteX6" fmla="*/ 267419 w 317661"/>
              <a:gd name="connsiteY6" fmla="*/ 189781 h 388189"/>
              <a:gd name="connsiteX7" fmla="*/ 267419 w 317661"/>
              <a:gd name="connsiteY7" fmla="*/ 310551 h 388189"/>
              <a:gd name="connsiteX8" fmla="*/ 207034 w 317661"/>
              <a:gd name="connsiteY8" fmla="*/ 388189 h 388189"/>
              <a:gd name="connsiteX9" fmla="*/ 146649 w 317661"/>
              <a:gd name="connsiteY9" fmla="*/ 353683 h 388189"/>
              <a:gd name="connsiteX10" fmla="*/ 103517 w 317661"/>
              <a:gd name="connsiteY10" fmla="*/ 310551 h 388189"/>
              <a:gd name="connsiteX11" fmla="*/ 86264 w 317661"/>
              <a:gd name="connsiteY11" fmla="*/ 284672 h 388189"/>
              <a:gd name="connsiteX12" fmla="*/ 34506 w 317661"/>
              <a:gd name="connsiteY12" fmla="*/ 258793 h 388189"/>
              <a:gd name="connsiteX13" fmla="*/ 0 w 317661"/>
              <a:gd name="connsiteY13" fmla="*/ 258793 h 388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17661" h="388189">
                <a:moveTo>
                  <a:pt x="0" y="163902"/>
                </a:moveTo>
                <a:cubicBezTo>
                  <a:pt x="29558" y="155457"/>
                  <a:pt x="63172" y="152488"/>
                  <a:pt x="86264" y="129396"/>
                </a:cubicBezTo>
                <a:cubicBezTo>
                  <a:pt x="96430" y="119230"/>
                  <a:pt x="103898" y="106669"/>
                  <a:pt x="112143" y="94891"/>
                </a:cubicBezTo>
                <a:cubicBezTo>
                  <a:pt x="124034" y="77904"/>
                  <a:pt x="128645" y="53420"/>
                  <a:pt x="146649" y="43132"/>
                </a:cubicBezTo>
                <a:cubicBezTo>
                  <a:pt x="214929" y="4116"/>
                  <a:pt x="185041" y="15959"/>
                  <a:pt x="232913" y="0"/>
                </a:cubicBezTo>
                <a:cubicBezTo>
                  <a:pt x="317661" y="56499"/>
                  <a:pt x="292261" y="17956"/>
                  <a:pt x="276045" y="163902"/>
                </a:cubicBezTo>
                <a:cubicBezTo>
                  <a:pt x="275041" y="172939"/>
                  <a:pt x="270294" y="181155"/>
                  <a:pt x="267419" y="189781"/>
                </a:cubicBezTo>
                <a:cubicBezTo>
                  <a:pt x="273966" y="229068"/>
                  <a:pt x="286020" y="271023"/>
                  <a:pt x="267419" y="310551"/>
                </a:cubicBezTo>
                <a:cubicBezTo>
                  <a:pt x="253459" y="340216"/>
                  <a:pt x="227162" y="362310"/>
                  <a:pt x="207034" y="388189"/>
                </a:cubicBezTo>
                <a:cubicBezTo>
                  <a:pt x="177425" y="378319"/>
                  <a:pt x="172761" y="379795"/>
                  <a:pt x="146649" y="353683"/>
                </a:cubicBezTo>
                <a:cubicBezTo>
                  <a:pt x="89136" y="296171"/>
                  <a:pt x="172531" y="356561"/>
                  <a:pt x="103517" y="310551"/>
                </a:cubicBezTo>
                <a:cubicBezTo>
                  <a:pt x="97766" y="301925"/>
                  <a:pt x="93595" y="292003"/>
                  <a:pt x="86264" y="284672"/>
                </a:cubicBezTo>
                <a:cubicBezTo>
                  <a:pt x="74874" y="273282"/>
                  <a:pt x="50878" y="261132"/>
                  <a:pt x="34506" y="258793"/>
                </a:cubicBezTo>
                <a:cubicBezTo>
                  <a:pt x="23120" y="257166"/>
                  <a:pt x="11502" y="258793"/>
                  <a:pt x="0" y="258793"/>
                </a:cubicBezTo>
              </a:path>
            </a:pathLst>
          </a:custGeom>
          <a:gradFill flip="none" rotWithShape="1">
            <a:gsLst>
              <a:gs pos="0">
                <a:srgbClr val="CC3300">
                  <a:shade val="30000"/>
                  <a:satMod val="115000"/>
                </a:srgbClr>
              </a:gs>
              <a:gs pos="50000">
                <a:srgbClr val="CC3300">
                  <a:shade val="67500"/>
                  <a:satMod val="115000"/>
                </a:srgbClr>
              </a:gs>
              <a:gs pos="100000">
                <a:srgbClr val="CC3300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87" name="Oval 298"/>
          <p:cNvSpPr>
            <a:spLocks noChangeArrowheads="1"/>
          </p:cNvSpPr>
          <p:nvPr/>
        </p:nvSpPr>
        <p:spPr bwMode="auto">
          <a:xfrm rot="2611989">
            <a:off x="6147848" y="6073026"/>
            <a:ext cx="197554" cy="155076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100794" tIns="50397" rIns="100794" bIns="50397" anchor="ctr"/>
          <a:lstStyle/>
          <a:p>
            <a:endParaRPr lang="en-US"/>
          </a:p>
        </p:txBody>
      </p:sp>
      <p:sp>
        <p:nvSpPr>
          <p:cNvPr id="88" name="Rectangle 299"/>
          <p:cNvSpPr>
            <a:spLocks noChangeArrowheads="1"/>
          </p:cNvSpPr>
          <p:nvPr/>
        </p:nvSpPr>
        <p:spPr bwMode="auto">
          <a:xfrm rot="2611989">
            <a:off x="6394808" y="6246131"/>
            <a:ext cx="197554" cy="20676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00794" tIns="50397" rIns="100794" bIns="50397" anchor="ctr"/>
          <a:lstStyle/>
          <a:p>
            <a:endParaRPr lang="en-US"/>
          </a:p>
        </p:txBody>
      </p:sp>
      <p:sp>
        <p:nvSpPr>
          <p:cNvPr id="89" name="AutoShape 300"/>
          <p:cNvSpPr>
            <a:spLocks noChangeArrowheads="1"/>
          </p:cNvSpPr>
          <p:nvPr/>
        </p:nvSpPr>
        <p:spPr bwMode="auto">
          <a:xfrm rot="2611989">
            <a:off x="6129305" y="6402956"/>
            <a:ext cx="158043" cy="206768"/>
          </a:xfrm>
          <a:prstGeom prst="triangle">
            <a:avLst>
              <a:gd name="adj" fmla="val 50000"/>
            </a:avLst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00794" tIns="50397" rIns="100794" bIns="50397" anchor="ctr"/>
          <a:lstStyle/>
          <a:p>
            <a:endParaRPr lang="en-US"/>
          </a:p>
        </p:txBody>
      </p:sp>
      <p:sp>
        <p:nvSpPr>
          <p:cNvPr id="90" name="AutoShape 301"/>
          <p:cNvSpPr>
            <a:spLocks noChangeArrowheads="1"/>
          </p:cNvSpPr>
          <p:nvPr/>
        </p:nvSpPr>
        <p:spPr bwMode="auto">
          <a:xfrm rot="2611989">
            <a:off x="5907087" y="6219586"/>
            <a:ext cx="237064" cy="155076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100794" tIns="50397" rIns="100794" bIns="50397" anchor="ctr"/>
          <a:lstStyle/>
          <a:p>
            <a:endParaRPr lang="en-US"/>
          </a:p>
        </p:txBody>
      </p:sp>
      <p:sp>
        <p:nvSpPr>
          <p:cNvPr id="91" name="Line 304"/>
          <p:cNvSpPr>
            <a:spLocks noChangeShapeType="1"/>
          </p:cNvSpPr>
          <p:nvPr/>
        </p:nvSpPr>
        <p:spPr bwMode="auto">
          <a:xfrm rot="2611989" flipH="1" flipV="1">
            <a:off x="6166469" y="6267086"/>
            <a:ext cx="118532" cy="15507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100794" tIns="50397" rIns="100794" bIns="50397"/>
          <a:lstStyle/>
          <a:p>
            <a:endParaRPr lang="en-US"/>
          </a:p>
        </p:txBody>
      </p:sp>
      <p:sp>
        <p:nvSpPr>
          <p:cNvPr id="92" name="Line 305"/>
          <p:cNvSpPr>
            <a:spLocks noChangeShapeType="1"/>
          </p:cNvSpPr>
          <p:nvPr/>
        </p:nvSpPr>
        <p:spPr bwMode="auto">
          <a:xfrm rot="2611989" flipH="1">
            <a:off x="6315124" y="6389537"/>
            <a:ext cx="79021" cy="15507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100794" tIns="50397" rIns="100794" bIns="50397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95" descr="ex8.2_V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6229" y="1259947"/>
            <a:ext cx="3505824" cy="2629092"/>
          </a:xfrm>
          <a:prstGeom prst="rect">
            <a:avLst/>
          </a:prstGeom>
        </p:spPr>
      </p:pic>
      <p:pic>
        <p:nvPicPr>
          <p:cNvPr id="99" name="Picture 98" descr="ex8.2_phosph_glu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0425" y="3947830"/>
            <a:ext cx="3472215" cy="2603888"/>
          </a:xfrm>
          <a:prstGeom prst="rect">
            <a:avLst/>
          </a:prstGeom>
        </p:spPr>
      </p:pic>
      <p:sp>
        <p:nvSpPr>
          <p:cNvPr id="74" name="Oval 73"/>
          <p:cNvSpPr/>
          <p:nvPr/>
        </p:nvSpPr>
        <p:spPr>
          <a:xfrm>
            <a:off x="672041" y="923960"/>
            <a:ext cx="1848115" cy="1847921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8115" y="134745"/>
            <a:ext cx="8232510" cy="957208"/>
          </a:xfrm>
        </p:spPr>
        <p:txBody>
          <a:bodyPr>
            <a:noAutofit/>
          </a:bodyPr>
          <a:lstStyle/>
          <a:p>
            <a:r>
              <a:rPr lang="en-US" sz="4000" dirty="0" smtClean="0"/>
              <a:t>Multiscale example:</a:t>
            </a:r>
            <a:br>
              <a:rPr lang="en-US" sz="4000" dirty="0" smtClean="0"/>
            </a:br>
            <a:r>
              <a:rPr lang="en-US" sz="2400" dirty="0" err="1" smtClean="0"/>
              <a:t>Bistability</a:t>
            </a:r>
            <a:r>
              <a:rPr lang="en-US" sz="2400" dirty="0" smtClean="0"/>
              <a:t> due to receptor </a:t>
            </a:r>
            <a:r>
              <a:rPr lang="en-US" sz="2400" dirty="0" err="1" smtClean="0"/>
              <a:t>phosphorylation</a:t>
            </a:r>
            <a:r>
              <a:rPr lang="en-US" sz="2400" dirty="0" smtClean="0"/>
              <a:t> feedback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98EB8-870F-4946-90B2-58298ED42399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 rot="8011989">
            <a:off x="4107778" y="1250625"/>
            <a:ext cx="773951" cy="6803474"/>
          </a:xfrm>
          <a:prstGeom prst="can">
            <a:avLst>
              <a:gd name="adj" fmla="val 5159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100794" tIns="50397" rIns="100794" bIns="50397" anchor="ctr"/>
          <a:lstStyle/>
          <a:p>
            <a:endParaRPr lang="en-US"/>
          </a:p>
        </p:txBody>
      </p:sp>
      <p:grpSp>
        <p:nvGrpSpPr>
          <p:cNvPr id="4" name="Group 13"/>
          <p:cNvGrpSpPr>
            <a:grpSpLocks/>
          </p:cNvGrpSpPr>
          <p:nvPr/>
        </p:nvGrpSpPr>
        <p:grpSpPr bwMode="auto">
          <a:xfrm rot="2611989" flipH="1" flipV="1">
            <a:off x="4562346" y="5630035"/>
            <a:ext cx="578074" cy="1257670"/>
            <a:chOff x="4032" y="1968"/>
            <a:chExt cx="768" cy="1152"/>
          </a:xfrm>
        </p:grpSpPr>
        <p:sp>
          <p:nvSpPr>
            <p:cNvPr id="109" name="AutoShape 14"/>
            <p:cNvSpPr>
              <a:spLocks noChangeArrowheads="1"/>
            </p:cNvSpPr>
            <p:nvPr/>
          </p:nvSpPr>
          <p:spPr bwMode="auto">
            <a:xfrm>
              <a:off x="4272" y="2544"/>
              <a:ext cx="288" cy="576"/>
            </a:xfrm>
            <a:prstGeom prst="can">
              <a:avLst>
                <a:gd name="adj" fmla="val 50000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" name="Oval 15"/>
            <p:cNvSpPr>
              <a:spLocks noChangeArrowheads="1"/>
            </p:cNvSpPr>
            <p:nvPr/>
          </p:nvSpPr>
          <p:spPr bwMode="auto">
            <a:xfrm>
              <a:off x="4032" y="1968"/>
              <a:ext cx="768" cy="768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320"/>
          <p:cNvGrpSpPr>
            <a:grpSpLocks/>
          </p:cNvGrpSpPr>
          <p:nvPr/>
        </p:nvGrpSpPr>
        <p:grpSpPr bwMode="auto">
          <a:xfrm rot="2611989">
            <a:off x="2300944" y="1486772"/>
            <a:ext cx="364074" cy="386260"/>
            <a:chOff x="334" y="-35"/>
            <a:chExt cx="624" cy="912"/>
          </a:xfrm>
        </p:grpSpPr>
        <p:sp>
          <p:nvSpPr>
            <p:cNvPr id="36" name="AutoShape 321"/>
            <p:cNvSpPr>
              <a:spLocks noChangeArrowheads="1"/>
            </p:cNvSpPr>
            <p:nvPr/>
          </p:nvSpPr>
          <p:spPr bwMode="auto">
            <a:xfrm rot="1090490">
              <a:off x="334" y="-35"/>
              <a:ext cx="624" cy="912"/>
            </a:xfrm>
            <a:prstGeom prst="can">
              <a:avLst>
                <a:gd name="adj" fmla="val 40862"/>
              </a:avLst>
            </a:prstGeom>
            <a:gradFill rotWithShape="1">
              <a:gsLst>
                <a:gs pos="0">
                  <a:srgbClr val="FFCCCC">
                    <a:gamma/>
                    <a:shade val="46275"/>
                    <a:invGamma/>
                  </a:srgbClr>
                </a:gs>
                <a:gs pos="50000">
                  <a:srgbClr val="FFCCCC"/>
                </a:gs>
                <a:gs pos="100000">
                  <a:srgbClr val="FFCCCC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Oval 322"/>
            <p:cNvSpPr>
              <a:spLocks noChangeArrowheads="1"/>
            </p:cNvSpPr>
            <p:nvPr/>
          </p:nvSpPr>
          <p:spPr bwMode="auto">
            <a:xfrm rot="1261327">
              <a:off x="628" y="172"/>
              <a:ext cx="240" cy="9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297"/>
          <p:cNvGrpSpPr>
            <a:grpSpLocks/>
          </p:cNvGrpSpPr>
          <p:nvPr/>
        </p:nvGrpSpPr>
        <p:grpSpPr bwMode="auto">
          <a:xfrm rot="2611989">
            <a:off x="4093106" y="4298458"/>
            <a:ext cx="592661" cy="516920"/>
            <a:chOff x="4800" y="1968"/>
            <a:chExt cx="720" cy="480"/>
          </a:xfrm>
        </p:grpSpPr>
        <p:sp>
          <p:nvSpPr>
            <p:cNvPr id="50" name="Oval 298"/>
            <p:cNvSpPr>
              <a:spLocks noChangeArrowheads="1"/>
            </p:cNvSpPr>
            <p:nvPr/>
          </p:nvSpPr>
          <p:spPr bwMode="auto">
            <a:xfrm>
              <a:off x="4896" y="2016"/>
              <a:ext cx="240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Rectangle 299"/>
            <p:cNvSpPr>
              <a:spLocks noChangeArrowheads="1"/>
            </p:cNvSpPr>
            <p:nvPr/>
          </p:nvSpPr>
          <p:spPr bwMode="auto">
            <a:xfrm>
              <a:off x="5280" y="1968"/>
              <a:ext cx="240" cy="19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AutoShape 300"/>
            <p:cNvSpPr>
              <a:spLocks noChangeArrowheads="1"/>
            </p:cNvSpPr>
            <p:nvPr/>
          </p:nvSpPr>
          <p:spPr bwMode="auto">
            <a:xfrm>
              <a:off x="5184" y="2256"/>
              <a:ext cx="192" cy="192"/>
            </a:xfrm>
            <a:prstGeom prst="triangle">
              <a:avLst>
                <a:gd name="adj" fmla="val 50000"/>
              </a:avLst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AutoShape 301"/>
            <p:cNvSpPr>
              <a:spLocks noChangeArrowheads="1"/>
            </p:cNvSpPr>
            <p:nvPr/>
          </p:nvSpPr>
          <p:spPr bwMode="auto">
            <a:xfrm>
              <a:off x="4800" y="2256"/>
              <a:ext cx="288" cy="144"/>
            </a:xfrm>
            <a:prstGeom prst="roundRect">
              <a:avLst>
                <a:gd name="adj" fmla="val 16667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Line 302"/>
            <p:cNvSpPr>
              <a:spLocks noChangeShapeType="1"/>
            </p:cNvSpPr>
            <p:nvPr/>
          </p:nvSpPr>
          <p:spPr bwMode="auto">
            <a:xfrm>
              <a:off x="5040" y="2160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Line 303"/>
            <p:cNvSpPr>
              <a:spLocks noChangeShapeType="1"/>
            </p:cNvSpPr>
            <p:nvPr/>
          </p:nvSpPr>
          <p:spPr bwMode="auto">
            <a:xfrm>
              <a:off x="5136" y="2064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Line 304"/>
            <p:cNvSpPr>
              <a:spLocks noChangeShapeType="1"/>
            </p:cNvSpPr>
            <p:nvPr/>
          </p:nvSpPr>
          <p:spPr bwMode="auto">
            <a:xfrm flipH="1" flipV="1">
              <a:off x="5088" y="2160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Line 305"/>
            <p:cNvSpPr>
              <a:spLocks noChangeShapeType="1"/>
            </p:cNvSpPr>
            <p:nvPr/>
          </p:nvSpPr>
          <p:spPr bwMode="auto">
            <a:xfrm flipH="1">
              <a:off x="5328" y="2160"/>
              <a:ext cx="9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326"/>
          <p:cNvGrpSpPr>
            <a:grpSpLocks/>
          </p:cNvGrpSpPr>
          <p:nvPr/>
        </p:nvGrpSpPr>
        <p:grpSpPr bwMode="auto">
          <a:xfrm rot="2611989" flipV="1">
            <a:off x="510324" y="1971258"/>
            <a:ext cx="667008" cy="773951"/>
            <a:chOff x="699" y="407"/>
            <a:chExt cx="624" cy="912"/>
          </a:xfrm>
        </p:grpSpPr>
        <p:sp>
          <p:nvSpPr>
            <p:cNvPr id="149" name="AutoShape 327"/>
            <p:cNvSpPr>
              <a:spLocks noChangeArrowheads="1"/>
            </p:cNvSpPr>
            <p:nvPr/>
          </p:nvSpPr>
          <p:spPr bwMode="auto">
            <a:xfrm>
              <a:off x="699" y="407"/>
              <a:ext cx="624" cy="912"/>
            </a:xfrm>
            <a:prstGeom prst="can">
              <a:avLst>
                <a:gd name="adj" fmla="val 40862"/>
              </a:avLst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" name="Oval 328"/>
            <p:cNvSpPr>
              <a:spLocks noChangeArrowheads="1"/>
            </p:cNvSpPr>
            <p:nvPr/>
          </p:nvSpPr>
          <p:spPr bwMode="auto">
            <a:xfrm>
              <a:off x="926" y="539"/>
              <a:ext cx="240" cy="9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0" name="Oval 298"/>
          <p:cNvSpPr>
            <a:spLocks noChangeArrowheads="1"/>
          </p:cNvSpPr>
          <p:nvPr/>
        </p:nvSpPr>
        <p:spPr bwMode="auto">
          <a:xfrm rot="2611989">
            <a:off x="4551749" y="6157022"/>
            <a:ext cx="197554" cy="155076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100794" tIns="50397" rIns="100794" bIns="50397" anchor="ctr"/>
          <a:lstStyle/>
          <a:p>
            <a:endParaRPr lang="en-US"/>
          </a:p>
        </p:txBody>
      </p:sp>
      <p:sp>
        <p:nvSpPr>
          <p:cNvPr id="81" name="Rectangle 299"/>
          <p:cNvSpPr>
            <a:spLocks noChangeArrowheads="1"/>
          </p:cNvSpPr>
          <p:nvPr/>
        </p:nvSpPr>
        <p:spPr bwMode="auto">
          <a:xfrm rot="2611989">
            <a:off x="4798709" y="6330128"/>
            <a:ext cx="197554" cy="20676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00794" tIns="50397" rIns="100794" bIns="50397" anchor="ctr"/>
          <a:lstStyle/>
          <a:p>
            <a:endParaRPr lang="en-US"/>
          </a:p>
        </p:txBody>
      </p:sp>
      <p:sp>
        <p:nvSpPr>
          <p:cNvPr id="82" name="AutoShape 300"/>
          <p:cNvSpPr>
            <a:spLocks noChangeArrowheads="1"/>
          </p:cNvSpPr>
          <p:nvPr/>
        </p:nvSpPr>
        <p:spPr bwMode="auto">
          <a:xfrm rot="2611989">
            <a:off x="4533206" y="6486953"/>
            <a:ext cx="158043" cy="206768"/>
          </a:xfrm>
          <a:prstGeom prst="triangle">
            <a:avLst>
              <a:gd name="adj" fmla="val 50000"/>
            </a:avLst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00794" tIns="50397" rIns="100794" bIns="50397" anchor="ctr"/>
          <a:lstStyle/>
          <a:p>
            <a:endParaRPr lang="en-US"/>
          </a:p>
        </p:txBody>
      </p:sp>
      <p:sp>
        <p:nvSpPr>
          <p:cNvPr id="83" name="Line 304"/>
          <p:cNvSpPr>
            <a:spLocks noChangeShapeType="1"/>
          </p:cNvSpPr>
          <p:nvPr/>
        </p:nvSpPr>
        <p:spPr bwMode="auto">
          <a:xfrm rot="2611989" flipH="1" flipV="1">
            <a:off x="4570370" y="6351083"/>
            <a:ext cx="118532" cy="15507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100794" tIns="50397" rIns="100794" bIns="50397"/>
          <a:lstStyle/>
          <a:p>
            <a:endParaRPr lang="en-US"/>
          </a:p>
        </p:txBody>
      </p:sp>
      <p:sp>
        <p:nvSpPr>
          <p:cNvPr id="84" name="Line 305"/>
          <p:cNvSpPr>
            <a:spLocks noChangeShapeType="1"/>
          </p:cNvSpPr>
          <p:nvPr/>
        </p:nvSpPr>
        <p:spPr bwMode="auto">
          <a:xfrm rot="2611989" flipH="1">
            <a:off x="4719025" y="6473533"/>
            <a:ext cx="79021" cy="15507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100794" tIns="50397" rIns="100794" bIns="50397"/>
          <a:lstStyle/>
          <a:p>
            <a:endParaRPr lang="en-US"/>
          </a:p>
        </p:txBody>
      </p:sp>
      <p:grpSp>
        <p:nvGrpSpPr>
          <p:cNvPr id="9" name="Group 93"/>
          <p:cNvGrpSpPr/>
          <p:nvPr/>
        </p:nvGrpSpPr>
        <p:grpSpPr>
          <a:xfrm>
            <a:off x="2184136" y="3863835"/>
            <a:ext cx="1181207" cy="1221489"/>
            <a:chOff x="3048000" y="4618887"/>
            <a:chExt cx="1071457" cy="1108113"/>
          </a:xfrm>
        </p:grpSpPr>
        <p:grpSp>
          <p:nvGrpSpPr>
            <p:cNvPr id="10" name="Group 306"/>
            <p:cNvGrpSpPr>
              <a:grpSpLocks/>
            </p:cNvGrpSpPr>
            <p:nvPr/>
          </p:nvGrpSpPr>
          <p:grpSpPr bwMode="auto">
            <a:xfrm rot="2611989" flipV="1">
              <a:off x="3554760" y="4618887"/>
              <a:ext cx="564697" cy="1108113"/>
              <a:chOff x="2592" y="672"/>
              <a:chExt cx="768" cy="1152"/>
            </a:xfrm>
          </p:grpSpPr>
          <p:sp>
            <p:nvSpPr>
              <p:cNvPr id="111" name="AutoShape 307"/>
              <p:cNvSpPr>
                <a:spLocks noChangeArrowheads="1"/>
              </p:cNvSpPr>
              <p:nvPr/>
            </p:nvSpPr>
            <p:spPr bwMode="auto">
              <a:xfrm>
                <a:off x="2832" y="1248"/>
                <a:ext cx="288" cy="576"/>
              </a:xfrm>
              <a:prstGeom prst="can">
                <a:avLst>
                  <a:gd name="adj" fmla="val 50000"/>
                </a:avLst>
              </a:prstGeom>
              <a:gradFill rotWithShape="1">
                <a:gsLst>
                  <a:gs pos="0">
                    <a:srgbClr val="CCFF99">
                      <a:gamma/>
                      <a:shade val="46275"/>
                      <a:invGamma/>
                    </a:srgbClr>
                  </a:gs>
                  <a:gs pos="50000">
                    <a:srgbClr val="CCFF99"/>
                  </a:gs>
                  <a:gs pos="100000">
                    <a:srgbClr val="CCFF99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" name="Oval 308"/>
              <p:cNvSpPr>
                <a:spLocks noChangeArrowheads="1"/>
              </p:cNvSpPr>
              <p:nvPr/>
            </p:nvSpPr>
            <p:spPr bwMode="auto">
              <a:xfrm>
                <a:off x="2592" y="672"/>
                <a:ext cx="768" cy="768"/>
              </a:xfrm>
              <a:prstGeom prst="ellipse">
                <a:avLst/>
              </a:prstGeom>
              <a:gradFill rotWithShape="1">
                <a:gsLst>
                  <a:gs pos="0">
                    <a:srgbClr val="CCFF99"/>
                  </a:gs>
                  <a:gs pos="100000">
                    <a:srgbClr val="CCFF99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5" name="Oval 298"/>
            <p:cNvSpPr>
              <a:spLocks noChangeArrowheads="1"/>
            </p:cNvSpPr>
            <p:nvPr/>
          </p:nvSpPr>
          <p:spPr bwMode="auto">
            <a:xfrm rot="2611989">
              <a:off x="3566906" y="5071569"/>
              <a:ext cx="179199" cy="14068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" name="Rectangle 299"/>
            <p:cNvSpPr>
              <a:spLocks noChangeArrowheads="1"/>
            </p:cNvSpPr>
            <p:nvPr/>
          </p:nvSpPr>
          <p:spPr bwMode="auto">
            <a:xfrm rot="2611989">
              <a:off x="3790920" y="5228607"/>
              <a:ext cx="179199" cy="1875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" name="AutoShape 300"/>
            <p:cNvSpPr>
              <a:spLocks noChangeArrowheads="1"/>
            </p:cNvSpPr>
            <p:nvPr/>
          </p:nvSpPr>
          <p:spPr bwMode="auto">
            <a:xfrm rot="2611989">
              <a:off x="3550086" y="5370876"/>
              <a:ext cx="143359" cy="187576"/>
            </a:xfrm>
            <a:prstGeom prst="triangle">
              <a:avLst>
                <a:gd name="adj" fmla="val 50000"/>
              </a:avLst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" name="Line 304"/>
            <p:cNvSpPr>
              <a:spLocks noChangeShapeType="1"/>
            </p:cNvSpPr>
            <p:nvPr/>
          </p:nvSpPr>
          <p:spPr bwMode="auto">
            <a:xfrm rot="2611989" flipH="1" flipV="1">
              <a:off x="3583797" y="5247617"/>
              <a:ext cx="107519" cy="1406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Line 305"/>
            <p:cNvSpPr>
              <a:spLocks noChangeShapeType="1"/>
            </p:cNvSpPr>
            <p:nvPr/>
          </p:nvSpPr>
          <p:spPr bwMode="auto">
            <a:xfrm rot="2611989" flipH="1">
              <a:off x="3718640" y="5358702"/>
              <a:ext cx="71679" cy="1406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 84"/>
            <p:cNvSpPr/>
            <p:nvPr/>
          </p:nvSpPr>
          <p:spPr>
            <a:xfrm flipV="1">
              <a:off x="3048000" y="5250611"/>
              <a:ext cx="317661" cy="388189"/>
            </a:xfrm>
            <a:custGeom>
              <a:avLst/>
              <a:gdLst>
                <a:gd name="connsiteX0" fmla="*/ 0 w 317661"/>
                <a:gd name="connsiteY0" fmla="*/ 163902 h 388189"/>
                <a:gd name="connsiteX1" fmla="*/ 86264 w 317661"/>
                <a:gd name="connsiteY1" fmla="*/ 129396 h 388189"/>
                <a:gd name="connsiteX2" fmla="*/ 112143 w 317661"/>
                <a:gd name="connsiteY2" fmla="*/ 94891 h 388189"/>
                <a:gd name="connsiteX3" fmla="*/ 146649 w 317661"/>
                <a:gd name="connsiteY3" fmla="*/ 43132 h 388189"/>
                <a:gd name="connsiteX4" fmla="*/ 232913 w 317661"/>
                <a:gd name="connsiteY4" fmla="*/ 0 h 388189"/>
                <a:gd name="connsiteX5" fmla="*/ 276045 w 317661"/>
                <a:gd name="connsiteY5" fmla="*/ 163902 h 388189"/>
                <a:gd name="connsiteX6" fmla="*/ 267419 w 317661"/>
                <a:gd name="connsiteY6" fmla="*/ 189781 h 388189"/>
                <a:gd name="connsiteX7" fmla="*/ 267419 w 317661"/>
                <a:gd name="connsiteY7" fmla="*/ 310551 h 388189"/>
                <a:gd name="connsiteX8" fmla="*/ 207034 w 317661"/>
                <a:gd name="connsiteY8" fmla="*/ 388189 h 388189"/>
                <a:gd name="connsiteX9" fmla="*/ 146649 w 317661"/>
                <a:gd name="connsiteY9" fmla="*/ 353683 h 388189"/>
                <a:gd name="connsiteX10" fmla="*/ 103517 w 317661"/>
                <a:gd name="connsiteY10" fmla="*/ 310551 h 388189"/>
                <a:gd name="connsiteX11" fmla="*/ 86264 w 317661"/>
                <a:gd name="connsiteY11" fmla="*/ 284672 h 388189"/>
                <a:gd name="connsiteX12" fmla="*/ 34506 w 317661"/>
                <a:gd name="connsiteY12" fmla="*/ 258793 h 388189"/>
                <a:gd name="connsiteX13" fmla="*/ 0 w 317661"/>
                <a:gd name="connsiteY13" fmla="*/ 258793 h 388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7661" h="388189">
                  <a:moveTo>
                    <a:pt x="0" y="163902"/>
                  </a:moveTo>
                  <a:cubicBezTo>
                    <a:pt x="29558" y="155457"/>
                    <a:pt x="63172" y="152488"/>
                    <a:pt x="86264" y="129396"/>
                  </a:cubicBezTo>
                  <a:cubicBezTo>
                    <a:pt x="96430" y="119230"/>
                    <a:pt x="103898" y="106669"/>
                    <a:pt x="112143" y="94891"/>
                  </a:cubicBezTo>
                  <a:cubicBezTo>
                    <a:pt x="124034" y="77904"/>
                    <a:pt x="128645" y="53420"/>
                    <a:pt x="146649" y="43132"/>
                  </a:cubicBezTo>
                  <a:cubicBezTo>
                    <a:pt x="214929" y="4116"/>
                    <a:pt x="185041" y="15959"/>
                    <a:pt x="232913" y="0"/>
                  </a:cubicBezTo>
                  <a:cubicBezTo>
                    <a:pt x="317661" y="56499"/>
                    <a:pt x="292261" y="17956"/>
                    <a:pt x="276045" y="163902"/>
                  </a:cubicBezTo>
                  <a:cubicBezTo>
                    <a:pt x="275041" y="172939"/>
                    <a:pt x="270294" y="181155"/>
                    <a:pt x="267419" y="189781"/>
                  </a:cubicBezTo>
                  <a:cubicBezTo>
                    <a:pt x="273966" y="229068"/>
                    <a:pt x="286020" y="271023"/>
                    <a:pt x="267419" y="310551"/>
                  </a:cubicBezTo>
                  <a:cubicBezTo>
                    <a:pt x="253459" y="340216"/>
                    <a:pt x="227162" y="362310"/>
                    <a:pt x="207034" y="388189"/>
                  </a:cubicBezTo>
                  <a:cubicBezTo>
                    <a:pt x="177425" y="378319"/>
                    <a:pt x="172761" y="379795"/>
                    <a:pt x="146649" y="353683"/>
                  </a:cubicBezTo>
                  <a:cubicBezTo>
                    <a:pt x="89136" y="296171"/>
                    <a:pt x="172531" y="356561"/>
                    <a:pt x="103517" y="310551"/>
                  </a:cubicBezTo>
                  <a:cubicBezTo>
                    <a:pt x="97766" y="301925"/>
                    <a:pt x="93595" y="292003"/>
                    <a:pt x="86264" y="284672"/>
                  </a:cubicBezTo>
                  <a:cubicBezTo>
                    <a:pt x="74874" y="273282"/>
                    <a:pt x="50878" y="261132"/>
                    <a:pt x="34506" y="258793"/>
                  </a:cubicBezTo>
                  <a:cubicBezTo>
                    <a:pt x="23120" y="257166"/>
                    <a:pt x="11502" y="258793"/>
                    <a:pt x="0" y="258793"/>
                  </a:cubicBezTo>
                </a:path>
              </a:pathLst>
            </a:custGeom>
            <a:gradFill flip="none" rotWithShape="1">
              <a:gsLst>
                <a:gs pos="0">
                  <a:srgbClr val="CC3300">
                    <a:shade val="30000"/>
                    <a:satMod val="115000"/>
                  </a:srgbClr>
                </a:gs>
                <a:gs pos="50000">
                  <a:srgbClr val="CC3300">
                    <a:shade val="67500"/>
                    <a:satMod val="115000"/>
                  </a:srgbClr>
                </a:gs>
                <a:gs pos="100000">
                  <a:srgbClr val="CC330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6" name="Freeform 85"/>
          <p:cNvSpPr/>
          <p:nvPr/>
        </p:nvSpPr>
        <p:spPr>
          <a:xfrm flipV="1">
            <a:off x="4018072" y="6375802"/>
            <a:ext cx="350199" cy="427906"/>
          </a:xfrm>
          <a:custGeom>
            <a:avLst/>
            <a:gdLst>
              <a:gd name="connsiteX0" fmla="*/ 0 w 317661"/>
              <a:gd name="connsiteY0" fmla="*/ 163902 h 388189"/>
              <a:gd name="connsiteX1" fmla="*/ 86264 w 317661"/>
              <a:gd name="connsiteY1" fmla="*/ 129396 h 388189"/>
              <a:gd name="connsiteX2" fmla="*/ 112143 w 317661"/>
              <a:gd name="connsiteY2" fmla="*/ 94891 h 388189"/>
              <a:gd name="connsiteX3" fmla="*/ 146649 w 317661"/>
              <a:gd name="connsiteY3" fmla="*/ 43132 h 388189"/>
              <a:gd name="connsiteX4" fmla="*/ 232913 w 317661"/>
              <a:gd name="connsiteY4" fmla="*/ 0 h 388189"/>
              <a:gd name="connsiteX5" fmla="*/ 276045 w 317661"/>
              <a:gd name="connsiteY5" fmla="*/ 163902 h 388189"/>
              <a:gd name="connsiteX6" fmla="*/ 267419 w 317661"/>
              <a:gd name="connsiteY6" fmla="*/ 189781 h 388189"/>
              <a:gd name="connsiteX7" fmla="*/ 267419 w 317661"/>
              <a:gd name="connsiteY7" fmla="*/ 310551 h 388189"/>
              <a:gd name="connsiteX8" fmla="*/ 207034 w 317661"/>
              <a:gd name="connsiteY8" fmla="*/ 388189 h 388189"/>
              <a:gd name="connsiteX9" fmla="*/ 146649 w 317661"/>
              <a:gd name="connsiteY9" fmla="*/ 353683 h 388189"/>
              <a:gd name="connsiteX10" fmla="*/ 103517 w 317661"/>
              <a:gd name="connsiteY10" fmla="*/ 310551 h 388189"/>
              <a:gd name="connsiteX11" fmla="*/ 86264 w 317661"/>
              <a:gd name="connsiteY11" fmla="*/ 284672 h 388189"/>
              <a:gd name="connsiteX12" fmla="*/ 34506 w 317661"/>
              <a:gd name="connsiteY12" fmla="*/ 258793 h 388189"/>
              <a:gd name="connsiteX13" fmla="*/ 0 w 317661"/>
              <a:gd name="connsiteY13" fmla="*/ 258793 h 388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17661" h="388189">
                <a:moveTo>
                  <a:pt x="0" y="163902"/>
                </a:moveTo>
                <a:cubicBezTo>
                  <a:pt x="29558" y="155457"/>
                  <a:pt x="63172" y="152488"/>
                  <a:pt x="86264" y="129396"/>
                </a:cubicBezTo>
                <a:cubicBezTo>
                  <a:pt x="96430" y="119230"/>
                  <a:pt x="103898" y="106669"/>
                  <a:pt x="112143" y="94891"/>
                </a:cubicBezTo>
                <a:cubicBezTo>
                  <a:pt x="124034" y="77904"/>
                  <a:pt x="128645" y="53420"/>
                  <a:pt x="146649" y="43132"/>
                </a:cubicBezTo>
                <a:cubicBezTo>
                  <a:pt x="214929" y="4116"/>
                  <a:pt x="185041" y="15959"/>
                  <a:pt x="232913" y="0"/>
                </a:cubicBezTo>
                <a:cubicBezTo>
                  <a:pt x="317661" y="56499"/>
                  <a:pt x="292261" y="17956"/>
                  <a:pt x="276045" y="163902"/>
                </a:cubicBezTo>
                <a:cubicBezTo>
                  <a:pt x="275041" y="172939"/>
                  <a:pt x="270294" y="181155"/>
                  <a:pt x="267419" y="189781"/>
                </a:cubicBezTo>
                <a:cubicBezTo>
                  <a:pt x="273966" y="229068"/>
                  <a:pt x="286020" y="271023"/>
                  <a:pt x="267419" y="310551"/>
                </a:cubicBezTo>
                <a:cubicBezTo>
                  <a:pt x="253459" y="340216"/>
                  <a:pt x="227162" y="362310"/>
                  <a:pt x="207034" y="388189"/>
                </a:cubicBezTo>
                <a:cubicBezTo>
                  <a:pt x="177425" y="378319"/>
                  <a:pt x="172761" y="379795"/>
                  <a:pt x="146649" y="353683"/>
                </a:cubicBezTo>
                <a:cubicBezTo>
                  <a:pt x="89136" y="296171"/>
                  <a:pt x="172531" y="356561"/>
                  <a:pt x="103517" y="310551"/>
                </a:cubicBezTo>
                <a:cubicBezTo>
                  <a:pt x="97766" y="301925"/>
                  <a:pt x="93595" y="292003"/>
                  <a:pt x="86264" y="284672"/>
                </a:cubicBezTo>
                <a:cubicBezTo>
                  <a:pt x="74874" y="273282"/>
                  <a:pt x="50878" y="261132"/>
                  <a:pt x="34506" y="258793"/>
                </a:cubicBezTo>
                <a:cubicBezTo>
                  <a:pt x="23120" y="257166"/>
                  <a:pt x="11502" y="258793"/>
                  <a:pt x="0" y="258793"/>
                </a:cubicBezTo>
              </a:path>
            </a:pathLst>
          </a:custGeom>
          <a:gradFill flip="none" rotWithShape="1">
            <a:gsLst>
              <a:gs pos="0">
                <a:srgbClr val="CC3300">
                  <a:shade val="30000"/>
                  <a:satMod val="115000"/>
                </a:srgbClr>
              </a:gs>
              <a:gs pos="50000">
                <a:srgbClr val="CC3300">
                  <a:shade val="67500"/>
                  <a:satMod val="115000"/>
                </a:srgbClr>
              </a:gs>
              <a:gs pos="100000">
                <a:srgbClr val="CC3300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87" name="Oval 298"/>
          <p:cNvSpPr>
            <a:spLocks noChangeArrowheads="1"/>
          </p:cNvSpPr>
          <p:nvPr/>
        </p:nvSpPr>
        <p:spPr bwMode="auto">
          <a:xfrm rot="2611989">
            <a:off x="6147848" y="6073026"/>
            <a:ext cx="197554" cy="155076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100794" tIns="50397" rIns="100794" bIns="50397" anchor="ctr"/>
          <a:lstStyle/>
          <a:p>
            <a:endParaRPr lang="en-US"/>
          </a:p>
        </p:txBody>
      </p:sp>
      <p:sp>
        <p:nvSpPr>
          <p:cNvPr id="88" name="Rectangle 299"/>
          <p:cNvSpPr>
            <a:spLocks noChangeArrowheads="1"/>
          </p:cNvSpPr>
          <p:nvPr/>
        </p:nvSpPr>
        <p:spPr bwMode="auto">
          <a:xfrm rot="2611989">
            <a:off x="6394808" y="6246131"/>
            <a:ext cx="197554" cy="20676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00794" tIns="50397" rIns="100794" bIns="50397" anchor="ctr"/>
          <a:lstStyle/>
          <a:p>
            <a:endParaRPr lang="en-US"/>
          </a:p>
        </p:txBody>
      </p:sp>
      <p:sp>
        <p:nvSpPr>
          <p:cNvPr id="89" name="AutoShape 300"/>
          <p:cNvSpPr>
            <a:spLocks noChangeArrowheads="1"/>
          </p:cNvSpPr>
          <p:nvPr/>
        </p:nvSpPr>
        <p:spPr bwMode="auto">
          <a:xfrm rot="2611989">
            <a:off x="6129305" y="6402956"/>
            <a:ext cx="158043" cy="206768"/>
          </a:xfrm>
          <a:prstGeom prst="triangle">
            <a:avLst>
              <a:gd name="adj" fmla="val 50000"/>
            </a:avLst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00794" tIns="50397" rIns="100794" bIns="50397" anchor="ctr"/>
          <a:lstStyle/>
          <a:p>
            <a:endParaRPr lang="en-US"/>
          </a:p>
        </p:txBody>
      </p:sp>
      <p:sp>
        <p:nvSpPr>
          <p:cNvPr id="90" name="AutoShape 301"/>
          <p:cNvSpPr>
            <a:spLocks noChangeArrowheads="1"/>
          </p:cNvSpPr>
          <p:nvPr/>
        </p:nvSpPr>
        <p:spPr bwMode="auto">
          <a:xfrm rot="2611989">
            <a:off x="5907087" y="6219586"/>
            <a:ext cx="237064" cy="155076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100794" tIns="50397" rIns="100794" bIns="50397" anchor="ctr"/>
          <a:lstStyle/>
          <a:p>
            <a:endParaRPr lang="en-US"/>
          </a:p>
        </p:txBody>
      </p:sp>
      <p:sp>
        <p:nvSpPr>
          <p:cNvPr id="91" name="Line 304"/>
          <p:cNvSpPr>
            <a:spLocks noChangeShapeType="1"/>
          </p:cNvSpPr>
          <p:nvPr/>
        </p:nvSpPr>
        <p:spPr bwMode="auto">
          <a:xfrm rot="2611989" flipH="1" flipV="1">
            <a:off x="6166469" y="6267086"/>
            <a:ext cx="118532" cy="15507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100794" tIns="50397" rIns="100794" bIns="50397"/>
          <a:lstStyle/>
          <a:p>
            <a:endParaRPr lang="en-US"/>
          </a:p>
        </p:txBody>
      </p:sp>
      <p:sp>
        <p:nvSpPr>
          <p:cNvPr id="92" name="Line 305"/>
          <p:cNvSpPr>
            <a:spLocks noChangeShapeType="1"/>
          </p:cNvSpPr>
          <p:nvPr/>
        </p:nvSpPr>
        <p:spPr bwMode="auto">
          <a:xfrm rot="2611989" flipH="1">
            <a:off x="6315124" y="6389537"/>
            <a:ext cx="79021" cy="15507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100794" tIns="50397" rIns="100794" bIns="50397"/>
          <a:lstStyle/>
          <a:p>
            <a:endParaRPr lang="en-US"/>
          </a:p>
        </p:txBody>
      </p:sp>
      <p:sp>
        <p:nvSpPr>
          <p:cNvPr id="95" name="TextBox 94"/>
          <p:cNvSpPr txBox="1"/>
          <p:nvPr/>
        </p:nvSpPr>
        <p:spPr>
          <a:xfrm>
            <a:off x="84005" y="5291772"/>
            <a:ext cx="4368271" cy="2105404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r>
              <a:rPr lang="en-US" sz="20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Synaptic input -&gt; NMDAR -&gt; </a:t>
            </a:r>
          </a:p>
          <a:p>
            <a:r>
              <a:rPr lang="en-US" sz="20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Ca -&gt; </a:t>
            </a:r>
            <a:r>
              <a:rPr lang="en-US" sz="2000" dirty="0" err="1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CaMKII</a:t>
            </a:r>
            <a:r>
              <a:rPr lang="en-US" sz="20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-&gt; translocation to PSD -&gt; </a:t>
            </a:r>
            <a:r>
              <a:rPr lang="en-US" sz="2000" dirty="0" err="1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GluR</a:t>
            </a:r>
            <a:r>
              <a:rPr lang="en-US" sz="20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phosphorylation</a:t>
            </a:r>
            <a:r>
              <a:rPr lang="en-US" sz="20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-&gt; Greater conductance -&gt;</a:t>
            </a:r>
          </a:p>
          <a:p>
            <a:r>
              <a:rPr lang="en-US" sz="20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More depolarization on synaptic input -&gt; </a:t>
            </a:r>
          </a:p>
          <a:p>
            <a:r>
              <a:rPr lang="en-US" sz="20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more Ca input through NMDAR</a:t>
            </a:r>
            <a:endParaRPr lang="en-US" sz="2000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7" name="Picture 96" descr="ex8.2_Ca_spin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8427" y="1306149"/>
            <a:ext cx="3444214" cy="25828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Oval 73"/>
          <p:cNvSpPr/>
          <p:nvPr/>
        </p:nvSpPr>
        <p:spPr>
          <a:xfrm>
            <a:off x="672041" y="923960"/>
            <a:ext cx="1848115" cy="1847921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041" y="134745"/>
            <a:ext cx="9072563" cy="957208"/>
          </a:xfrm>
        </p:spPr>
        <p:txBody>
          <a:bodyPr>
            <a:noAutofit/>
          </a:bodyPr>
          <a:lstStyle/>
          <a:p>
            <a:r>
              <a:rPr lang="en-US" sz="4000" dirty="0" smtClean="0"/>
              <a:t>Defining multiscale models: </a:t>
            </a:r>
            <a:r>
              <a:rPr lang="en-US" sz="4000" dirty="0" err="1" smtClean="0"/>
              <a:t>rdesigneur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98EB8-870F-4946-90B2-58298ED42399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4" name="Group 73"/>
          <p:cNvGrpSpPr/>
          <p:nvPr/>
        </p:nvGrpSpPr>
        <p:grpSpPr>
          <a:xfrm>
            <a:off x="1093013" y="2335254"/>
            <a:ext cx="6803477" cy="4552447"/>
            <a:chOff x="-422312" y="964639"/>
            <a:chExt cx="8022443" cy="5368665"/>
          </a:xfrm>
        </p:grpSpPr>
        <p:sp>
          <p:nvSpPr>
            <p:cNvPr id="7" name="AutoShape 6"/>
            <p:cNvSpPr>
              <a:spLocks noChangeArrowheads="1"/>
            </p:cNvSpPr>
            <p:nvPr/>
          </p:nvSpPr>
          <p:spPr bwMode="auto">
            <a:xfrm rot="8011989">
              <a:off x="3132553" y="-314040"/>
              <a:ext cx="912714" cy="8022443"/>
            </a:xfrm>
            <a:prstGeom prst="can">
              <a:avLst>
                <a:gd name="adj" fmla="val 51590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" name="Group 13"/>
            <p:cNvGrpSpPr>
              <a:grpSpLocks/>
            </p:cNvGrpSpPr>
            <p:nvPr/>
          </p:nvGrpSpPr>
          <p:grpSpPr bwMode="auto">
            <a:xfrm rot="2611989" flipH="1" flipV="1">
              <a:off x="3668614" y="4850143"/>
              <a:ext cx="681646" cy="1483161"/>
              <a:chOff x="4032" y="1968"/>
              <a:chExt cx="768" cy="1152"/>
            </a:xfrm>
          </p:grpSpPr>
          <p:sp>
            <p:nvSpPr>
              <p:cNvPr id="109" name="AutoShape 14"/>
              <p:cNvSpPr>
                <a:spLocks noChangeArrowheads="1"/>
              </p:cNvSpPr>
              <p:nvPr/>
            </p:nvSpPr>
            <p:spPr bwMode="auto">
              <a:xfrm>
                <a:off x="4272" y="2544"/>
                <a:ext cx="288" cy="576"/>
              </a:xfrm>
              <a:prstGeom prst="can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" name="Oval 15"/>
              <p:cNvSpPr>
                <a:spLocks noChangeArrowheads="1"/>
              </p:cNvSpPr>
              <p:nvPr/>
            </p:nvSpPr>
            <p:spPr bwMode="auto">
              <a:xfrm>
                <a:off x="4032" y="1968"/>
                <a:ext cx="768" cy="768"/>
              </a:xfrm>
              <a:prstGeom prst="ellipse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" name="Group 38"/>
            <p:cNvGrpSpPr>
              <a:grpSpLocks/>
            </p:cNvGrpSpPr>
            <p:nvPr/>
          </p:nvGrpSpPr>
          <p:grpSpPr bwMode="auto">
            <a:xfrm rot="2611989">
              <a:off x="3227621" y="1221367"/>
              <a:ext cx="937262" cy="1896734"/>
              <a:chOff x="960" y="176"/>
              <a:chExt cx="2696" cy="2662"/>
            </a:xfrm>
          </p:grpSpPr>
          <p:sp>
            <p:nvSpPr>
              <p:cNvPr id="101" name="Freeform 39"/>
              <p:cNvSpPr>
                <a:spLocks/>
              </p:cNvSpPr>
              <p:nvPr/>
            </p:nvSpPr>
            <p:spPr bwMode="auto">
              <a:xfrm>
                <a:off x="1711" y="1072"/>
                <a:ext cx="641" cy="1760"/>
              </a:xfrm>
              <a:custGeom>
                <a:avLst/>
                <a:gdLst/>
                <a:ahLst/>
                <a:cxnLst>
                  <a:cxn ang="0">
                    <a:pos x="392" y="1760"/>
                  </a:cxn>
                  <a:cxn ang="0">
                    <a:pos x="392" y="1712"/>
                  </a:cxn>
                  <a:cxn ang="0">
                    <a:pos x="392" y="1616"/>
                  </a:cxn>
                  <a:cxn ang="0">
                    <a:pos x="344" y="1568"/>
                  </a:cxn>
                  <a:cxn ang="0">
                    <a:pos x="248" y="1424"/>
                  </a:cxn>
                  <a:cxn ang="0">
                    <a:pos x="104" y="1184"/>
                  </a:cxn>
                  <a:cxn ang="0">
                    <a:pos x="56" y="704"/>
                  </a:cxn>
                  <a:cxn ang="0">
                    <a:pos x="8" y="224"/>
                  </a:cxn>
                  <a:cxn ang="0">
                    <a:pos x="104" y="32"/>
                  </a:cxn>
                  <a:cxn ang="0">
                    <a:pos x="248" y="32"/>
                  </a:cxn>
                  <a:cxn ang="0">
                    <a:pos x="483" y="134"/>
                  </a:cxn>
                  <a:cxn ang="0">
                    <a:pos x="632" y="320"/>
                  </a:cxn>
                  <a:cxn ang="0">
                    <a:pos x="537" y="493"/>
                  </a:cxn>
                  <a:cxn ang="0">
                    <a:pos x="632" y="848"/>
                  </a:cxn>
                  <a:cxn ang="0">
                    <a:pos x="551" y="1130"/>
                  </a:cxn>
                  <a:cxn ang="0">
                    <a:pos x="564" y="1557"/>
                  </a:cxn>
                  <a:cxn ang="0">
                    <a:pos x="625" y="1740"/>
                  </a:cxn>
                </a:cxnLst>
                <a:rect l="0" t="0" r="r" b="b"/>
                <a:pathLst>
                  <a:path w="641" h="1760">
                    <a:moveTo>
                      <a:pt x="392" y="1760"/>
                    </a:moveTo>
                    <a:cubicBezTo>
                      <a:pt x="392" y="1748"/>
                      <a:pt x="392" y="1736"/>
                      <a:pt x="392" y="1712"/>
                    </a:cubicBezTo>
                    <a:cubicBezTo>
                      <a:pt x="392" y="1688"/>
                      <a:pt x="400" y="1640"/>
                      <a:pt x="392" y="1616"/>
                    </a:cubicBezTo>
                    <a:cubicBezTo>
                      <a:pt x="384" y="1592"/>
                      <a:pt x="368" y="1600"/>
                      <a:pt x="344" y="1568"/>
                    </a:cubicBezTo>
                    <a:cubicBezTo>
                      <a:pt x="320" y="1536"/>
                      <a:pt x="288" y="1488"/>
                      <a:pt x="248" y="1424"/>
                    </a:cubicBezTo>
                    <a:cubicBezTo>
                      <a:pt x="208" y="1360"/>
                      <a:pt x="136" y="1304"/>
                      <a:pt x="104" y="1184"/>
                    </a:cubicBezTo>
                    <a:cubicBezTo>
                      <a:pt x="72" y="1064"/>
                      <a:pt x="72" y="864"/>
                      <a:pt x="56" y="704"/>
                    </a:cubicBezTo>
                    <a:cubicBezTo>
                      <a:pt x="40" y="544"/>
                      <a:pt x="0" y="336"/>
                      <a:pt x="8" y="224"/>
                    </a:cubicBezTo>
                    <a:cubicBezTo>
                      <a:pt x="16" y="112"/>
                      <a:pt x="64" y="64"/>
                      <a:pt x="104" y="32"/>
                    </a:cubicBezTo>
                    <a:cubicBezTo>
                      <a:pt x="144" y="0"/>
                      <a:pt x="185" y="15"/>
                      <a:pt x="248" y="32"/>
                    </a:cubicBezTo>
                    <a:cubicBezTo>
                      <a:pt x="311" y="49"/>
                      <a:pt x="419" y="86"/>
                      <a:pt x="483" y="134"/>
                    </a:cubicBezTo>
                    <a:cubicBezTo>
                      <a:pt x="547" y="182"/>
                      <a:pt x="623" y="260"/>
                      <a:pt x="632" y="320"/>
                    </a:cubicBezTo>
                    <a:cubicBezTo>
                      <a:pt x="641" y="380"/>
                      <a:pt x="537" y="405"/>
                      <a:pt x="537" y="493"/>
                    </a:cubicBezTo>
                    <a:cubicBezTo>
                      <a:pt x="537" y="581"/>
                      <a:pt x="630" y="742"/>
                      <a:pt x="632" y="848"/>
                    </a:cubicBezTo>
                    <a:cubicBezTo>
                      <a:pt x="634" y="954"/>
                      <a:pt x="562" y="1012"/>
                      <a:pt x="551" y="1130"/>
                    </a:cubicBezTo>
                    <a:cubicBezTo>
                      <a:pt x="540" y="1248"/>
                      <a:pt x="552" y="1455"/>
                      <a:pt x="564" y="1557"/>
                    </a:cubicBezTo>
                    <a:cubicBezTo>
                      <a:pt x="576" y="1659"/>
                      <a:pt x="612" y="1702"/>
                      <a:pt x="625" y="1740"/>
                    </a:cubicBezTo>
                  </a:path>
                </a:pathLst>
              </a:custGeom>
              <a:gradFill rotWithShape="1">
                <a:gsLst>
                  <a:gs pos="0">
                    <a:srgbClr val="CCFF99">
                      <a:gamma/>
                      <a:shade val="46275"/>
                      <a:invGamma/>
                    </a:srgbClr>
                  </a:gs>
                  <a:gs pos="50000">
                    <a:srgbClr val="CCFF99"/>
                  </a:gs>
                  <a:gs pos="100000">
                    <a:srgbClr val="CCFF99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" name="Freeform 40"/>
              <p:cNvSpPr>
                <a:spLocks/>
              </p:cNvSpPr>
              <p:nvPr/>
            </p:nvSpPr>
            <p:spPr bwMode="auto">
              <a:xfrm>
                <a:off x="960" y="176"/>
                <a:ext cx="2696" cy="2656"/>
              </a:xfrm>
              <a:custGeom>
                <a:avLst/>
                <a:gdLst/>
                <a:ahLst/>
                <a:cxnLst>
                  <a:cxn ang="0">
                    <a:pos x="1104" y="2656"/>
                  </a:cxn>
                  <a:cxn ang="0">
                    <a:pos x="1104" y="2512"/>
                  </a:cxn>
                  <a:cxn ang="0">
                    <a:pos x="1008" y="2368"/>
                  </a:cxn>
                  <a:cxn ang="0">
                    <a:pos x="864" y="2272"/>
                  </a:cxn>
                  <a:cxn ang="0">
                    <a:pos x="720" y="1936"/>
                  </a:cxn>
                  <a:cxn ang="0">
                    <a:pos x="576" y="1792"/>
                  </a:cxn>
                  <a:cxn ang="0">
                    <a:pos x="336" y="1456"/>
                  </a:cxn>
                  <a:cxn ang="0">
                    <a:pos x="0" y="592"/>
                  </a:cxn>
                  <a:cxn ang="0">
                    <a:pos x="336" y="160"/>
                  </a:cxn>
                  <a:cxn ang="0">
                    <a:pos x="816" y="16"/>
                  </a:cxn>
                  <a:cxn ang="0">
                    <a:pos x="1920" y="64"/>
                  </a:cxn>
                  <a:cxn ang="0">
                    <a:pos x="2592" y="400"/>
                  </a:cxn>
                  <a:cxn ang="0">
                    <a:pos x="2544" y="928"/>
                  </a:cxn>
                  <a:cxn ang="0">
                    <a:pos x="2256" y="1264"/>
                  </a:cxn>
                  <a:cxn ang="0">
                    <a:pos x="1632" y="1552"/>
                  </a:cxn>
                  <a:cxn ang="0">
                    <a:pos x="1392" y="2272"/>
                  </a:cxn>
                  <a:cxn ang="0">
                    <a:pos x="1392" y="2656"/>
                  </a:cxn>
                </a:cxnLst>
                <a:rect l="0" t="0" r="r" b="b"/>
                <a:pathLst>
                  <a:path w="2696" h="2656">
                    <a:moveTo>
                      <a:pt x="1104" y="2656"/>
                    </a:moveTo>
                    <a:cubicBezTo>
                      <a:pt x="1112" y="2608"/>
                      <a:pt x="1120" y="2560"/>
                      <a:pt x="1104" y="2512"/>
                    </a:cubicBezTo>
                    <a:cubicBezTo>
                      <a:pt x="1088" y="2464"/>
                      <a:pt x="1048" y="2408"/>
                      <a:pt x="1008" y="2368"/>
                    </a:cubicBezTo>
                    <a:cubicBezTo>
                      <a:pt x="968" y="2328"/>
                      <a:pt x="912" y="2344"/>
                      <a:pt x="864" y="2272"/>
                    </a:cubicBezTo>
                    <a:cubicBezTo>
                      <a:pt x="816" y="2200"/>
                      <a:pt x="768" y="2016"/>
                      <a:pt x="720" y="1936"/>
                    </a:cubicBezTo>
                    <a:cubicBezTo>
                      <a:pt x="672" y="1856"/>
                      <a:pt x="640" y="1872"/>
                      <a:pt x="576" y="1792"/>
                    </a:cubicBezTo>
                    <a:cubicBezTo>
                      <a:pt x="512" y="1712"/>
                      <a:pt x="432" y="1656"/>
                      <a:pt x="336" y="1456"/>
                    </a:cubicBezTo>
                    <a:cubicBezTo>
                      <a:pt x="240" y="1256"/>
                      <a:pt x="0" y="808"/>
                      <a:pt x="0" y="592"/>
                    </a:cubicBezTo>
                    <a:cubicBezTo>
                      <a:pt x="0" y="376"/>
                      <a:pt x="200" y="256"/>
                      <a:pt x="336" y="160"/>
                    </a:cubicBezTo>
                    <a:cubicBezTo>
                      <a:pt x="472" y="64"/>
                      <a:pt x="552" y="32"/>
                      <a:pt x="816" y="16"/>
                    </a:cubicBezTo>
                    <a:cubicBezTo>
                      <a:pt x="1080" y="0"/>
                      <a:pt x="1624" y="0"/>
                      <a:pt x="1920" y="64"/>
                    </a:cubicBezTo>
                    <a:cubicBezTo>
                      <a:pt x="2216" y="128"/>
                      <a:pt x="2488" y="256"/>
                      <a:pt x="2592" y="400"/>
                    </a:cubicBezTo>
                    <a:cubicBezTo>
                      <a:pt x="2696" y="544"/>
                      <a:pt x="2600" y="784"/>
                      <a:pt x="2544" y="928"/>
                    </a:cubicBezTo>
                    <a:cubicBezTo>
                      <a:pt x="2488" y="1072"/>
                      <a:pt x="2408" y="1160"/>
                      <a:pt x="2256" y="1264"/>
                    </a:cubicBezTo>
                    <a:cubicBezTo>
                      <a:pt x="2104" y="1368"/>
                      <a:pt x="1776" y="1384"/>
                      <a:pt x="1632" y="1552"/>
                    </a:cubicBezTo>
                    <a:cubicBezTo>
                      <a:pt x="1488" y="1720"/>
                      <a:pt x="1432" y="2088"/>
                      <a:pt x="1392" y="2272"/>
                    </a:cubicBezTo>
                    <a:cubicBezTo>
                      <a:pt x="1352" y="2456"/>
                      <a:pt x="1372" y="2556"/>
                      <a:pt x="1392" y="265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" name="Freeform 41"/>
              <p:cNvSpPr>
                <a:spLocks/>
              </p:cNvSpPr>
              <p:nvPr/>
            </p:nvSpPr>
            <p:spPr bwMode="auto">
              <a:xfrm>
                <a:off x="1392" y="432"/>
                <a:ext cx="1632" cy="2406"/>
              </a:xfrm>
              <a:custGeom>
                <a:avLst/>
                <a:gdLst/>
                <a:ahLst/>
                <a:cxnLst>
                  <a:cxn ang="0">
                    <a:pos x="668" y="2400"/>
                  </a:cxn>
                  <a:cxn ang="0">
                    <a:pos x="668" y="2270"/>
                  </a:cxn>
                  <a:cxn ang="0">
                    <a:pos x="610" y="2140"/>
                  </a:cxn>
                  <a:cxn ang="0">
                    <a:pos x="523" y="2053"/>
                  </a:cxn>
                  <a:cxn ang="0">
                    <a:pos x="370" y="1757"/>
                  </a:cxn>
                  <a:cxn ang="0">
                    <a:pos x="349" y="1619"/>
                  </a:cxn>
                  <a:cxn ang="0">
                    <a:pos x="203" y="1316"/>
                  </a:cxn>
                  <a:cxn ang="0">
                    <a:pos x="0" y="535"/>
                  </a:cxn>
                  <a:cxn ang="0">
                    <a:pos x="203" y="145"/>
                  </a:cxn>
                  <a:cxn ang="0">
                    <a:pos x="494" y="14"/>
                  </a:cxn>
                  <a:cxn ang="0">
                    <a:pos x="1162" y="58"/>
                  </a:cxn>
                  <a:cxn ang="0">
                    <a:pos x="1569" y="361"/>
                  </a:cxn>
                  <a:cxn ang="0">
                    <a:pos x="1540" y="839"/>
                  </a:cxn>
                  <a:cxn ang="0">
                    <a:pos x="1366" y="1142"/>
                  </a:cxn>
                  <a:cxn ang="0">
                    <a:pos x="1048" y="1404"/>
                  </a:cxn>
                  <a:cxn ang="0">
                    <a:pos x="916" y="2027"/>
                  </a:cxn>
                  <a:cxn ang="0">
                    <a:pos x="916" y="2406"/>
                  </a:cxn>
                </a:cxnLst>
                <a:rect l="0" t="0" r="r" b="b"/>
                <a:pathLst>
                  <a:path w="1632" h="2406">
                    <a:moveTo>
                      <a:pt x="668" y="2400"/>
                    </a:moveTo>
                    <a:cubicBezTo>
                      <a:pt x="673" y="2357"/>
                      <a:pt x="678" y="2313"/>
                      <a:pt x="668" y="2270"/>
                    </a:cubicBezTo>
                    <a:cubicBezTo>
                      <a:pt x="659" y="2227"/>
                      <a:pt x="634" y="2176"/>
                      <a:pt x="610" y="2140"/>
                    </a:cubicBezTo>
                    <a:cubicBezTo>
                      <a:pt x="586" y="2104"/>
                      <a:pt x="563" y="2117"/>
                      <a:pt x="523" y="2053"/>
                    </a:cubicBezTo>
                    <a:cubicBezTo>
                      <a:pt x="483" y="1989"/>
                      <a:pt x="399" y="1829"/>
                      <a:pt x="370" y="1757"/>
                    </a:cubicBezTo>
                    <a:cubicBezTo>
                      <a:pt x="341" y="1685"/>
                      <a:pt x="377" y="1692"/>
                      <a:pt x="349" y="1619"/>
                    </a:cubicBezTo>
                    <a:cubicBezTo>
                      <a:pt x="321" y="1546"/>
                      <a:pt x="262" y="1496"/>
                      <a:pt x="203" y="1316"/>
                    </a:cubicBezTo>
                    <a:cubicBezTo>
                      <a:pt x="145" y="1135"/>
                      <a:pt x="0" y="730"/>
                      <a:pt x="0" y="535"/>
                    </a:cubicBezTo>
                    <a:cubicBezTo>
                      <a:pt x="0" y="340"/>
                      <a:pt x="121" y="231"/>
                      <a:pt x="203" y="145"/>
                    </a:cubicBezTo>
                    <a:cubicBezTo>
                      <a:pt x="286" y="58"/>
                      <a:pt x="334" y="29"/>
                      <a:pt x="494" y="14"/>
                    </a:cubicBezTo>
                    <a:cubicBezTo>
                      <a:pt x="654" y="0"/>
                      <a:pt x="983" y="0"/>
                      <a:pt x="1162" y="58"/>
                    </a:cubicBezTo>
                    <a:cubicBezTo>
                      <a:pt x="1341" y="116"/>
                      <a:pt x="1506" y="231"/>
                      <a:pt x="1569" y="361"/>
                    </a:cubicBezTo>
                    <a:cubicBezTo>
                      <a:pt x="1632" y="492"/>
                      <a:pt x="1574" y="708"/>
                      <a:pt x="1540" y="839"/>
                    </a:cubicBezTo>
                    <a:cubicBezTo>
                      <a:pt x="1506" y="969"/>
                      <a:pt x="1448" y="1048"/>
                      <a:pt x="1366" y="1142"/>
                    </a:cubicBezTo>
                    <a:cubicBezTo>
                      <a:pt x="1284" y="1236"/>
                      <a:pt x="1123" y="1256"/>
                      <a:pt x="1048" y="1404"/>
                    </a:cubicBezTo>
                    <a:cubicBezTo>
                      <a:pt x="973" y="1552"/>
                      <a:pt x="938" y="1860"/>
                      <a:pt x="916" y="2027"/>
                    </a:cubicBezTo>
                    <a:cubicBezTo>
                      <a:pt x="894" y="2194"/>
                      <a:pt x="916" y="2327"/>
                      <a:pt x="916" y="2406"/>
                    </a:cubicBez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lg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" name="Line 42"/>
              <p:cNvSpPr>
                <a:spLocks noChangeShapeType="1"/>
              </p:cNvSpPr>
              <p:nvPr/>
            </p:nvSpPr>
            <p:spPr bwMode="auto">
              <a:xfrm flipV="1">
                <a:off x="2112" y="240"/>
                <a:ext cx="48" cy="8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" name="Line 43"/>
              <p:cNvSpPr>
                <a:spLocks noChangeShapeType="1"/>
              </p:cNvSpPr>
              <p:nvPr/>
            </p:nvSpPr>
            <p:spPr bwMode="auto">
              <a:xfrm flipV="1">
                <a:off x="2352" y="576"/>
                <a:ext cx="1056" cy="6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" name="Line 44"/>
              <p:cNvSpPr>
                <a:spLocks noChangeShapeType="1"/>
              </p:cNvSpPr>
              <p:nvPr/>
            </p:nvSpPr>
            <p:spPr bwMode="auto">
              <a:xfrm flipH="1" flipV="1">
                <a:off x="1104" y="624"/>
                <a:ext cx="576" cy="4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" name="Line 45"/>
              <p:cNvSpPr>
                <a:spLocks noChangeShapeType="1"/>
              </p:cNvSpPr>
              <p:nvPr/>
            </p:nvSpPr>
            <p:spPr bwMode="auto">
              <a:xfrm>
                <a:off x="2400" y="1584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" name="Line 46"/>
              <p:cNvSpPr>
                <a:spLocks noChangeShapeType="1"/>
              </p:cNvSpPr>
              <p:nvPr/>
            </p:nvSpPr>
            <p:spPr bwMode="auto">
              <a:xfrm flipH="1" flipV="1">
                <a:off x="1248" y="1440"/>
                <a:ext cx="384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320"/>
            <p:cNvGrpSpPr>
              <a:grpSpLocks/>
            </p:cNvGrpSpPr>
            <p:nvPr/>
          </p:nvGrpSpPr>
          <p:grpSpPr bwMode="auto">
            <a:xfrm rot="2611989">
              <a:off x="2714345" y="2028310"/>
              <a:ext cx="429305" cy="455513"/>
              <a:chOff x="4205" y="600"/>
              <a:chExt cx="624" cy="912"/>
            </a:xfrm>
          </p:grpSpPr>
          <p:sp>
            <p:nvSpPr>
              <p:cNvPr id="36" name="AutoShape 321"/>
              <p:cNvSpPr>
                <a:spLocks noChangeArrowheads="1"/>
              </p:cNvSpPr>
              <p:nvPr/>
            </p:nvSpPr>
            <p:spPr bwMode="auto">
              <a:xfrm>
                <a:off x="4205" y="600"/>
                <a:ext cx="624" cy="912"/>
              </a:xfrm>
              <a:prstGeom prst="can">
                <a:avLst>
                  <a:gd name="adj" fmla="val 40862"/>
                </a:avLst>
              </a:prstGeom>
              <a:gradFill rotWithShape="1">
                <a:gsLst>
                  <a:gs pos="0">
                    <a:srgbClr val="FFCCCC">
                      <a:gamma/>
                      <a:shade val="46275"/>
                      <a:invGamma/>
                    </a:srgbClr>
                  </a:gs>
                  <a:gs pos="50000">
                    <a:srgbClr val="FFCCCC"/>
                  </a:gs>
                  <a:gs pos="100000">
                    <a:srgbClr val="FFCCCC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" name="Oval 322"/>
              <p:cNvSpPr>
                <a:spLocks noChangeArrowheads="1"/>
              </p:cNvSpPr>
              <p:nvPr/>
            </p:nvSpPr>
            <p:spPr bwMode="auto">
              <a:xfrm>
                <a:off x="4386" y="725"/>
                <a:ext cx="240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" name="Group 326"/>
            <p:cNvGrpSpPr>
              <a:grpSpLocks/>
            </p:cNvGrpSpPr>
            <p:nvPr/>
          </p:nvGrpSpPr>
          <p:grpSpPr bwMode="auto">
            <a:xfrm rot="2611989" flipV="1">
              <a:off x="1110958" y="2078391"/>
              <a:ext cx="605174" cy="702276"/>
              <a:chOff x="1968" y="720"/>
              <a:chExt cx="624" cy="912"/>
            </a:xfrm>
          </p:grpSpPr>
          <p:sp>
            <p:nvSpPr>
              <p:cNvPr id="32" name="AutoShape 327"/>
              <p:cNvSpPr>
                <a:spLocks noChangeArrowheads="1"/>
              </p:cNvSpPr>
              <p:nvPr/>
            </p:nvSpPr>
            <p:spPr bwMode="auto">
              <a:xfrm>
                <a:off x="1968" y="720"/>
                <a:ext cx="624" cy="912"/>
              </a:xfrm>
              <a:prstGeom prst="can">
                <a:avLst>
                  <a:gd name="adj" fmla="val 40862"/>
                </a:avLst>
              </a:prstGeom>
              <a:gradFill rotWithShape="1">
                <a:gsLst>
                  <a:gs pos="0">
                    <a:schemeClr val="folHlink">
                      <a:gamma/>
                      <a:shade val="46275"/>
                      <a:invGamma/>
                    </a:schemeClr>
                  </a:gs>
                  <a:gs pos="50000">
                    <a:schemeClr val="folHlink"/>
                  </a:gs>
                  <a:gs pos="100000">
                    <a:schemeClr val="folHlink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" name="Oval 328"/>
              <p:cNvSpPr>
                <a:spLocks noChangeArrowheads="1"/>
              </p:cNvSpPr>
              <p:nvPr/>
            </p:nvSpPr>
            <p:spPr bwMode="auto">
              <a:xfrm>
                <a:off x="2160" y="816"/>
                <a:ext cx="240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" name="Group 38"/>
            <p:cNvGrpSpPr>
              <a:grpSpLocks/>
            </p:cNvGrpSpPr>
            <p:nvPr/>
          </p:nvGrpSpPr>
          <p:grpSpPr bwMode="auto">
            <a:xfrm rot="2611989" flipV="1">
              <a:off x="1656423" y="3092049"/>
              <a:ext cx="937262" cy="1896734"/>
              <a:chOff x="960" y="176"/>
              <a:chExt cx="2696" cy="2662"/>
            </a:xfrm>
          </p:grpSpPr>
          <p:sp>
            <p:nvSpPr>
              <p:cNvPr id="120" name="Freeform 39"/>
              <p:cNvSpPr>
                <a:spLocks/>
              </p:cNvSpPr>
              <p:nvPr/>
            </p:nvSpPr>
            <p:spPr bwMode="auto">
              <a:xfrm>
                <a:off x="1711" y="1072"/>
                <a:ext cx="641" cy="1760"/>
              </a:xfrm>
              <a:custGeom>
                <a:avLst/>
                <a:gdLst/>
                <a:ahLst/>
                <a:cxnLst>
                  <a:cxn ang="0">
                    <a:pos x="392" y="1760"/>
                  </a:cxn>
                  <a:cxn ang="0">
                    <a:pos x="392" y="1712"/>
                  </a:cxn>
                  <a:cxn ang="0">
                    <a:pos x="392" y="1616"/>
                  </a:cxn>
                  <a:cxn ang="0">
                    <a:pos x="344" y="1568"/>
                  </a:cxn>
                  <a:cxn ang="0">
                    <a:pos x="248" y="1424"/>
                  </a:cxn>
                  <a:cxn ang="0">
                    <a:pos x="104" y="1184"/>
                  </a:cxn>
                  <a:cxn ang="0">
                    <a:pos x="56" y="704"/>
                  </a:cxn>
                  <a:cxn ang="0">
                    <a:pos x="8" y="224"/>
                  </a:cxn>
                  <a:cxn ang="0">
                    <a:pos x="104" y="32"/>
                  </a:cxn>
                  <a:cxn ang="0">
                    <a:pos x="248" y="32"/>
                  </a:cxn>
                  <a:cxn ang="0">
                    <a:pos x="483" y="134"/>
                  </a:cxn>
                  <a:cxn ang="0">
                    <a:pos x="632" y="320"/>
                  </a:cxn>
                  <a:cxn ang="0">
                    <a:pos x="537" y="493"/>
                  </a:cxn>
                  <a:cxn ang="0">
                    <a:pos x="632" y="848"/>
                  </a:cxn>
                  <a:cxn ang="0">
                    <a:pos x="551" y="1130"/>
                  </a:cxn>
                  <a:cxn ang="0">
                    <a:pos x="564" y="1557"/>
                  </a:cxn>
                  <a:cxn ang="0">
                    <a:pos x="625" y="1740"/>
                  </a:cxn>
                </a:cxnLst>
                <a:rect l="0" t="0" r="r" b="b"/>
                <a:pathLst>
                  <a:path w="641" h="1760">
                    <a:moveTo>
                      <a:pt x="392" y="1760"/>
                    </a:moveTo>
                    <a:cubicBezTo>
                      <a:pt x="392" y="1748"/>
                      <a:pt x="392" y="1736"/>
                      <a:pt x="392" y="1712"/>
                    </a:cubicBezTo>
                    <a:cubicBezTo>
                      <a:pt x="392" y="1688"/>
                      <a:pt x="400" y="1640"/>
                      <a:pt x="392" y="1616"/>
                    </a:cubicBezTo>
                    <a:cubicBezTo>
                      <a:pt x="384" y="1592"/>
                      <a:pt x="368" y="1600"/>
                      <a:pt x="344" y="1568"/>
                    </a:cubicBezTo>
                    <a:cubicBezTo>
                      <a:pt x="320" y="1536"/>
                      <a:pt x="288" y="1488"/>
                      <a:pt x="248" y="1424"/>
                    </a:cubicBezTo>
                    <a:cubicBezTo>
                      <a:pt x="208" y="1360"/>
                      <a:pt x="136" y="1304"/>
                      <a:pt x="104" y="1184"/>
                    </a:cubicBezTo>
                    <a:cubicBezTo>
                      <a:pt x="72" y="1064"/>
                      <a:pt x="72" y="864"/>
                      <a:pt x="56" y="704"/>
                    </a:cubicBezTo>
                    <a:cubicBezTo>
                      <a:pt x="40" y="544"/>
                      <a:pt x="0" y="336"/>
                      <a:pt x="8" y="224"/>
                    </a:cubicBezTo>
                    <a:cubicBezTo>
                      <a:pt x="16" y="112"/>
                      <a:pt x="64" y="64"/>
                      <a:pt x="104" y="32"/>
                    </a:cubicBezTo>
                    <a:cubicBezTo>
                      <a:pt x="144" y="0"/>
                      <a:pt x="185" y="15"/>
                      <a:pt x="248" y="32"/>
                    </a:cubicBezTo>
                    <a:cubicBezTo>
                      <a:pt x="311" y="49"/>
                      <a:pt x="419" y="86"/>
                      <a:pt x="483" y="134"/>
                    </a:cubicBezTo>
                    <a:cubicBezTo>
                      <a:pt x="547" y="182"/>
                      <a:pt x="623" y="260"/>
                      <a:pt x="632" y="320"/>
                    </a:cubicBezTo>
                    <a:cubicBezTo>
                      <a:pt x="641" y="380"/>
                      <a:pt x="537" y="405"/>
                      <a:pt x="537" y="493"/>
                    </a:cubicBezTo>
                    <a:cubicBezTo>
                      <a:pt x="537" y="581"/>
                      <a:pt x="630" y="742"/>
                      <a:pt x="632" y="848"/>
                    </a:cubicBezTo>
                    <a:cubicBezTo>
                      <a:pt x="634" y="954"/>
                      <a:pt x="562" y="1012"/>
                      <a:pt x="551" y="1130"/>
                    </a:cubicBezTo>
                    <a:cubicBezTo>
                      <a:pt x="540" y="1248"/>
                      <a:pt x="552" y="1455"/>
                      <a:pt x="564" y="1557"/>
                    </a:cubicBezTo>
                    <a:cubicBezTo>
                      <a:pt x="576" y="1659"/>
                      <a:pt x="612" y="1702"/>
                      <a:pt x="625" y="1740"/>
                    </a:cubicBezTo>
                  </a:path>
                </a:pathLst>
              </a:custGeom>
              <a:gradFill rotWithShape="1">
                <a:gsLst>
                  <a:gs pos="0">
                    <a:srgbClr val="CCFF99">
                      <a:gamma/>
                      <a:shade val="46275"/>
                      <a:invGamma/>
                    </a:srgbClr>
                  </a:gs>
                  <a:gs pos="50000">
                    <a:srgbClr val="CCFF99"/>
                  </a:gs>
                  <a:gs pos="100000">
                    <a:srgbClr val="CCFF99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" name="Freeform 40"/>
              <p:cNvSpPr>
                <a:spLocks/>
              </p:cNvSpPr>
              <p:nvPr/>
            </p:nvSpPr>
            <p:spPr bwMode="auto">
              <a:xfrm>
                <a:off x="960" y="176"/>
                <a:ext cx="2696" cy="2656"/>
              </a:xfrm>
              <a:custGeom>
                <a:avLst/>
                <a:gdLst/>
                <a:ahLst/>
                <a:cxnLst>
                  <a:cxn ang="0">
                    <a:pos x="1104" y="2656"/>
                  </a:cxn>
                  <a:cxn ang="0">
                    <a:pos x="1104" y="2512"/>
                  </a:cxn>
                  <a:cxn ang="0">
                    <a:pos x="1008" y="2368"/>
                  </a:cxn>
                  <a:cxn ang="0">
                    <a:pos x="864" y="2272"/>
                  </a:cxn>
                  <a:cxn ang="0">
                    <a:pos x="720" y="1936"/>
                  </a:cxn>
                  <a:cxn ang="0">
                    <a:pos x="576" y="1792"/>
                  </a:cxn>
                  <a:cxn ang="0">
                    <a:pos x="336" y="1456"/>
                  </a:cxn>
                  <a:cxn ang="0">
                    <a:pos x="0" y="592"/>
                  </a:cxn>
                  <a:cxn ang="0">
                    <a:pos x="336" y="160"/>
                  </a:cxn>
                  <a:cxn ang="0">
                    <a:pos x="816" y="16"/>
                  </a:cxn>
                  <a:cxn ang="0">
                    <a:pos x="1920" y="64"/>
                  </a:cxn>
                  <a:cxn ang="0">
                    <a:pos x="2592" y="400"/>
                  </a:cxn>
                  <a:cxn ang="0">
                    <a:pos x="2544" y="928"/>
                  </a:cxn>
                  <a:cxn ang="0">
                    <a:pos x="2256" y="1264"/>
                  </a:cxn>
                  <a:cxn ang="0">
                    <a:pos x="1632" y="1552"/>
                  </a:cxn>
                  <a:cxn ang="0">
                    <a:pos x="1392" y="2272"/>
                  </a:cxn>
                  <a:cxn ang="0">
                    <a:pos x="1392" y="2656"/>
                  </a:cxn>
                </a:cxnLst>
                <a:rect l="0" t="0" r="r" b="b"/>
                <a:pathLst>
                  <a:path w="2696" h="2656">
                    <a:moveTo>
                      <a:pt x="1104" y="2656"/>
                    </a:moveTo>
                    <a:cubicBezTo>
                      <a:pt x="1112" y="2608"/>
                      <a:pt x="1120" y="2560"/>
                      <a:pt x="1104" y="2512"/>
                    </a:cubicBezTo>
                    <a:cubicBezTo>
                      <a:pt x="1088" y="2464"/>
                      <a:pt x="1048" y="2408"/>
                      <a:pt x="1008" y="2368"/>
                    </a:cubicBezTo>
                    <a:cubicBezTo>
                      <a:pt x="968" y="2328"/>
                      <a:pt x="912" y="2344"/>
                      <a:pt x="864" y="2272"/>
                    </a:cubicBezTo>
                    <a:cubicBezTo>
                      <a:pt x="816" y="2200"/>
                      <a:pt x="768" y="2016"/>
                      <a:pt x="720" y="1936"/>
                    </a:cubicBezTo>
                    <a:cubicBezTo>
                      <a:pt x="672" y="1856"/>
                      <a:pt x="640" y="1872"/>
                      <a:pt x="576" y="1792"/>
                    </a:cubicBezTo>
                    <a:cubicBezTo>
                      <a:pt x="512" y="1712"/>
                      <a:pt x="432" y="1656"/>
                      <a:pt x="336" y="1456"/>
                    </a:cubicBezTo>
                    <a:cubicBezTo>
                      <a:pt x="240" y="1256"/>
                      <a:pt x="0" y="808"/>
                      <a:pt x="0" y="592"/>
                    </a:cubicBezTo>
                    <a:cubicBezTo>
                      <a:pt x="0" y="376"/>
                      <a:pt x="200" y="256"/>
                      <a:pt x="336" y="160"/>
                    </a:cubicBezTo>
                    <a:cubicBezTo>
                      <a:pt x="472" y="64"/>
                      <a:pt x="552" y="32"/>
                      <a:pt x="816" y="16"/>
                    </a:cubicBezTo>
                    <a:cubicBezTo>
                      <a:pt x="1080" y="0"/>
                      <a:pt x="1624" y="0"/>
                      <a:pt x="1920" y="64"/>
                    </a:cubicBezTo>
                    <a:cubicBezTo>
                      <a:pt x="2216" y="128"/>
                      <a:pt x="2488" y="256"/>
                      <a:pt x="2592" y="400"/>
                    </a:cubicBezTo>
                    <a:cubicBezTo>
                      <a:pt x="2696" y="544"/>
                      <a:pt x="2600" y="784"/>
                      <a:pt x="2544" y="928"/>
                    </a:cubicBezTo>
                    <a:cubicBezTo>
                      <a:pt x="2488" y="1072"/>
                      <a:pt x="2408" y="1160"/>
                      <a:pt x="2256" y="1264"/>
                    </a:cubicBezTo>
                    <a:cubicBezTo>
                      <a:pt x="2104" y="1368"/>
                      <a:pt x="1776" y="1384"/>
                      <a:pt x="1632" y="1552"/>
                    </a:cubicBezTo>
                    <a:cubicBezTo>
                      <a:pt x="1488" y="1720"/>
                      <a:pt x="1432" y="2088"/>
                      <a:pt x="1392" y="2272"/>
                    </a:cubicBezTo>
                    <a:cubicBezTo>
                      <a:pt x="1352" y="2456"/>
                      <a:pt x="1372" y="2556"/>
                      <a:pt x="1392" y="265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" name="Freeform 41"/>
              <p:cNvSpPr>
                <a:spLocks/>
              </p:cNvSpPr>
              <p:nvPr/>
            </p:nvSpPr>
            <p:spPr bwMode="auto">
              <a:xfrm>
                <a:off x="1392" y="432"/>
                <a:ext cx="1632" cy="2406"/>
              </a:xfrm>
              <a:custGeom>
                <a:avLst/>
                <a:gdLst/>
                <a:ahLst/>
                <a:cxnLst>
                  <a:cxn ang="0">
                    <a:pos x="668" y="2400"/>
                  </a:cxn>
                  <a:cxn ang="0">
                    <a:pos x="668" y="2270"/>
                  </a:cxn>
                  <a:cxn ang="0">
                    <a:pos x="610" y="2140"/>
                  </a:cxn>
                  <a:cxn ang="0">
                    <a:pos x="523" y="2053"/>
                  </a:cxn>
                  <a:cxn ang="0">
                    <a:pos x="370" y="1757"/>
                  </a:cxn>
                  <a:cxn ang="0">
                    <a:pos x="349" y="1619"/>
                  </a:cxn>
                  <a:cxn ang="0">
                    <a:pos x="203" y="1316"/>
                  </a:cxn>
                  <a:cxn ang="0">
                    <a:pos x="0" y="535"/>
                  </a:cxn>
                  <a:cxn ang="0">
                    <a:pos x="203" y="145"/>
                  </a:cxn>
                  <a:cxn ang="0">
                    <a:pos x="494" y="14"/>
                  </a:cxn>
                  <a:cxn ang="0">
                    <a:pos x="1162" y="58"/>
                  </a:cxn>
                  <a:cxn ang="0">
                    <a:pos x="1569" y="361"/>
                  </a:cxn>
                  <a:cxn ang="0">
                    <a:pos x="1540" y="839"/>
                  </a:cxn>
                  <a:cxn ang="0">
                    <a:pos x="1366" y="1142"/>
                  </a:cxn>
                  <a:cxn ang="0">
                    <a:pos x="1048" y="1404"/>
                  </a:cxn>
                  <a:cxn ang="0">
                    <a:pos x="916" y="2027"/>
                  </a:cxn>
                  <a:cxn ang="0">
                    <a:pos x="916" y="2406"/>
                  </a:cxn>
                </a:cxnLst>
                <a:rect l="0" t="0" r="r" b="b"/>
                <a:pathLst>
                  <a:path w="1632" h="2406">
                    <a:moveTo>
                      <a:pt x="668" y="2400"/>
                    </a:moveTo>
                    <a:cubicBezTo>
                      <a:pt x="673" y="2357"/>
                      <a:pt x="678" y="2313"/>
                      <a:pt x="668" y="2270"/>
                    </a:cubicBezTo>
                    <a:cubicBezTo>
                      <a:pt x="659" y="2227"/>
                      <a:pt x="634" y="2176"/>
                      <a:pt x="610" y="2140"/>
                    </a:cubicBezTo>
                    <a:cubicBezTo>
                      <a:pt x="586" y="2104"/>
                      <a:pt x="563" y="2117"/>
                      <a:pt x="523" y="2053"/>
                    </a:cubicBezTo>
                    <a:cubicBezTo>
                      <a:pt x="483" y="1989"/>
                      <a:pt x="399" y="1829"/>
                      <a:pt x="370" y="1757"/>
                    </a:cubicBezTo>
                    <a:cubicBezTo>
                      <a:pt x="341" y="1685"/>
                      <a:pt x="377" y="1692"/>
                      <a:pt x="349" y="1619"/>
                    </a:cubicBezTo>
                    <a:cubicBezTo>
                      <a:pt x="321" y="1546"/>
                      <a:pt x="262" y="1496"/>
                      <a:pt x="203" y="1316"/>
                    </a:cubicBezTo>
                    <a:cubicBezTo>
                      <a:pt x="145" y="1135"/>
                      <a:pt x="0" y="730"/>
                      <a:pt x="0" y="535"/>
                    </a:cubicBezTo>
                    <a:cubicBezTo>
                      <a:pt x="0" y="340"/>
                      <a:pt x="121" y="231"/>
                      <a:pt x="203" y="145"/>
                    </a:cubicBezTo>
                    <a:cubicBezTo>
                      <a:pt x="286" y="58"/>
                      <a:pt x="334" y="29"/>
                      <a:pt x="494" y="14"/>
                    </a:cubicBezTo>
                    <a:cubicBezTo>
                      <a:pt x="654" y="0"/>
                      <a:pt x="983" y="0"/>
                      <a:pt x="1162" y="58"/>
                    </a:cubicBezTo>
                    <a:cubicBezTo>
                      <a:pt x="1341" y="116"/>
                      <a:pt x="1506" y="231"/>
                      <a:pt x="1569" y="361"/>
                    </a:cubicBezTo>
                    <a:cubicBezTo>
                      <a:pt x="1632" y="492"/>
                      <a:pt x="1574" y="708"/>
                      <a:pt x="1540" y="839"/>
                    </a:cubicBezTo>
                    <a:cubicBezTo>
                      <a:pt x="1506" y="969"/>
                      <a:pt x="1448" y="1048"/>
                      <a:pt x="1366" y="1142"/>
                    </a:cubicBezTo>
                    <a:cubicBezTo>
                      <a:pt x="1284" y="1236"/>
                      <a:pt x="1123" y="1256"/>
                      <a:pt x="1048" y="1404"/>
                    </a:cubicBezTo>
                    <a:cubicBezTo>
                      <a:pt x="973" y="1552"/>
                      <a:pt x="938" y="1860"/>
                      <a:pt x="916" y="2027"/>
                    </a:cubicBezTo>
                    <a:cubicBezTo>
                      <a:pt x="894" y="2194"/>
                      <a:pt x="916" y="2327"/>
                      <a:pt x="916" y="2406"/>
                    </a:cubicBez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lg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" name="Line 42"/>
              <p:cNvSpPr>
                <a:spLocks noChangeShapeType="1"/>
              </p:cNvSpPr>
              <p:nvPr/>
            </p:nvSpPr>
            <p:spPr bwMode="auto">
              <a:xfrm flipV="1">
                <a:off x="2112" y="240"/>
                <a:ext cx="48" cy="8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" name="Line 43"/>
              <p:cNvSpPr>
                <a:spLocks noChangeShapeType="1"/>
              </p:cNvSpPr>
              <p:nvPr/>
            </p:nvSpPr>
            <p:spPr bwMode="auto">
              <a:xfrm flipV="1">
                <a:off x="2352" y="576"/>
                <a:ext cx="1056" cy="6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" name="Line 44"/>
              <p:cNvSpPr>
                <a:spLocks noChangeShapeType="1"/>
              </p:cNvSpPr>
              <p:nvPr/>
            </p:nvSpPr>
            <p:spPr bwMode="auto">
              <a:xfrm flipH="1" flipV="1">
                <a:off x="1104" y="624"/>
                <a:ext cx="576" cy="4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" name="Line 45"/>
              <p:cNvSpPr>
                <a:spLocks noChangeShapeType="1"/>
              </p:cNvSpPr>
              <p:nvPr/>
            </p:nvSpPr>
            <p:spPr bwMode="auto">
              <a:xfrm>
                <a:off x="2400" y="1584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" name="Line 46"/>
              <p:cNvSpPr>
                <a:spLocks noChangeShapeType="1"/>
              </p:cNvSpPr>
              <p:nvPr/>
            </p:nvSpPr>
            <p:spPr bwMode="auto">
              <a:xfrm flipH="1" flipV="1">
                <a:off x="1248" y="1440"/>
                <a:ext cx="384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" name="Group 297"/>
            <p:cNvGrpSpPr>
              <a:grpSpLocks/>
            </p:cNvGrpSpPr>
            <p:nvPr/>
          </p:nvGrpSpPr>
          <p:grpSpPr bwMode="auto">
            <a:xfrm rot="2611989">
              <a:off x="3115299" y="3279825"/>
              <a:ext cx="698848" cy="609600"/>
              <a:chOff x="4800" y="1968"/>
              <a:chExt cx="720" cy="480"/>
            </a:xfrm>
          </p:grpSpPr>
          <p:sp>
            <p:nvSpPr>
              <p:cNvPr id="50" name="Oval 298"/>
              <p:cNvSpPr>
                <a:spLocks noChangeArrowheads="1"/>
              </p:cNvSpPr>
              <p:nvPr/>
            </p:nvSpPr>
            <p:spPr bwMode="auto">
              <a:xfrm>
                <a:off x="4896" y="2016"/>
                <a:ext cx="240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" name="Rectangle 299"/>
              <p:cNvSpPr>
                <a:spLocks noChangeArrowheads="1"/>
              </p:cNvSpPr>
              <p:nvPr/>
            </p:nvSpPr>
            <p:spPr bwMode="auto">
              <a:xfrm>
                <a:off x="5280" y="1968"/>
                <a:ext cx="240" cy="192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" name="AutoShape 300"/>
              <p:cNvSpPr>
                <a:spLocks noChangeArrowheads="1"/>
              </p:cNvSpPr>
              <p:nvPr/>
            </p:nvSpPr>
            <p:spPr bwMode="auto">
              <a:xfrm>
                <a:off x="5184" y="2256"/>
                <a:ext cx="192" cy="192"/>
              </a:xfrm>
              <a:prstGeom prst="triangle">
                <a:avLst>
                  <a:gd name="adj" fmla="val 50000"/>
                </a:avLst>
              </a:prstGeom>
              <a:solidFill>
                <a:srgbClr val="FF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AutoShape 301"/>
              <p:cNvSpPr>
                <a:spLocks noChangeArrowheads="1"/>
              </p:cNvSpPr>
              <p:nvPr/>
            </p:nvSpPr>
            <p:spPr bwMode="auto">
              <a:xfrm>
                <a:off x="4800" y="2256"/>
                <a:ext cx="288" cy="144"/>
              </a:xfrm>
              <a:prstGeom prst="roundRect">
                <a:avLst>
                  <a:gd name="adj" fmla="val 16667"/>
                </a:avLst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" name="Line 302"/>
              <p:cNvSpPr>
                <a:spLocks noChangeShapeType="1"/>
              </p:cNvSpPr>
              <p:nvPr/>
            </p:nvSpPr>
            <p:spPr bwMode="auto">
              <a:xfrm>
                <a:off x="5040" y="2160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Line 303"/>
              <p:cNvSpPr>
                <a:spLocks noChangeShapeType="1"/>
              </p:cNvSpPr>
              <p:nvPr/>
            </p:nvSpPr>
            <p:spPr bwMode="auto">
              <a:xfrm>
                <a:off x="5136" y="2064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Line 304"/>
              <p:cNvSpPr>
                <a:spLocks noChangeShapeType="1"/>
              </p:cNvSpPr>
              <p:nvPr/>
            </p:nvSpPr>
            <p:spPr bwMode="auto">
              <a:xfrm flipH="1" flipV="1">
                <a:off x="5088" y="2160"/>
                <a:ext cx="144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Line 305"/>
              <p:cNvSpPr>
                <a:spLocks noChangeShapeType="1"/>
              </p:cNvSpPr>
              <p:nvPr/>
            </p:nvSpPr>
            <p:spPr bwMode="auto">
              <a:xfrm flipH="1">
                <a:off x="5328" y="2160"/>
                <a:ext cx="96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" name="Group 294"/>
            <p:cNvGrpSpPr>
              <a:grpSpLocks/>
            </p:cNvGrpSpPr>
            <p:nvPr/>
          </p:nvGrpSpPr>
          <p:grpSpPr bwMode="auto">
            <a:xfrm rot="2611989">
              <a:off x="4868021" y="3594217"/>
              <a:ext cx="569772" cy="898358"/>
              <a:chOff x="4032" y="1968"/>
              <a:chExt cx="768" cy="1152"/>
            </a:xfrm>
          </p:grpSpPr>
          <p:sp>
            <p:nvSpPr>
              <p:cNvPr id="58" name="AutoShape 295"/>
              <p:cNvSpPr>
                <a:spLocks noChangeArrowheads="1"/>
              </p:cNvSpPr>
              <p:nvPr/>
            </p:nvSpPr>
            <p:spPr bwMode="auto">
              <a:xfrm>
                <a:off x="4272" y="2544"/>
                <a:ext cx="288" cy="576"/>
              </a:xfrm>
              <a:prstGeom prst="can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" name="Oval 296"/>
              <p:cNvSpPr>
                <a:spLocks noChangeArrowheads="1"/>
              </p:cNvSpPr>
              <p:nvPr/>
            </p:nvSpPr>
            <p:spPr bwMode="auto">
              <a:xfrm>
                <a:off x="4032" y="1968"/>
                <a:ext cx="768" cy="768"/>
              </a:xfrm>
              <a:prstGeom prst="ellipse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" name="Group 138"/>
            <p:cNvGrpSpPr/>
            <p:nvPr/>
          </p:nvGrpSpPr>
          <p:grpSpPr>
            <a:xfrm rot="2611989">
              <a:off x="3762215" y="4251253"/>
              <a:ext cx="1475345" cy="546100"/>
              <a:chOff x="3124200" y="5867400"/>
              <a:chExt cx="2057400" cy="546100"/>
            </a:xfrm>
          </p:grpSpPr>
          <p:sp>
            <p:nvSpPr>
              <p:cNvPr id="130" name="Freeform 252"/>
              <p:cNvSpPr>
                <a:spLocks/>
              </p:cNvSpPr>
              <p:nvPr/>
            </p:nvSpPr>
            <p:spPr bwMode="auto">
              <a:xfrm>
                <a:off x="3124200" y="6146800"/>
                <a:ext cx="2057400" cy="266700"/>
              </a:xfrm>
              <a:custGeom>
                <a:avLst/>
                <a:gdLst/>
                <a:ahLst/>
                <a:cxnLst>
                  <a:cxn ang="0">
                    <a:pos x="0" y="160"/>
                  </a:cxn>
                  <a:cxn ang="0">
                    <a:pos x="240" y="16"/>
                  </a:cxn>
                  <a:cxn ang="0">
                    <a:pos x="672" y="64"/>
                  </a:cxn>
                  <a:cxn ang="0">
                    <a:pos x="816" y="160"/>
                  </a:cxn>
                  <a:cxn ang="0">
                    <a:pos x="1296" y="112"/>
                  </a:cxn>
                </a:cxnLst>
                <a:rect l="0" t="0" r="r" b="b"/>
                <a:pathLst>
                  <a:path w="1296" h="168">
                    <a:moveTo>
                      <a:pt x="0" y="160"/>
                    </a:moveTo>
                    <a:cubicBezTo>
                      <a:pt x="64" y="96"/>
                      <a:pt x="128" y="32"/>
                      <a:pt x="240" y="16"/>
                    </a:cubicBezTo>
                    <a:cubicBezTo>
                      <a:pt x="352" y="0"/>
                      <a:pt x="576" y="40"/>
                      <a:pt x="672" y="64"/>
                    </a:cubicBezTo>
                    <a:cubicBezTo>
                      <a:pt x="768" y="88"/>
                      <a:pt x="712" y="152"/>
                      <a:pt x="816" y="160"/>
                    </a:cubicBezTo>
                    <a:cubicBezTo>
                      <a:pt x="920" y="168"/>
                      <a:pt x="1108" y="140"/>
                      <a:pt x="1296" y="112"/>
                    </a:cubicBezTo>
                  </a:path>
                </a:pathLst>
              </a:custGeom>
              <a:noFill/>
              <a:ln w="28575" cap="flat" cmpd="sng">
                <a:solidFill>
                  <a:srgbClr val="CC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" name="Oval 253"/>
              <p:cNvSpPr>
                <a:spLocks noChangeArrowheads="1"/>
              </p:cNvSpPr>
              <p:nvPr/>
            </p:nvSpPr>
            <p:spPr bwMode="auto">
              <a:xfrm>
                <a:off x="3352800" y="5867400"/>
                <a:ext cx="762000" cy="304800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 type="none" w="sm" len="sm"/>
                <a:tailEnd type="none" w="sm" len="sm"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" name="Oval 254"/>
              <p:cNvSpPr>
                <a:spLocks noChangeArrowheads="1"/>
              </p:cNvSpPr>
              <p:nvPr/>
            </p:nvSpPr>
            <p:spPr bwMode="auto">
              <a:xfrm>
                <a:off x="3581400" y="6172200"/>
                <a:ext cx="304800" cy="152400"/>
              </a:xfrm>
              <a:prstGeom prst="ellipse">
                <a:avLst/>
              </a:prstGeom>
              <a:solidFill>
                <a:srgbClr val="FFFF00"/>
              </a:solidFill>
              <a:ln w="12700">
                <a:noFill/>
                <a:round/>
                <a:headEnd type="none" w="sm" len="sm"/>
                <a:tailEnd type="none" w="sm" len="sm"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" name="Oval 255"/>
              <p:cNvSpPr>
                <a:spLocks noChangeArrowheads="1"/>
              </p:cNvSpPr>
              <p:nvPr/>
            </p:nvSpPr>
            <p:spPr bwMode="auto">
              <a:xfrm>
                <a:off x="4114800" y="6096000"/>
                <a:ext cx="76200" cy="76200"/>
              </a:xfrm>
              <a:prstGeom prst="ellipse">
                <a:avLst/>
              </a:prstGeom>
              <a:solidFill>
                <a:schemeClr val="hlink"/>
              </a:solidFill>
              <a:ln w="12700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" name="Oval 256"/>
              <p:cNvSpPr>
                <a:spLocks noChangeArrowheads="1"/>
              </p:cNvSpPr>
              <p:nvPr/>
            </p:nvSpPr>
            <p:spPr bwMode="auto">
              <a:xfrm>
                <a:off x="4267200" y="6096000"/>
                <a:ext cx="76200" cy="76200"/>
              </a:xfrm>
              <a:prstGeom prst="ellipse">
                <a:avLst/>
              </a:prstGeom>
              <a:solidFill>
                <a:schemeClr val="hlink"/>
              </a:solidFill>
              <a:ln w="12700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" name="Oval 257"/>
              <p:cNvSpPr>
                <a:spLocks noChangeArrowheads="1"/>
              </p:cNvSpPr>
              <p:nvPr/>
            </p:nvSpPr>
            <p:spPr bwMode="auto">
              <a:xfrm>
                <a:off x="4343400" y="6019800"/>
                <a:ext cx="76200" cy="76200"/>
              </a:xfrm>
              <a:prstGeom prst="ellipse">
                <a:avLst/>
              </a:prstGeom>
              <a:solidFill>
                <a:schemeClr val="hlink"/>
              </a:solidFill>
              <a:ln w="12700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6" name="Oval 258"/>
              <p:cNvSpPr>
                <a:spLocks noChangeArrowheads="1"/>
              </p:cNvSpPr>
              <p:nvPr/>
            </p:nvSpPr>
            <p:spPr bwMode="auto">
              <a:xfrm>
                <a:off x="4191000" y="6096000"/>
                <a:ext cx="76200" cy="76200"/>
              </a:xfrm>
              <a:prstGeom prst="ellipse">
                <a:avLst/>
              </a:prstGeom>
              <a:solidFill>
                <a:schemeClr val="hlink"/>
              </a:solidFill>
              <a:ln w="12700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" name="Oval 259"/>
              <p:cNvSpPr>
                <a:spLocks noChangeArrowheads="1"/>
              </p:cNvSpPr>
              <p:nvPr/>
            </p:nvSpPr>
            <p:spPr bwMode="auto">
              <a:xfrm>
                <a:off x="4419600" y="5943600"/>
                <a:ext cx="76200" cy="76200"/>
              </a:xfrm>
              <a:prstGeom prst="ellipse">
                <a:avLst/>
              </a:prstGeom>
              <a:solidFill>
                <a:schemeClr val="hlink"/>
              </a:solidFill>
              <a:ln w="12700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8" name="Oval 260"/>
              <p:cNvSpPr>
                <a:spLocks noChangeArrowheads="1"/>
              </p:cNvSpPr>
              <p:nvPr/>
            </p:nvSpPr>
            <p:spPr bwMode="auto">
              <a:xfrm>
                <a:off x="4495800" y="5943600"/>
                <a:ext cx="76200" cy="76200"/>
              </a:xfrm>
              <a:prstGeom prst="ellipse">
                <a:avLst/>
              </a:prstGeom>
              <a:solidFill>
                <a:schemeClr val="hlink"/>
              </a:solidFill>
              <a:ln w="12700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" name="Group 326"/>
            <p:cNvGrpSpPr>
              <a:grpSpLocks/>
            </p:cNvGrpSpPr>
            <p:nvPr/>
          </p:nvGrpSpPr>
          <p:grpSpPr bwMode="auto">
            <a:xfrm rot="2611989" flipV="1">
              <a:off x="1798278" y="2636237"/>
              <a:ext cx="459648" cy="533400"/>
              <a:chOff x="1968" y="720"/>
              <a:chExt cx="624" cy="912"/>
            </a:xfrm>
          </p:grpSpPr>
          <p:sp>
            <p:nvSpPr>
              <p:cNvPr id="143" name="AutoShape 327"/>
              <p:cNvSpPr>
                <a:spLocks noChangeArrowheads="1"/>
              </p:cNvSpPr>
              <p:nvPr/>
            </p:nvSpPr>
            <p:spPr bwMode="auto">
              <a:xfrm>
                <a:off x="1968" y="720"/>
                <a:ext cx="624" cy="912"/>
              </a:xfrm>
              <a:prstGeom prst="can">
                <a:avLst>
                  <a:gd name="adj" fmla="val 40862"/>
                </a:avLst>
              </a:prstGeom>
              <a:gradFill rotWithShape="1">
                <a:gsLst>
                  <a:gs pos="0">
                    <a:schemeClr val="folHlink">
                      <a:gamma/>
                      <a:shade val="46275"/>
                      <a:invGamma/>
                    </a:schemeClr>
                  </a:gs>
                  <a:gs pos="50000">
                    <a:schemeClr val="folHlink"/>
                  </a:gs>
                  <a:gs pos="100000">
                    <a:schemeClr val="folHlink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" name="Oval 328"/>
              <p:cNvSpPr>
                <a:spLocks noChangeArrowheads="1"/>
              </p:cNvSpPr>
              <p:nvPr/>
            </p:nvSpPr>
            <p:spPr bwMode="auto">
              <a:xfrm>
                <a:off x="2160" y="816"/>
                <a:ext cx="240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5" name="Group 326"/>
            <p:cNvGrpSpPr>
              <a:grpSpLocks/>
            </p:cNvGrpSpPr>
            <p:nvPr/>
          </p:nvGrpSpPr>
          <p:grpSpPr bwMode="auto">
            <a:xfrm rot="2611989" flipV="1">
              <a:off x="265946" y="1409967"/>
              <a:ext cx="786514" cy="912714"/>
              <a:chOff x="1968" y="720"/>
              <a:chExt cx="624" cy="912"/>
            </a:xfrm>
          </p:grpSpPr>
          <p:sp>
            <p:nvSpPr>
              <p:cNvPr id="149" name="AutoShape 327"/>
              <p:cNvSpPr>
                <a:spLocks noChangeArrowheads="1"/>
              </p:cNvSpPr>
              <p:nvPr/>
            </p:nvSpPr>
            <p:spPr bwMode="auto">
              <a:xfrm>
                <a:off x="1968" y="720"/>
                <a:ext cx="624" cy="912"/>
              </a:xfrm>
              <a:prstGeom prst="can">
                <a:avLst>
                  <a:gd name="adj" fmla="val 40862"/>
                </a:avLst>
              </a:prstGeom>
              <a:gradFill rotWithShape="1">
                <a:gsLst>
                  <a:gs pos="0">
                    <a:schemeClr val="folHlink">
                      <a:gamma/>
                      <a:shade val="46275"/>
                      <a:invGamma/>
                    </a:schemeClr>
                  </a:gs>
                  <a:gs pos="50000">
                    <a:schemeClr val="folHlink"/>
                  </a:gs>
                  <a:gs pos="100000">
                    <a:schemeClr val="folHlink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0" name="Oval 328"/>
              <p:cNvSpPr>
                <a:spLocks noChangeArrowheads="1"/>
              </p:cNvSpPr>
              <p:nvPr/>
            </p:nvSpPr>
            <p:spPr bwMode="auto">
              <a:xfrm>
                <a:off x="2160" y="816"/>
                <a:ext cx="240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6" name="Group 306"/>
            <p:cNvGrpSpPr>
              <a:grpSpLocks/>
            </p:cNvGrpSpPr>
            <p:nvPr/>
          </p:nvGrpSpPr>
          <p:grpSpPr bwMode="auto">
            <a:xfrm rot="2611989" flipV="1">
              <a:off x="2909854" y="4215016"/>
              <a:ext cx="734079" cy="1440494"/>
              <a:chOff x="2592" y="672"/>
              <a:chExt cx="768" cy="1152"/>
            </a:xfrm>
          </p:grpSpPr>
          <p:sp>
            <p:nvSpPr>
              <p:cNvPr id="111" name="AutoShape 307"/>
              <p:cNvSpPr>
                <a:spLocks noChangeArrowheads="1"/>
              </p:cNvSpPr>
              <p:nvPr/>
            </p:nvSpPr>
            <p:spPr bwMode="auto">
              <a:xfrm>
                <a:off x="2832" y="1248"/>
                <a:ext cx="288" cy="576"/>
              </a:xfrm>
              <a:prstGeom prst="can">
                <a:avLst>
                  <a:gd name="adj" fmla="val 50000"/>
                </a:avLst>
              </a:prstGeom>
              <a:gradFill rotWithShape="1">
                <a:gsLst>
                  <a:gs pos="0">
                    <a:srgbClr val="CCFF99">
                      <a:gamma/>
                      <a:shade val="46275"/>
                      <a:invGamma/>
                    </a:srgbClr>
                  </a:gs>
                  <a:gs pos="50000">
                    <a:srgbClr val="CCFF99"/>
                  </a:gs>
                  <a:gs pos="100000">
                    <a:srgbClr val="CCFF99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" name="Oval 308"/>
              <p:cNvSpPr>
                <a:spLocks noChangeArrowheads="1"/>
              </p:cNvSpPr>
              <p:nvPr/>
            </p:nvSpPr>
            <p:spPr bwMode="auto">
              <a:xfrm>
                <a:off x="2592" y="672"/>
                <a:ext cx="768" cy="768"/>
              </a:xfrm>
              <a:prstGeom prst="ellipse">
                <a:avLst/>
              </a:prstGeom>
              <a:gradFill rotWithShape="1">
                <a:gsLst>
                  <a:gs pos="0">
                    <a:srgbClr val="CCFF99"/>
                  </a:gs>
                  <a:gs pos="100000">
                    <a:srgbClr val="CCFF99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7" name="Group 320"/>
            <p:cNvGrpSpPr>
              <a:grpSpLocks/>
            </p:cNvGrpSpPr>
            <p:nvPr/>
          </p:nvGrpSpPr>
          <p:grpSpPr bwMode="auto">
            <a:xfrm rot="2611989">
              <a:off x="2042056" y="1328345"/>
              <a:ext cx="698848" cy="684114"/>
              <a:chOff x="1968" y="720"/>
              <a:chExt cx="624" cy="912"/>
            </a:xfrm>
          </p:grpSpPr>
          <p:sp>
            <p:nvSpPr>
              <p:cNvPr id="152" name="AutoShape 321"/>
              <p:cNvSpPr>
                <a:spLocks noChangeArrowheads="1"/>
              </p:cNvSpPr>
              <p:nvPr/>
            </p:nvSpPr>
            <p:spPr bwMode="auto">
              <a:xfrm>
                <a:off x="1968" y="720"/>
                <a:ext cx="624" cy="912"/>
              </a:xfrm>
              <a:prstGeom prst="can">
                <a:avLst>
                  <a:gd name="adj" fmla="val 40862"/>
                </a:avLst>
              </a:prstGeom>
              <a:gradFill rotWithShape="1">
                <a:gsLst>
                  <a:gs pos="0">
                    <a:srgbClr val="FFCCCC">
                      <a:gamma/>
                      <a:shade val="46275"/>
                      <a:invGamma/>
                    </a:srgbClr>
                  </a:gs>
                  <a:gs pos="50000">
                    <a:srgbClr val="FFCCCC"/>
                  </a:gs>
                  <a:gs pos="100000">
                    <a:srgbClr val="FFCCCC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" name="Oval 322"/>
              <p:cNvSpPr>
                <a:spLocks noChangeArrowheads="1"/>
              </p:cNvSpPr>
              <p:nvPr/>
            </p:nvSpPr>
            <p:spPr bwMode="auto">
              <a:xfrm>
                <a:off x="2160" y="816"/>
                <a:ext cx="240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cxnSp>
          <p:nvCxnSpPr>
            <p:cNvPr id="155" name="Straight Connector 154"/>
            <p:cNvCxnSpPr/>
            <p:nvPr/>
          </p:nvCxnSpPr>
          <p:spPr>
            <a:xfrm rot="2611989">
              <a:off x="291325" y="1366098"/>
              <a:ext cx="1708294" cy="1248"/>
            </a:xfrm>
            <a:prstGeom prst="line">
              <a:avLst/>
            </a:prstGeom>
            <a:ln cmpd="sng">
              <a:prstDash val="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/>
            <p:nvPr/>
          </p:nvCxnSpPr>
          <p:spPr>
            <a:xfrm rot="2611989">
              <a:off x="298944" y="1583550"/>
              <a:ext cx="1708294" cy="1248"/>
            </a:xfrm>
            <a:prstGeom prst="line">
              <a:avLst/>
            </a:prstGeom>
            <a:ln cmpd="sng">
              <a:prstDash val="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18" name="Group 161"/>
            <p:cNvGrpSpPr/>
            <p:nvPr/>
          </p:nvGrpSpPr>
          <p:grpSpPr>
            <a:xfrm rot="2611989">
              <a:off x="741540" y="964639"/>
              <a:ext cx="1072630" cy="546462"/>
              <a:chOff x="636986" y="2732083"/>
              <a:chExt cx="1052604" cy="546462"/>
            </a:xfrm>
          </p:grpSpPr>
          <p:sp>
            <p:nvSpPr>
              <p:cNvPr id="158" name="Freeform 157"/>
              <p:cNvSpPr/>
              <p:nvPr/>
            </p:nvSpPr>
            <p:spPr>
              <a:xfrm>
                <a:off x="636986" y="2808284"/>
                <a:ext cx="454618" cy="350957"/>
              </a:xfrm>
              <a:custGeom>
                <a:avLst/>
                <a:gdLst>
                  <a:gd name="connsiteX0" fmla="*/ 386861 w 454620"/>
                  <a:gd name="connsiteY0" fmla="*/ 26104 h 350957"/>
                  <a:gd name="connsiteX1" fmla="*/ 314671 w 454620"/>
                  <a:gd name="connsiteY1" fmla="*/ 62199 h 350957"/>
                  <a:gd name="connsiteX2" fmla="*/ 242482 w 454620"/>
                  <a:gd name="connsiteY2" fmla="*/ 86262 h 350957"/>
                  <a:gd name="connsiteX3" fmla="*/ 206387 w 454620"/>
                  <a:gd name="connsiteY3" fmla="*/ 98294 h 350957"/>
                  <a:gd name="connsiteX4" fmla="*/ 134197 w 454620"/>
                  <a:gd name="connsiteY4" fmla="*/ 134389 h 350957"/>
                  <a:gd name="connsiteX5" fmla="*/ 98103 w 454620"/>
                  <a:gd name="connsiteY5" fmla="*/ 158452 h 350957"/>
                  <a:gd name="connsiteX6" fmla="*/ 74040 w 454620"/>
                  <a:gd name="connsiteY6" fmla="*/ 194547 h 350957"/>
                  <a:gd name="connsiteX7" fmla="*/ 25913 w 454620"/>
                  <a:gd name="connsiteY7" fmla="*/ 254704 h 350957"/>
                  <a:gd name="connsiteX8" fmla="*/ 25913 w 454620"/>
                  <a:gd name="connsiteY8" fmla="*/ 326894 h 350957"/>
                  <a:gd name="connsiteX9" fmla="*/ 98103 w 454620"/>
                  <a:gd name="connsiteY9" fmla="*/ 350957 h 350957"/>
                  <a:gd name="connsiteX10" fmla="*/ 110134 w 454620"/>
                  <a:gd name="connsiteY10" fmla="*/ 242673 h 350957"/>
                  <a:gd name="connsiteX11" fmla="*/ 74040 w 454620"/>
                  <a:gd name="connsiteY11" fmla="*/ 230641 h 350957"/>
                  <a:gd name="connsiteX12" fmla="*/ 62008 w 454620"/>
                  <a:gd name="connsiteY12" fmla="*/ 218610 h 350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54620" h="350957">
                    <a:moveTo>
                      <a:pt x="386861" y="26104"/>
                    </a:moveTo>
                    <a:cubicBezTo>
                      <a:pt x="255216" y="69987"/>
                      <a:pt x="454620" y="0"/>
                      <a:pt x="314671" y="62199"/>
                    </a:cubicBezTo>
                    <a:cubicBezTo>
                      <a:pt x="291492" y="72501"/>
                      <a:pt x="266545" y="78241"/>
                      <a:pt x="242482" y="86262"/>
                    </a:cubicBezTo>
                    <a:cubicBezTo>
                      <a:pt x="230450" y="90273"/>
                      <a:pt x="216940" y="91259"/>
                      <a:pt x="206387" y="98294"/>
                    </a:cubicBezTo>
                    <a:cubicBezTo>
                      <a:pt x="102939" y="167258"/>
                      <a:pt x="233827" y="84573"/>
                      <a:pt x="134197" y="134389"/>
                    </a:cubicBezTo>
                    <a:cubicBezTo>
                      <a:pt x="121264" y="140856"/>
                      <a:pt x="110134" y="150431"/>
                      <a:pt x="98103" y="158452"/>
                    </a:cubicBezTo>
                    <a:cubicBezTo>
                      <a:pt x="90082" y="170484"/>
                      <a:pt x="83073" y="183256"/>
                      <a:pt x="74040" y="194547"/>
                    </a:cubicBezTo>
                    <a:cubicBezTo>
                      <a:pt x="5458" y="280274"/>
                      <a:pt x="99982" y="143601"/>
                      <a:pt x="25913" y="254704"/>
                    </a:cubicBezTo>
                    <a:cubicBezTo>
                      <a:pt x="19744" y="273213"/>
                      <a:pt x="0" y="308385"/>
                      <a:pt x="25913" y="326894"/>
                    </a:cubicBezTo>
                    <a:cubicBezTo>
                      <a:pt x="46553" y="341637"/>
                      <a:pt x="98103" y="350957"/>
                      <a:pt x="98103" y="350957"/>
                    </a:cubicBezTo>
                    <a:cubicBezTo>
                      <a:pt x="106125" y="326891"/>
                      <a:pt x="140213" y="272753"/>
                      <a:pt x="110134" y="242673"/>
                    </a:cubicBezTo>
                    <a:cubicBezTo>
                      <a:pt x="101166" y="233705"/>
                      <a:pt x="85383" y="236313"/>
                      <a:pt x="74040" y="230641"/>
                    </a:cubicBezTo>
                    <a:cubicBezTo>
                      <a:pt x="68967" y="228105"/>
                      <a:pt x="66019" y="222620"/>
                      <a:pt x="62008" y="218610"/>
                    </a:cubicBezTo>
                  </a:path>
                </a:pathLst>
              </a:custGeom>
              <a:ln>
                <a:solidFill>
                  <a:srgbClr val="7030A0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Freeform 158"/>
              <p:cNvSpPr/>
              <p:nvPr/>
            </p:nvSpPr>
            <p:spPr>
              <a:xfrm>
                <a:off x="858247" y="2927588"/>
                <a:ext cx="226020" cy="350957"/>
              </a:xfrm>
              <a:custGeom>
                <a:avLst/>
                <a:gdLst>
                  <a:gd name="connsiteX0" fmla="*/ 386861 w 454620"/>
                  <a:gd name="connsiteY0" fmla="*/ 26104 h 350957"/>
                  <a:gd name="connsiteX1" fmla="*/ 314671 w 454620"/>
                  <a:gd name="connsiteY1" fmla="*/ 62199 h 350957"/>
                  <a:gd name="connsiteX2" fmla="*/ 242482 w 454620"/>
                  <a:gd name="connsiteY2" fmla="*/ 86262 h 350957"/>
                  <a:gd name="connsiteX3" fmla="*/ 206387 w 454620"/>
                  <a:gd name="connsiteY3" fmla="*/ 98294 h 350957"/>
                  <a:gd name="connsiteX4" fmla="*/ 134197 w 454620"/>
                  <a:gd name="connsiteY4" fmla="*/ 134389 h 350957"/>
                  <a:gd name="connsiteX5" fmla="*/ 98103 w 454620"/>
                  <a:gd name="connsiteY5" fmla="*/ 158452 h 350957"/>
                  <a:gd name="connsiteX6" fmla="*/ 74040 w 454620"/>
                  <a:gd name="connsiteY6" fmla="*/ 194547 h 350957"/>
                  <a:gd name="connsiteX7" fmla="*/ 25913 w 454620"/>
                  <a:gd name="connsiteY7" fmla="*/ 254704 h 350957"/>
                  <a:gd name="connsiteX8" fmla="*/ 25913 w 454620"/>
                  <a:gd name="connsiteY8" fmla="*/ 326894 h 350957"/>
                  <a:gd name="connsiteX9" fmla="*/ 98103 w 454620"/>
                  <a:gd name="connsiteY9" fmla="*/ 350957 h 350957"/>
                  <a:gd name="connsiteX10" fmla="*/ 110134 w 454620"/>
                  <a:gd name="connsiteY10" fmla="*/ 242673 h 350957"/>
                  <a:gd name="connsiteX11" fmla="*/ 74040 w 454620"/>
                  <a:gd name="connsiteY11" fmla="*/ 230641 h 350957"/>
                  <a:gd name="connsiteX12" fmla="*/ 62008 w 454620"/>
                  <a:gd name="connsiteY12" fmla="*/ 218610 h 350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54620" h="350957">
                    <a:moveTo>
                      <a:pt x="386861" y="26104"/>
                    </a:moveTo>
                    <a:cubicBezTo>
                      <a:pt x="255216" y="69987"/>
                      <a:pt x="454620" y="0"/>
                      <a:pt x="314671" y="62199"/>
                    </a:cubicBezTo>
                    <a:cubicBezTo>
                      <a:pt x="291492" y="72501"/>
                      <a:pt x="266545" y="78241"/>
                      <a:pt x="242482" y="86262"/>
                    </a:cubicBezTo>
                    <a:cubicBezTo>
                      <a:pt x="230450" y="90273"/>
                      <a:pt x="216940" y="91259"/>
                      <a:pt x="206387" y="98294"/>
                    </a:cubicBezTo>
                    <a:cubicBezTo>
                      <a:pt x="102939" y="167258"/>
                      <a:pt x="233827" y="84573"/>
                      <a:pt x="134197" y="134389"/>
                    </a:cubicBezTo>
                    <a:cubicBezTo>
                      <a:pt x="121264" y="140856"/>
                      <a:pt x="110134" y="150431"/>
                      <a:pt x="98103" y="158452"/>
                    </a:cubicBezTo>
                    <a:cubicBezTo>
                      <a:pt x="90082" y="170484"/>
                      <a:pt x="83073" y="183256"/>
                      <a:pt x="74040" y="194547"/>
                    </a:cubicBezTo>
                    <a:cubicBezTo>
                      <a:pt x="5458" y="280274"/>
                      <a:pt x="99982" y="143601"/>
                      <a:pt x="25913" y="254704"/>
                    </a:cubicBezTo>
                    <a:cubicBezTo>
                      <a:pt x="19744" y="273213"/>
                      <a:pt x="0" y="308385"/>
                      <a:pt x="25913" y="326894"/>
                    </a:cubicBezTo>
                    <a:cubicBezTo>
                      <a:pt x="46553" y="341637"/>
                      <a:pt x="98103" y="350957"/>
                      <a:pt x="98103" y="350957"/>
                    </a:cubicBezTo>
                    <a:cubicBezTo>
                      <a:pt x="106125" y="326891"/>
                      <a:pt x="140213" y="272753"/>
                      <a:pt x="110134" y="242673"/>
                    </a:cubicBezTo>
                    <a:cubicBezTo>
                      <a:pt x="101166" y="233705"/>
                      <a:pt x="85383" y="236313"/>
                      <a:pt x="74040" y="230641"/>
                    </a:cubicBezTo>
                    <a:cubicBezTo>
                      <a:pt x="68967" y="228105"/>
                      <a:pt x="66019" y="222620"/>
                      <a:pt x="62008" y="218610"/>
                    </a:cubicBezTo>
                  </a:path>
                </a:pathLst>
              </a:custGeom>
              <a:ln>
                <a:solidFill>
                  <a:srgbClr val="7030A0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Oval 159"/>
              <p:cNvSpPr/>
              <p:nvPr/>
            </p:nvSpPr>
            <p:spPr>
              <a:xfrm>
                <a:off x="1003792" y="2732083"/>
                <a:ext cx="685798" cy="381000"/>
              </a:xfrm>
              <a:prstGeom prst="ellipse">
                <a:avLst/>
              </a:prstGeom>
              <a:solidFill>
                <a:srgbClr val="00B05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3" name="Text Box 261"/>
          <p:cNvSpPr txBox="1">
            <a:spLocks noChangeArrowheads="1"/>
          </p:cNvSpPr>
          <p:nvPr/>
        </p:nvSpPr>
        <p:spPr bwMode="auto">
          <a:xfrm>
            <a:off x="7056438" y="1007957"/>
            <a:ext cx="2708274" cy="545388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 lIns="100794" tIns="50397" rIns="100794" bIns="50397">
            <a:spAutoFit/>
          </a:bodyPr>
          <a:lstStyle/>
          <a:p>
            <a:pPr eaLnBrk="0" hangingPunct="0"/>
            <a:r>
              <a:rPr lang="en-US" sz="2200" dirty="0" smtClean="0">
                <a:solidFill>
                  <a:schemeClr val="accent6"/>
                </a:solidFill>
              </a:rPr>
              <a:t>Soma excitability</a:t>
            </a:r>
          </a:p>
          <a:p>
            <a:pPr eaLnBrk="0" hangingPunct="0"/>
            <a:endParaRPr lang="en-US" sz="2200" dirty="0" smtClean="0">
              <a:solidFill>
                <a:schemeClr val="accent6"/>
              </a:solidFill>
            </a:endParaRPr>
          </a:p>
          <a:p>
            <a:pPr eaLnBrk="0" hangingPunct="0"/>
            <a:r>
              <a:rPr lang="en-US" sz="2200" dirty="0" smtClean="0">
                <a:solidFill>
                  <a:schemeClr val="accent6"/>
                </a:solidFill>
              </a:rPr>
              <a:t>Molecular transport</a:t>
            </a:r>
          </a:p>
          <a:p>
            <a:pPr eaLnBrk="0" hangingPunct="0"/>
            <a:endParaRPr lang="en-US" sz="2200" dirty="0" smtClean="0">
              <a:solidFill>
                <a:schemeClr val="accent6"/>
              </a:solidFill>
            </a:endParaRPr>
          </a:p>
          <a:p>
            <a:pPr eaLnBrk="0" hangingPunct="0"/>
            <a:r>
              <a:rPr lang="en-US" sz="2200" dirty="0" smtClean="0">
                <a:solidFill>
                  <a:schemeClr val="accent6"/>
                </a:solidFill>
              </a:rPr>
              <a:t>Dendritic excitability</a:t>
            </a:r>
            <a:endParaRPr lang="en-US" sz="2200" dirty="0">
              <a:solidFill>
                <a:schemeClr val="accent6"/>
              </a:solidFill>
            </a:endParaRPr>
          </a:p>
          <a:p>
            <a:pPr eaLnBrk="0" hangingPunct="0"/>
            <a:r>
              <a:rPr lang="en-US" sz="2200" dirty="0" smtClean="0">
                <a:solidFill>
                  <a:schemeClr val="accent6"/>
                </a:solidFill>
              </a:rPr>
              <a:t>Insert spines</a:t>
            </a:r>
            <a:endParaRPr lang="en-US" sz="2200" dirty="0">
              <a:solidFill>
                <a:schemeClr val="accent6"/>
              </a:solidFill>
            </a:endParaRPr>
          </a:p>
          <a:p>
            <a:pPr eaLnBrk="0" hangingPunct="0"/>
            <a:r>
              <a:rPr lang="en-US" sz="2200" dirty="0" smtClean="0">
                <a:solidFill>
                  <a:schemeClr val="accent6"/>
                </a:solidFill>
              </a:rPr>
              <a:t>Spine structural change</a:t>
            </a:r>
          </a:p>
          <a:p>
            <a:pPr eaLnBrk="0" hangingPunct="0"/>
            <a:endParaRPr lang="en-US" sz="2200" dirty="0">
              <a:solidFill>
                <a:schemeClr val="accent6"/>
              </a:solidFill>
            </a:endParaRPr>
          </a:p>
          <a:p>
            <a:r>
              <a:rPr lang="en-US" sz="2200" dirty="0" smtClean="0">
                <a:solidFill>
                  <a:schemeClr val="accent6"/>
                </a:solidFill>
              </a:rPr>
              <a:t>Protein synthesis, turnover</a:t>
            </a:r>
          </a:p>
          <a:p>
            <a:endParaRPr lang="en-US" sz="2200" dirty="0" smtClean="0">
              <a:solidFill>
                <a:schemeClr val="accent6"/>
              </a:solidFill>
            </a:endParaRPr>
          </a:p>
          <a:p>
            <a:r>
              <a:rPr lang="en-US" sz="2200" dirty="0" smtClean="0">
                <a:solidFill>
                  <a:schemeClr val="accent6"/>
                </a:solidFill>
              </a:rPr>
              <a:t>Synaptic input</a:t>
            </a:r>
          </a:p>
          <a:p>
            <a:endParaRPr lang="en-US" sz="2200" dirty="0" smtClean="0">
              <a:solidFill>
                <a:schemeClr val="accent6"/>
              </a:solidFill>
            </a:endParaRPr>
          </a:p>
          <a:p>
            <a:pPr eaLnBrk="0" hangingPunct="0"/>
            <a:r>
              <a:rPr lang="en-US" sz="2200" dirty="0" smtClean="0">
                <a:solidFill>
                  <a:schemeClr val="accent6"/>
                </a:solidFill>
              </a:rPr>
              <a:t>Diffusion</a:t>
            </a:r>
            <a:endParaRPr lang="en-US" sz="2200" dirty="0">
              <a:solidFill>
                <a:schemeClr val="accent6"/>
              </a:solidFill>
            </a:endParaRPr>
          </a:p>
          <a:p>
            <a:pPr eaLnBrk="0" hangingPunct="0"/>
            <a:r>
              <a:rPr lang="en-US" sz="2200" dirty="0" smtClean="0">
                <a:solidFill>
                  <a:schemeClr val="accent6"/>
                </a:solidFill>
              </a:rPr>
              <a:t>Signaling all over</a:t>
            </a:r>
          </a:p>
          <a:p>
            <a:pPr eaLnBrk="0" hangingPunct="0"/>
            <a:endParaRPr lang="en-US" sz="2200" dirty="0" smtClean="0">
              <a:solidFill>
                <a:schemeClr val="accent6"/>
              </a:solidFill>
            </a:endParaRPr>
          </a:p>
        </p:txBody>
      </p:sp>
      <p:sp>
        <p:nvSpPr>
          <p:cNvPr id="75" name="Oval 298"/>
          <p:cNvSpPr>
            <a:spLocks noChangeArrowheads="1"/>
          </p:cNvSpPr>
          <p:nvPr/>
        </p:nvSpPr>
        <p:spPr bwMode="auto">
          <a:xfrm rot="2611989">
            <a:off x="3932267" y="5590466"/>
            <a:ext cx="197554" cy="155076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100794" tIns="50397" rIns="100794" bIns="50397" anchor="ctr"/>
          <a:lstStyle/>
          <a:p>
            <a:endParaRPr lang="en-US"/>
          </a:p>
        </p:txBody>
      </p:sp>
      <p:sp>
        <p:nvSpPr>
          <p:cNvPr id="76" name="Rectangle 299"/>
          <p:cNvSpPr>
            <a:spLocks noChangeArrowheads="1"/>
          </p:cNvSpPr>
          <p:nvPr/>
        </p:nvSpPr>
        <p:spPr bwMode="auto">
          <a:xfrm rot="2611989">
            <a:off x="4179227" y="5763571"/>
            <a:ext cx="197554" cy="20676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00794" tIns="50397" rIns="100794" bIns="50397" anchor="ctr"/>
          <a:lstStyle/>
          <a:p>
            <a:endParaRPr lang="en-US"/>
          </a:p>
        </p:txBody>
      </p:sp>
      <p:sp>
        <p:nvSpPr>
          <p:cNvPr id="77" name="AutoShape 300"/>
          <p:cNvSpPr>
            <a:spLocks noChangeArrowheads="1"/>
          </p:cNvSpPr>
          <p:nvPr/>
        </p:nvSpPr>
        <p:spPr bwMode="auto">
          <a:xfrm rot="2611989">
            <a:off x="3913724" y="5920396"/>
            <a:ext cx="158043" cy="206768"/>
          </a:xfrm>
          <a:prstGeom prst="triangle">
            <a:avLst>
              <a:gd name="adj" fmla="val 50000"/>
            </a:avLst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00794" tIns="50397" rIns="100794" bIns="50397" anchor="ctr"/>
          <a:lstStyle/>
          <a:p>
            <a:endParaRPr lang="en-US"/>
          </a:p>
        </p:txBody>
      </p:sp>
      <p:sp>
        <p:nvSpPr>
          <p:cNvPr id="78" name="Line 304"/>
          <p:cNvSpPr>
            <a:spLocks noChangeShapeType="1"/>
          </p:cNvSpPr>
          <p:nvPr/>
        </p:nvSpPr>
        <p:spPr bwMode="auto">
          <a:xfrm rot="2611989" flipH="1" flipV="1">
            <a:off x="3950888" y="5784526"/>
            <a:ext cx="118532" cy="15507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100794" tIns="50397" rIns="100794" bIns="50397"/>
          <a:lstStyle/>
          <a:p>
            <a:endParaRPr lang="en-US"/>
          </a:p>
        </p:txBody>
      </p:sp>
      <p:sp>
        <p:nvSpPr>
          <p:cNvPr id="79" name="Line 305"/>
          <p:cNvSpPr>
            <a:spLocks noChangeShapeType="1"/>
          </p:cNvSpPr>
          <p:nvPr/>
        </p:nvSpPr>
        <p:spPr bwMode="auto">
          <a:xfrm rot="2611989" flipH="1">
            <a:off x="4099543" y="5906977"/>
            <a:ext cx="79021" cy="15507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100794" tIns="50397" rIns="100794" bIns="50397"/>
          <a:lstStyle/>
          <a:p>
            <a:endParaRPr lang="en-US"/>
          </a:p>
        </p:txBody>
      </p:sp>
      <p:sp>
        <p:nvSpPr>
          <p:cNvPr id="80" name="Oval 298"/>
          <p:cNvSpPr>
            <a:spLocks noChangeArrowheads="1"/>
          </p:cNvSpPr>
          <p:nvPr/>
        </p:nvSpPr>
        <p:spPr bwMode="auto">
          <a:xfrm rot="2611989">
            <a:off x="4551749" y="6157022"/>
            <a:ext cx="197554" cy="155076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100794" tIns="50397" rIns="100794" bIns="50397" anchor="ctr"/>
          <a:lstStyle/>
          <a:p>
            <a:endParaRPr lang="en-US"/>
          </a:p>
        </p:txBody>
      </p:sp>
      <p:sp>
        <p:nvSpPr>
          <p:cNvPr id="81" name="Rectangle 299"/>
          <p:cNvSpPr>
            <a:spLocks noChangeArrowheads="1"/>
          </p:cNvSpPr>
          <p:nvPr/>
        </p:nvSpPr>
        <p:spPr bwMode="auto">
          <a:xfrm rot="2611989">
            <a:off x="4798709" y="6330128"/>
            <a:ext cx="197554" cy="20676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00794" tIns="50397" rIns="100794" bIns="50397" anchor="ctr"/>
          <a:lstStyle/>
          <a:p>
            <a:endParaRPr lang="en-US"/>
          </a:p>
        </p:txBody>
      </p:sp>
      <p:sp>
        <p:nvSpPr>
          <p:cNvPr id="82" name="AutoShape 300"/>
          <p:cNvSpPr>
            <a:spLocks noChangeArrowheads="1"/>
          </p:cNvSpPr>
          <p:nvPr/>
        </p:nvSpPr>
        <p:spPr bwMode="auto">
          <a:xfrm rot="2611989">
            <a:off x="4533206" y="6486953"/>
            <a:ext cx="158043" cy="206768"/>
          </a:xfrm>
          <a:prstGeom prst="triangle">
            <a:avLst>
              <a:gd name="adj" fmla="val 50000"/>
            </a:avLst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00794" tIns="50397" rIns="100794" bIns="50397" anchor="ctr"/>
          <a:lstStyle/>
          <a:p>
            <a:endParaRPr lang="en-US"/>
          </a:p>
        </p:txBody>
      </p:sp>
      <p:sp>
        <p:nvSpPr>
          <p:cNvPr id="83" name="Line 304"/>
          <p:cNvSpPr>
            <a:spLocks noChangeShapeType="1"/>
          </p:cNvSpPr>
          <p:nvPr/>
        </p:nvSpPr>
        <p:spPr bwMode="auto">
          <a:xfrm rot="2611989" flipH="1" flipV="1">
            <a:off x="4570370" y="6351083"/>
            <a:ext cx="118532" cy="15507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100794" tIns="50397" rIns="100794" bIns="50397"/>
          <a:lstStyle/>
          <a:p>
            <a:endParaRPr lang="en-US"/>
          </a:p>
        </p:txBody>
      </p:sp>
      <p:sp>
        <p:nvSpPr>
          <p:cNvPr id="84" name="Line 305"/>
          <p:cNvSpPr>
            <a:spLocks noChangeShapeType="1"/>
          </p:cNvSpPr>
          <p:nvPr/>
        </p:nvSpPr>
        <p:spPr bwMode="auto">
          <a:xfrm rot="2611989" flipH="1">
            <a:off x="4719025" y="6473533"/>
            <a:ext cx="79021" cy="15507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100794" tIns="50397" rIns="100794" bIns="50397"/>
          <a:lstStyle/>
          <a:p>
            <a:endParaRPr lang="en-US"/>
          </a:p>
        </p:txBody>
      </p:sp>
      <p:sp>
        <p:nvSpPr>
          <p:cNvPr id="85" name="Freeform 84"/>
          <p:cNvSpPr/>
          <p:nvPr/>
        </p:nvSpPr>
        <p:spPr>
          <a:xfrm flipV="1">
            <a:off x="3360209" y="5787827"/>
            <a:ext cx="350199" cy="427906"/>
          </a:xfrm>
          <a:custGeom>
            <a:avLst/>
            <a:gdLst>
              <a:gd name="connsiteX0" fmla="*/ 0 w 317661"/>
              <a:gd name="connsiteY0" fmla="*/ 163902 h 388189"/>
              <a:gd name="connsiteX1" fmla="*/ 86264 w 317661"/>
              <a:gd name="connsiteY1" fmla="*/ 129396 h 388189"/>
              <a:gd name="connsiteX2" fmla="*/ 112143 w 317661"/>
              <a:gd name="connsiteY2" fmla="*/ 94891 h 388189"/>
              <a:gd name="connsiteX3" fmla="*/ 146649 w 317661"/>
              <a:gd name="connsiteY3" fmla="*/ 43132 h 388189"/>
              <a:gd name="connsiteX4" fmla="*/ 232913 w 317661"/>
              <a:gd name="connsiteY4" fmla="*/ 0 h 388189"/>
              <a:gd name="connsiteX5" fmla="*/ 276045 w 317661"/>
              <a:gd name="connsiteY5" fmla="*/ 163902 h 388189"/>
              <a:gd name="connsiteX6" fmla="*/ 267419 w 317661"/>
              <a:gd name="connsiteY6" fmla="*/ 189781 h 388189"/>
              <a:gd name="connsiteX7" fmla="*/ 267419 w 317661"/>
              <a:gd name="connsiteY7" fmla="*/ 310551 h 388189"/>
              <a:gd name="connsiteX8" fmla="*/ 207034 w 317661"/>
              <a:gd name="connsiteY8" fmla="*/ 388189 h 388189"/>
              <a:gd name="connsiteX9" fmla="*/ 146649 w 317661"/>
              <a:gd name="connsiteY9" fmla="*/ 353683 h 388189"/>
              <a:gd name="connsiteX10" fmla="*/ 103517 w 317661"/>
              <a:gd name="connsiteY10" fmla="*/ 310551 h 388189"/>
              <a:gd name="connsiteX11" fmla="*/ 86264 w 317661"/>
              <a:gd name="connsiteY11" fmla="*/ 284672 h 388189"/>
              <a:gd name="connsiteX12" fmla="*/ 34506 w 317661"/>
              <a:gd name="connsiteY12" fmla="*/ 258793 h 388189"/>
              <a:gd name="connsiteX13" fmla="*/ 0 w 317661"/>
              <a:gd name="connsiteY13" fmla="*/ 258793 h 388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17661" h="388189">
                <a:moveTo>
                  <a:pt x="0" y="163902"/>
                </a:moveTo>
                <a:cubicBezTo>
                  <a:pt x="29558" y="155457"/>
                  <a:pt x="63172" y="152488"/>
                  <a:pt x="86264" y="129396"/>
                </a:cubicBezTo>
                <a:cubicBezTo>
                  <a:pt x="96430" y="119230"/>
                  <a:pt x="103898" y="106669"/>
                  <a:pt x="112143" y="94891"/>
                </a:cubicBezTo>
                <a:cubicBezTo>
                  <a:pt x="124034" y="77904"/>
                  <a:pt x="128645" y="53420"/>
                  <a:pt x="146649" y="43132"/>
                </a:cubicBezTo>
                <a:cubicBezTo>
                  <a:pt x="214929" y="4116"/>
                  <a:pt x="185041" y="15959"/>
                  <a:pt x="232913" y="0"/>
                </a:cubicBezTo>
                <a:cubicBezTo>
                  <a:pt x="317661" y="56499"/>
                  <a:pt x="292261" y="17956"/>
                  <a:pt x="276045" y="163902"/>
                </a:cubicBezTo>
                <a:cubicBezTo>
                  <a:pt x="275041" y="172939"/>
                  <a:pt x="270294" y="181155"/>
                  <a:pt x="267419" y="189781"/>
                </a:cubicBezTo>
                <a:cubicBezTo>
                  <a:pt x="273966" y="229068"/>
                  <a:pt x="286020" y="271023"/>
                  <a:pt x="267419" y="310551"/>
                </a:cubicBezTo>
                <a:cubicBezTo>
                  <a:pt x="253459" y="340216"/>
                  <a:pt x="227162" y="362310"/>
                  <a:pt x="207034" y="388189"/>
                </a:cubicBezTo>
                <a:cubicBezTo>
                  <a:pt x="177425" y="378319"/>
                  <a:pt x="172761" y="379795"/>
                  <a:pt x="146649" y="353683"/>
                </a:cubicBezTo>
                <a:cubicBezTo>
                  <a:pt x="89136" y="296171"/>
                  <a:pt x="172531" y="356561"/>
                  <a:pt x="103517" y="310551"/>
                </a:cubicBezTo>
                <a:cubicBezTo>
                  <a:pt x="97766" y="301925"/>
                  <a:pt x="93595" y="292003"/>
                  <a:pt x="86264" y="284672"/>
                </a:cubicBezTo>
                <a:cubicBezTo>
                  <a:pt x="74874" y="273282"/>
                  <a:pt x="50878" y="261132"/>
                  <a:pt x="34506" y="258793"/>
                </a:cubicBezTo>
                <a:cubicBezTo>
                  <a:pt x="23120" y="257166"/>
                  <a:pt x="11502" y="258793"/>
                  <a:pt x="0" y="258793"/>
                </a:cubicBezTo>
              </a:path>
            </a:pathLst>
          </a:custGeom>
          <a:gradFill flip="none" rotWithShape="1">
            <a:gsLst>
              <a:gs pos="0">
                <a:srgbClr val="CC3300">
                  <a:shade val="30000"/>
                  <a:satMod val="115000"/>
                </a:srgbClr>
              </a:gs>
              <a:gs pos="50000">
                <a:srgbClr val="CC3300">
                  <a:shade val="67500"/>
                  <a:satMod val="115000"/>
                </a:srgbClr>
              </a:gs>
              <a:gs pos="100000">
                <a:srgbClr val="CC3300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86" name="Freeform 85"/>
          <p:cNvSpPr/>
          <p:nvPr/>
        </p:nvSpPr>
        <p:spPr>
          <a:xfrm flipV="1">
            <a:off x="4018072" y="6375802"/>
            <a:ext cx="350199" cy="427906"/>
          </a:xfrm>
          <a:custGeom>
            <a:avLst/>
            <a:gdLst>
              <a:gd name="connsiteX0" fmla="*/ 0 w 317661"/>
              <a:gd name="connsiteY0" fmla="*/ 163902 h 388189"/>
              <a:gd name="connsiteX1" fmla="*/ 86264 w 317661"/>
              <a:gd name="connsiteY1" fmla="*/ 129396 h 388189"/>
              <a:gd name="connsiteX2" fmla="*/ 112143 w 317661"/>
              <a:gd name="connsiteY2" fmla="*/ 94891 h 388189"/>
              <a:gd name="connsiteX3" fmla="*/ 146649 w 317661"/>
              <a:gd name="connsiteY3" fmla="*/ 43132 h 388189"/>
              <a:gd name="connsiteX4" fmla="*/ 232913 w 317661"/>
              <a:gd name="connsiteY4" fmla="*/ 0 h 388189"/>
              <a:gd name="connsiteX5" fmla="*/ 276045 w 317661"/>
              <a:gd name="connsiteY5" fmla="*/ 163902 h 388189"/>
              <a:gd name="connsiteX6" fmla="*/ 267419 w 317661"/>
              <a:gd name="connsiteY6" fmla="*/ 189781 h 388189"/>
              <a:gd name="connsiteX7" fmla="*/ 267419 w 317661"/>
              <a:gd name="connsiteY7" fmla="*/ 310551 h 388189"/>
              <a:gd name="connsiteX8" fmla="*/ 207034 w 317661"/>
              <a:gd name="connsiteY8" fmla="*/ 388189 h 388189"/>
              <a:gd name="connsiteX9" fmla="*/ 146649 w 317661"/>
              <a:gd name="connsiteY9" fmla="*/ 353683 h 388189"/>
              <a:gd name="connsiteX10" fmla="*/ 103517 w 317661"/>
              <a:gd name="connsiteY10" fmla="*/ 310551 h 388189"/>
              <a:gd name="connsiteX11" fmla="*/ 86264 w 317661"/>
              <a:gd name="connsiteY11" fmla="*/ 284672 h 388189"/>
              <a:gd name="connsiteX12" fmla="*/ 34506 w 317661"/>
              <a:gd name="connsiteY12" fmla="*/ 258793 h 388189"/>
              <a:gd name="connsiteX13" fmla="*/ 0 w 317661"/>
              <a:gd name="connsiteY13" fmla="*/ 258793 h 388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17661" h="388189">
                <a:moveTo>
                  <a:pt x="0" y="163902"/>
                </a:moveTo>
                <a:cubicBezTo>
                  <a:pt x="29558" y="155457"/>
                  <a:pt x="63172" y="152488"/>
                  <a:pt x="86264" y="129396"/>
                </a:cubicBezTo>
                <a:cubicBezTo>
                  <a:pt x="96430" y="119230"/>
                  <a:pt x="103898" y="106669"/>
                  <a:pt x="112143" y="94891"/>
                </a:cubicBezTo>
                <a:cubicBezTo>
                  <a:pt x="124034" y="77904"/>
                  <a:pt x="128645" y="53420"/>
                  <a:pt x="146649" y="43132"/>
                </a:cubicBezTo>
                <a:cubicBezTo>
                  <a:pt x="214929" y="4116"/>
                  <a:pt x="185041" y="15959"/>
                  <a:pt x="232913" y="0"/>
                </a:cubicBezTo>
                <a:cubicBezTo>
                  <a:pt x="317661" y="56499"/>
                  <a:pt x="292261" y="17956"/>
                  <a:pt x="276045" y="163902"/>
                </a:cubicBezTo>
                <a:cubicBezTo>
                  <a:pt x="275041" y="172939"/>
                  <a:pt x="270294" y="181155"/>
                  <a:pt x="267419" y="189781"/>
                </a:cubicBezTo>
                <a:cubicBezTo>
                  <a:pt x="273966" y="229068"/>
                  <a:pt x="286020" y="271023"/>
                  <a:pt x="267419" y="310551"/>
                </a:cubicBezTo>
                <a:cubicBezTo>
                  <a:pt x="253459" y="340216"/>
                  <a:pt x="227162" y="362310"/>
                  <a:pt x="207034" y="388189"/>
                </a:cubicBezTo>
                <a:cubicBezTo>
                  <a:pt x="177425" y="378319"/>
                  <a:pt x="172761" y="379795"/>
                  <a:pt x="146649" y="353683"/>
                </a:cubicBezTo>
                <a:cubicBezTo>
                  <a:pt x="89136" y="296171"/>
                  <a:pt x="172531" y="356561"/>
                  <a:pt x="103517" y="310551"/>
                </a:cubicBezTo>
                <a:cubicBezTo>
                  <a:pt x="97766" y="301925"/>
                  <a:pt x="93595" y="292003"/>
                  <a:pt x="86264" y="284672"/>
                </a:cubicBezTo>
                <a:cubicBezTo>
                  <a:pt x="74874" y="273282"/>
                  <a:pt x="50878" y="261132"/>
                  <a:pt x="34506" y="258793"/>
                </a:cubicBezTo>
                <a:cubicBezTo>
                  <a:pt x="23120" y="257166"/>
                  <a:pt x="11502" y="258793"/>
                  <a:pt x="0" y="258793"/>
                </a:cubicBezTo>
              </a:path>
            </a:pathLst>
          </a:custGeom>
          <a:gradFill flip="none" rotWithShape="1">
            <a:gsLst>
              <a:gs pos="0">
                <a:srgbClr val="CC3300">
                  <a:shade val="30000"/>
                  <a:satMod val="115000"/>
                </a:srgbClr>
              </a:gs>
              <a:gs pos="50000">
                <a:srgbClr val="CC3300">
                  <a:shade val="67500"/>
                  <a:satMod val="115000"/>
                </a:srgbClr>
              </a:gs>
              <a:gs pos="100000">
                <a:srgbClr val="CC3300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87" name="Oval 298"/>
          <p:cNvSpPr>
            <a:spLocks noChangeArrowheads="1"/>
          </p:cNvSpPr>
          <p:nvPr/>
        </p:nvSpPr>
        <p:spPr bwMode="auto">
          <a:xfrm rot="2611989">
            <a:off x="6147848" y="6073026"/>
            <a:ext cx="197554" cy="155076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100794" tIns="50397" rIns="100794" bIns="50397" anchor="ctr"/>
          <a:lstStyle/>
          <a:p>
            <a:endParaRPr lang="en-US"/>
          </a:p>
        </p:txBody>
      </p:sp>
      <p:sp>
        <p:nvSpPr>
          <p:cNvPr id="88" name="Rectangle 299"/>
          <p:cNvSpPr>
            <a:spLocks noChangeArrowheads="1"/>
          </p:cNvSpPr>
          <p:nvPr/>
        </p:nvSpPr>
        <p:spPr bwMode="auto">
          <a:xfrm rot="2611989">
            <a:off x="6394808" y="6246131"/>
            <a:ext cx="197554" cy="20676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00794" tIns="50397" rIns="100794" bIns="50397" anchor="ctr"/>
          <a:lstStyle/>
          <a:p>
            <a:endParaRPr lang="en-US"/>
          </a:p>
        </p:txBody>
      </p:sp>
      <p:sp>
        <p:nvSpPr>
          <p:cNvPr id="89" name="AutoShape 300"/>
          <p:cNvSpPr>
            <a:spLocks noChangeArrowheads="1"/>
          </p:cNvSpPr>
          <p:nvPr/>
        </p:nvSpPr>
        <p:spPr bwMode="auto">
          <a:xfrm rot="2611989">
            <a:off x="6129305" y="6402956"/>
            <a:ext cx="158043" cy="206768"/>
          </a:xfrm>
          <a:prstGeom prst="triangle">
            <a:avLst>
              <a:gd name="adj" fmla="val 50000"/>
            </a:avLst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00794" tIns="50397" rIns="100794" bIns="50397" anchor="ctr"/>
          <a:lstStyle/>
          <a:p>
            <a:endParaRPr lang="en-US"/>
          </a:p>
        </p:txBody>
      </p:sp>
      <p:sp>
        <p:nvSpPr>
          <p:cNvPr id="90" name="AutoShape 301"/>
          <p:cNvSpPr>
            <a:spLocks noChangeArrowheads="1"/>
          </p:cNvSpPr>
          <p:nvPr/>
        </p:nvSpPr>
        <p:spPr bwMode="auto">
          <a:xfrm rot="2611989">
            <a:off x="5907087" y="6219586"/>
            <a:ext cx="237064" cy="155076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100794" tIns="50397" rIns="100794" bIns="50397" anchor="ctr"/>
          <a:lstStyle/>
          <a:p>
            <a:endParaRPr lang="en-US"/>
          </a:p>
        </p:txBody>
      </p:sp>
      <p:sp>
        <p:nvSpPr>
          <p:cNvPr id="91" name="Line 304"/>
          <p:cNvSpPr>
            <a:spLocks noChangeShapeType="1"/>
          </p:cNvSpPr>
          <p:nvPr/>
        </p:nvSpPr>
        <p:spPr bwMode="auto">
          <a:xfrm rot="2611989" flipH="1" flipV="1">
            <a:off x="6166469" y="6267086"/>
            <a:ext cx="118532" cy="15507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100794" tIns="50397" rIns="100794" bIns="50397"/>
          <a:lstStyle/>
          <a:p>
            <a:endParaRPr lang="en-US"/>
          </a:p>
        </p:txBody>
      </p:sp>
      <p:sp>
        <p:nvSpPr>
          <p:cNvPr id="92" name="Line 305"/>
          <p:cNvSpPr>
            <a:spLocks noChangeShapeType="1"/>
          </p:cNvSpPr>
          <p:nvPr/>
        </p:nvSpPr>
        <p:spPr bwMode="auto">
          <a:xfrm rot="2611989" flipH="1">
            <a:off x="6315124" y="6389537"/>
            <a:ext cx="79021" cy="15507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100794" tIns="50397" rIns="100794" bIns="50397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7" name="Picture 3" descr="spiny_cell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13217" y="0"/>
            <a:ext cx="2409899" cy="7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84005" y="302737"/>
            <a:ext cx="8400521" cy="1259946"/>
          </a:xfrm>
        </p:spPr>
        <p:txBody>
          <a:bodyPr/>
          <a:lstStyle/>
          <a:p>
            <a:r>
              <a:rPr lang="en-US" dirty="0" smtClean="0"/>
              <a:t>Example multiscale model</a:t>
            </a:r>
          </a:p>
        </p:txBody>
      </p:sp>
      <p:sp>
        <p:nvSpPr>
          <p:cNvPr id="28675" name="Content Placeholder 4"/>
          <p:cNvSpPr>
            <a:spLocks noGrp="1"/>
          </p:cNvSpPr>
          <p:nvPr>
            <p:ph idx="1"/>
          </p:nvPr>
        </p:nvSpPr>
        <p:spPr>
          <a:xfrm>
            <a:off x="236231" y="2012414"/>
            <a:ext cx="7733753" cy="4796544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Morphology from </a:t>
            </a:r>
            <a:r>
              <a:rPr lang="en-US" dirty="0" err="1" smtClean="0"/>
              <a:t>Hippocampal</a:t>
            </a:r>
            <a:r>
              <a:rPr lang="en-US" dirty="0" smtClean="0"/>
              <a:t> CA1 pyramidal neuron</a:t>
            </a:r>
          </a:p>
          <a:p>
            <a:pPr lvl="1"/>
            <a:r>
              <a:rPr lang="en-US" sz="2000" dirty="0" smtClean="0"/>
              <a:t>NeuroMorpho.org</a:t>
            </a:r>
          </a:p>
          <a:p>
            <a:r>
              <a:rPr lang="en-US" dirty="0" smtClean="0"/>
              <a:t>&gt;3000 </a:t>
            </a:r>
            <a:r>
              <a:rPr lang="en-US" dirty="0" err="1" smtClean="0"/>
              <a:t>morpho</a:t>
            </a:r>
            <a:r>
              <a:rPr lang="en-US" dirty="0" smtClean="0"/>
              <a:t> compartments, ion channels in each</a:t>
            </a:r>
          </a:p>
          <a:p>
            <a:r>
              <a:rPr lang="en-US" dirty="0" smtClean="0"/>
              <a:t>~5000 spines</a:t>
            </a:r>
          </a:p>
          <a:p>
            <a:r>
              <a:rPr lang="en-US" dirty="0" smtClean="0"/>
              <a:t>Full reaction set in each spine and </a:t>
            </a:r>
            <a:r>
              <a:rPr lang="en-US" dirty="0" err="1" smtClean="0"/>
              <a:t>morpho</a:t>
            </a:r>
            <a:r>
              <a:rPr lang="en-US" dirty="0" smtClean="0"/>
              <a:t> compartment</a:t>
            </a:r>
          </a:p>
          <a:p>
            <a:r>
              <a:rPr lang="en-US" dirty="0" smtClean="0"/>
              <a:t>Background synaptic input at 0.1 Hz</a:t>
            </a:r>
          </a:p>
          <a:p>
            <a:r>
              <a:rPr lang="en-US" dirty="0" smtClean="0"/>
              <a:t>Patterned synaptic input on groups of spines -&gt; Ca influx</a:t>
            </a:r>
          </a:p>
          <a:p>
            <a:r>
              <a:rPr lang="en-US" dirty="0" smtClean="0"/>
              <a:t>Ca -&gt; signaling, signaling -&gt; channel modulation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http://Moose.ncbs.res.in</a:t>
            </a:r>
          </a:p>
        </p:txBody>
      </p:sp>
      <p:sp>
        <p:nvSpPr>
          <p:cNvPr id="28676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21AD969-A0B3-47EB-8C62-F36CEDA3B2B2}" type="slidenum">
              <a:rPr lang="zh-CN" altLang="en-US" smtClean="0">
                <a:latin typeface="Arial" pitchFamily="34" charset="0"/>
                <a:cs typeface="宋体"/>
              </a:rPr>
              <a:pPr/>
              <a:t>8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01470" y="5906012"/>
            <a:ext cx="2129883" cy="1191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8834431" y="7254362"/>
            <a:ext cx="1234288" cy="287855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r>
              <a:rPr lang="en-US" sz="1300" dirty="0" smtClean="0"/>
              <a:t>Dan Johnston</a:t>
            </a:r>
            <a:endParaRPr lang="en-US" sz="1300" dirty="0"/>
          </a:p>
        </p:txBody>
      </p:sp>
      <p:sp>
        <p:nvSpPr>
          <p:cNvPr id="8" name="TextBox 7"/>
          <p:cNvSpPr txBox="1"/>
          <p:nvPr/>
        </p:nvSpPr>
        <p:spPr>
          <a:xfrm>
            <a:off x="1535112" y="7056437"/>
            <a:ext cx="2031325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Bhalla, </a:t>
            </a:r>
            <a:r>
              <a:rPr lang="en-US" dirty="0" err="1" smtClean="0">
                <a:solidFill>
                  <a:schemeClr val="accent6"/>
                </a:solidFill>
              </a:rPr>
              <a:t>eLife</a:t>
            </a:r>
            <a:r>
              <a:rPr lang="en-US" dirty="0" smtClean="0">
                <a:solidFill>
                  <a:schemeClr val="accent6"/>
                </a:solidFill>
              </a:rPr>
              <a:t> 2017</a:t>
            </a:r>
            <a:endParaRPr lang="en-US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3C370-7A53-49FA-9BE0-0A0896AECFDF}" type="slidenum">
              <a:rPr lang="zh-CN" altLang="en-US" smtClean="0"/>
              <a:pPr/>
              <a:t>9</a:t>
            </a:fld>
            <a:endParaRPr lang="en-US"/>
          </a:p>
        </p:txBody>
      </p:sp>
      <p:pic>
        <p:nvPicPr>
          <p:cNvPr id="4" name="Picture 3" descr="detailedSeq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6318" y="0"/>
            <a:ext cx="2941816" cy="7559675"/>
          </a:xfrm>
          <a:prstGeom prst="rect">
            <a:avLst/>
          </a:prstGeom>
        </p:spPr>
      </p:pic>
      <p:pic>
        <p:nvPicPr>
          <p:cNvPr id="5" name="Picture 4" descr="detailedNonSeq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6385" y="0"/>
            <a:ext cx="2941816" cy="75596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7476" y="3120728"/>
            <a:ext cx="1293599" cy="359413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r>
              <a:rPr lang="en-US" dirty="0" smtClean="0"/>
              <a:t>Sequential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816367" y="3120728"/>
            <a:ext cx="1306423" cy="359413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r>
              <a:rPr lang="en-US" dirty="0" smtClean="0"/>
              <a:t>Scrambled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864240" y="0"/>
            <a:ext cx="2772172" cy="1847921"/>
          </a:xfrm>
        </p:spPr>
        <p:txBody>
          <a:bodyPr/>
          <a:lstStyle/>
          <a:p>
            <a:r>
              <a:rPr lang="en-US" sz="4000" dirty="0" smtClean="0"/>
              <a:t>Emergence:</a:t>
            </a:r>
            <a:br>
              <a:rPr lang="en-US" sz="4000" dirty="0" smtClean="0"/>
            </a:br>
            <a:r>
              <a:rPr lang="en-US" sz="4000" dirty="0" smtClean="0"/>
              <a:t>Sequence selectivity</a:t>
            </a:r>
            <a:endParaRPr lang="en-US" sz="4000" dirty="0"/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4449652" y="7136194"/>
            <a:ext cx="1747249" cy="31645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100794" tIns="50397" rIns="100794" bIns="50397">
            <a:spAutoFit/>
          </a:bodyPr>
          <a:lstStyle/>
          <a:p>
            <a:r>
              <a:rPr lang="en-US" sz="1500" dirty="0"/>
              <a:t>Bhalla, </a:t>
            </a:r>
            <a:r>
              <a:rPr lang="en-US" sz="1500" dirty="0" err="1" smtClean="0"/>
              <a:t>eLife</a:t>
            </a:r>
            <a:r>
              <a:rPr lang="en-US" sz="1500" dirty="0" smtClean="0"/>
              <a:t> 2017</a:t>
            </a:r>
            <a:endParaRPr lang="en-US" sz="1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Noto Sans CJK SC Regular"/>
        <a:cs typeface="Noto Sans CJK SC Regular"/>
      </a:majorFont>
      <a:minorFont>
        <a:latin typeface="Arial"/>
        <a:ea typeface="Noto Sans CJK SC Regular"/>
        <a:cs typeface="Noto Sans CJK SC Regula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4580</TotalTime>
  <Words>1315</Words>
  <PresentationFormat>Custom</PresentationFormat>
  <Paragraphs>402</Paragraphs>
  <Slides>42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MOOSE and friends: Building data-driven multiscale models</vt:lpstr>
      <vt:lpstr>MOOSE and friends</vt:lpstr>
      <vt:lpstr>Slide 3</vt:lpstr>
      <vt:lpstr>Methodology: Modeling across scales with MOOSE</vt:lpstr>
      <vt:lpstr>Multiscale example: Bistability due to receptor phosphorylation feedback</vt:lpstr>
      <vt:lpstr>Multiscale example: Bistability due to receptor phosphorylation feedback</vt:lpstr>
      <vt:lpstr>Defining multiscale models: rdesigneur</vt:lpstr>
      <vt:lpstr>Example multiscale model</vt:lpstr>
      <vt:lpstr>Emergence: Sequence selectivity</vt:lpstr>
      <vt:lpstr>Complexity</vt:lpstr>
      <vt:lpstr>Complexity</vt:lpstr>
      <vt:lpstr>Speed</vt:lpstr>
      <vt:lpstr>Simulator and model builder are only a small part of the workflow.</vt:lpstr>
      <vt:lpstr>Workflow</vt:lpstr>
      <vt:lpstr>MOOSE and friends</vt:lpstr>
      <vt:lpstr>Slide 16</vt:lpstr>
      <vt:lpstr>Slide 17</vt:lpstr>
      <vt:lpstr>Slide 18</vt:lpstr>
      <vt:lpstr>Why have we been stuck?</vt:lpstr>
      <vt:lpstr>Workflow</vt:lpstr>
      <vt:lpstr>Slide 21</vt:lpstr>
      <vt:lpstr>Workflow</vt:lpstr>
      <vt:lpstr>Experiments: published</vt:lpstr>
      <vt:lpstr>Slide 24</vt:lpstr>
      <vt:lpstr>Workflow</vt:lpstr>
      <vt:lpstr>Components to optimize model</vt:lpstr>
      <vt:lpstr>Slide 27</vt:lpstr>
      <vt:lpstr>Flowchart</vt:lpstr>
      <vt:lpstr>FindSim: Experiment types</vt:lpstr>
      <vt:lpstr>FindSim: Experiment types</vt:lpstr>
      <vt:lpstr>FindSim: Experiment types</vt:lpstr>
      <vt:lpstr>FindSim: Experiment types</vt:lpstr>
      <vt:lpstr>FindSim: Experiment types</vt:lpstr>
      <vt:lpstr>Example of Optimization</vt:lpstr>
      <vt:lpstr>Slide 35</vt:lpstr>
      <vt:lpstr>Coming soon: Farm optimization jobs to NSG from FindSimWeb </vt:lpstr>
      <vt:lpstr>Workflow</vt:lpstr>
      <vt:lpstr>Using model: Fragile-X and autism</vt:lpstr>
      <vt:lpstr>Using model: Put it back in physiological context</vt:lpstr>
      <vt:lpstr>MOOSE and friends: Workflow for developing and using models</vt:lpstr>
      <vt:lpstr>Acknowledgements</vt:lpstr>
      <vt:lpstr>MOOSE and friends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Signaling and Neurophysiology Knowledge-resource for Experiments and Theory</dc:title>
  <dc:subject/>
  <dc:creator/>
  <cp:keywords/>
  <dc:description/>
  <cp:lastModifiedBy>crossover</cp:lastModifiedBy>
  <cp:revision>193</cp:revision>
  <cp:lastPrinted>1601-01-01T00:00:00Z</cp:lastPrinted>
  <dcterms:created xsi:type="dcterms:W3CDTF">2018-02-24T16:36:36Z</dcterms:created>
  <dcterms:modified xsi:type="dcterms:W3CDTF">2020-07-21T13:33:24Z</dcterms:modified>
</cp:coreProperties>
</file>