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307" r:id="rId2"/>
    <p:sldId id="292" r:id="rId3"/>
    <p:sldId id="309" r:id="rId4"/>
    <p:sldId id="310" r:id="rId5"/>
    <p:sldId id="311" r:id="rId6"/>
    <p:sldId id="312" r:id="rId7"/>
    <p:sldId id="313" r:id="rId8"/>
    <p:sldId id="314" r:id="rId9"/>
    <p:sldId id="319" r:id="rId10"/>
    <p:sldId id="315" r:id="rId11"/>
    <p:sldId id="318" r:id="rId12"/>
    <p:sldId id="316" r:id="rId13"/>
    <p:sldId id="308" r:id="rId14"/>
    <p:sldId id="320" r:id="rId15"/>
    <p:sldId id="321" r:id="rId16"/>
    <p:sldId id="32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FFDA3-6277-403C-ACEB-12FD77E2F6AE}" v="10" dt="2020-07-17T22:50:3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7"/>
  </p:normalViewPr>
  <p:slideViewPr>
    <p:cSldViewPr snapToGrid="0">
      <p:cViewPr varScale="1">
        <p:scale>
          <a:sx n="118" d="100"/>
          <a:sy n="118" d="100"/>
        </p:scale>
        <p:origin x="9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el Dai" userId="834d8fc6-a305-4f75-881b-590541857b71" providerId="ADAL" clId="{294FFDA3-6277-403C-ACEB-12FD77E2F6AE}"/>
    <pc:docChg chg="modSld">
      <pc:chgData name="Kael Dai" userId="834d8fc6-a305-4f75-881b-590541857b71" providerId="ADAL" clId="{294FFDA3-6277-403C-ACEB-12FD77E2F6AE}" dt="2020-07-17T22:51:55.646" v="183" actId="1076"/>
      <pc:docMkLst>
        <pc:docMk/>
      </pc:docMkLst>
      <pc:sldChg chg="modSp">
        <pc:chgData name="Kael Dai" userId="834d8fc6-a305-4f75-881b-590541857b71" providerId="ADAL" clId="{294FFDA3-6277-403C-ACEB-12FD77E2F6AE}" dt="2020-07-17T22:51:55.646" v="183" actId="1076"/>
        <pc:sldMkLst>
          <pc:docMk/>
          <pc:sldMk cId="1626315381" sldId="292"/>
        </pc:sldMkLst>
        <pc:spChg chg="mod">
          <ac:chgData name="Kael Dai" userId="834d8fc6-a305-4f75-881b-590541857b71" providerId="ADAL" clId="{294FFDA3-6277-403C-ACEB-12FD77E2F6AE}" dt="2020-07-17T22:51:35.074" v="180" actId="2711"/>
          <ac:spMkLst>
            <pc:docMk/>
            <pc:sldMk cId="1626315381" sldId="292"/>
            <ac:spMk id="24" creationId="{69FDAFAD-B407-4FB3-A68D-9595B293F855}"/>
          </ac:spMkLst>
        </pc:spChg>
        <pc:spChg chg="mod">
          <ac:chgData name="Kael Dai" userId="834d8fc6-a305-4f75-881b-590541857b71" providerId="ADAL" clId="{294FFDA3-6277-403C-ACEB-12FD77E2F6AE}" dt="2020-07-17T22:51:23.802" v="179" actId="2711"/>
          <ac:spMkLst>
            <pc:docMk/>
            <pc:sldMk cId="1626315381" sldId="292"/>
            <ac:spMk id="25" creationId="{0F54A916-8E77-4AC9-B786-8FCE4BC279B0}"/>
          </ac:spMkLst>
        </pc:spChg>
        <pc:spChg chg="mod">
          <ac:chgData name="Kael Dai" userId="834d8fc6-a305-4f75-881b-590541857b71" providerId="ADAL" clId="{294FFDA3-6277-403C-ACEB-12FD77E2F6AE}" dt="2020-07-17T22:51:16.150" v="178" actId="2711"/>
          <ac:spMkLst>
            <pc:docMk/>
            <pc:sldMk cId="1626315381" sldId="292"/>
            <ac:spMk id="26" creationId="{F7AAFB17-7FF8-4C86-B8AC-DE0B36660852}"/>
          </ac:spMkLst>
        </pc:spChg>
        <pc:picChg chg="mod">
          <ac:chgData name="Kael Dai" userId="834d8fc6-a305-4f75-881b-590541857b71" providerId="ADAL" clId="{294FFDA3-6277-403C-ACEB-12FD77E2F6AE}" dt="2020-07-17T22:51:55.646" v="183" actId="1076"/>
          <ac:picMkLst>
            <pc:docMk/>
            <pc:sldMk cId="1626315381" sldId="292"/>
            <ac:picMk id="19" creationId="{8A079EF9-AB69-450E-A6B0-3C2125D78B05}"/>
          </ac:picMkLst>
        </pc:picChg>
        <pc:picChg chg="mod">
          <ac:chgData name="Kael Dai" userId="834d8fc6-a305-4f75-881b-590541857b71" providerId="ADAL" clId="{294FFDA3-6277-403C-ACEB-12FD77E2F6AE}" dt="2020-07-17T22:51:49.208" v="181" actId="1076"/>
          <ac:picMkLst>
            <pc:docMk/>
            <pc:sldMk cId="1626315381" sldId="292"/>
            <ac:picMk id="23" creationId="{D2743C1A-122A-4E90-8051-86A3C8D1020D}"/>
          </ac:picMkLst>
        </pc:picChg>
      </pc:sldChg>
      <pc:sldChg chg="addSp modSp">
        <pc:chgData name="Kael Dai" userId="834d8fc6-a305-4f75-881b-590541857b71" providerId="ADAL" clId="{294FFDA3-6277-403C-ACEB-12FD77E2F6AE}" dt="2020-07-17T22:48:40.924" v="67" actId="20577"/>
        <pc:sldMkLst>
          <pc:docMk/>
          <pc:sldMk cId="1104965563" sldId="307"/>
        </pc:sldMkLst>
        <pc:spChg chg="add mod">
          <ac:chgData name="Kael Dai" userId="834d8fc6-a305-4f75-881b-590541857b71" providerId="ADAL" clId="{294FFDA3-6277-403C-ACEB-12FD77E2F6AE}" dt="2020-07-17T22:48:40.924" v="67" actId="20577"/>
          <ac:spMkLst>
            <pc:docMk/>
            <pc:sldMk cId="1104965563" sldId="307"/>
            <ac:spMk id="2" creationId="{1758C37C-72C9-4E10-8AFF-06E4652D0F80}"/>
          </ac:spMkLst>
        </pc:spChg>
      </pc:sldChg>
      <pc:sldChg chg="modSp">
        <pc:chgData name="Kael Dai" userId="834d8fc6-a305-4f75-881b-590541857b71" providerId="ADAL" clId="{294FFDA3-6277-403C-ACEB-12FD77E2F6AE}" dt="2020-07-17T22:46:57.583" v="28" actId="20577"/>
        <pc:sldMkLst>
          <pc:docMk/>
          <pc:sldMk cId="622568231" sldId="311"/>
        </pc:sldMkLst>
        <pc:spChg chg="mod">
          <ac:chgData name="Kael Dai" userId="834d8fc6-a305-4f75-881b-590541857b71" providerId="ADAL" clId="{294FFDA3-6277-403C-ACEB-12FD77E2F6AE}" dt="2020-07-17T22:46:57.583" v="28" actId="20577"/>
          <ac:spMkLst>
            <pc:docMk/>
            <pc:sldMk cId="622568231" sldId="311"/>
            <ac:spMk id="5" creationId="{F795E30D-AC6A-4276-B3BD-5259942FC931}"/>
          </ac:spMkLst>
        </pc:spChg>
      </pc:sldChg>
      <pc:sldChg chg="modSp">
        <pc:chgData name="Kael Dai" userId="834d8fc6-a305-4f75-881b-590541857b71" providerId="ADAL" clId="{294FFDA3-6277-403C-ACEB-12FD77E2F6AE}" dt="2020-07-17T22:46:28.696" v="26" actId="20577"/>
        <pc:sldMkLst>
          <pc:docMk/>
          <pc:sldMk cId="1581432339" sldId="313"/>
        </pc:sldMkLst>
        <pc:spChg chg="mod">
          <ac:chgData name="Kael Dai" userId="834d8fc6-a305-4f75-881b-590541857b71" providerId="ADAL" clId="{294FFDA3-6277-403C-ACEB-12FD77E2F6AE}" dt="2020-07-17T22:46:19.397" v="24" actId="1076"/>
          <ac:spMkLst>
            <pc:docMk/>
            <pc:sldMk cId="1581432339" sldId="313"/>
            <ac:spMk id="3" creationId="{3E5BC040-CB9C-474F-817D-782F3DC15468}"/>
          </ac:spMkLst>
        </pc:spChg>
        <pc:spChg chg="mod">
          <ac:chgData name="Kael Dai" userId="834d8fc6-a305-4f75-881b-590541857b71" providerId="ADAL" clId="{294FFDA3-6277-403C-ACEB-12FD77E2F6AE}" dt="2020-07-17T22:46:28.696" v="26" actId="20577"/>
          <ac:spMkLst>
            <pc:docMk/>
            <pc:sldMk cId="1581432339" sldId="313"/>
            <ac:spMk id="6" creationId="{589CCA20-3AEC-4170-9133-E2E0F8F36508}"/>
          </ac:spMkLst>
        </pc:spChg>
      </pc:sldChg>
      <pc:sldChg chg="modSp">
        <pc:chgData name="Kael Dai" userId="834d8fc6-a305-4f75-881b-590541857b71" providerId="ADAL" clId="{294FFDA3-6277-403C-ACEB-12FD77E2F6AE}" dt="2020-07-17T22:45:59.186" v="23" actId="6549"/>
        <pc:sldMkLst>
          <pc:docMk/>
          <pc:sldMk cId="4215277353" sldId="314"/>
        </pc:sldMkLst>
        <pc:spChg chg="mod">
          <ac:chgData name="Kael Dai" userId="834d8fc6-a305-4f75-881b-590541857b71" providerId="ADAL" clId="{294FFDA3-6277-403C-ACEB-12FD77E2F6AE}" dt="2020-07-17T22:45:59.186" v="23" actId="6549"/>
          <ac:spMkLst>
            <pc:docMk/>
            <pc:sldMk cId="4215277353" sldId="314"/>
            <ac:spMk id="5" creationId="{5DC2F9C9-8FC4-4010-A9E8-9A2A93C8F438}"/>
          </ac:spMkLst>
        </pc:spChg>
      </pc:sldChg>
      <pc:sldChg chg="modSp">
        <pc:chgData name="Kael Dai" userId="834d8fc6-a305-4f75-881b-590541857b71" providerId="ADAL" clId="{294FFDA3-6277-403C-ACEB-12FD77E2F6AE}" dt="2020-07-17T22:45:42.994" v="18" actId="14100"/>
        <pc:sldMkLst>
          <pc:docMk/>
          <pc:sldMk cId="1749859911" sldId="319"/>
        </pc:sldMkLst>
        <pc:spChg chg="mod">
          <ac:chgData name="Kael Dai" userId="834d8fc6-a305-4f75-881b-590541857b71" providerId="ADAL" clId="{294FFDA3-6277-403C-ACEB-12FD77E2F6AE}" dt="2020-07-17T22:45:42.994" v="18" actId="14100"/>
          <ac:spMkLst>
            <pc:docMk/>
            <pc:sldMk cId="1749859911" sldId="319"/>
            <ac:spMk id="3" creationId="{3E5BC040-CB9C-474F-817D-782F3DC15468}"/>
          </ac:spMkLst>
        </pc:spChg>
        <pc:spChg chg="mod">
          <ac:chgData name="Kael Dai" userId="834d8fc6-a305-4f75-881b-590541857b71" providerId="ADAL" clId="{294FFDA3-6277-403C-ACEB-12FD77E2F6AE}" dt="2020-07-17T22:45:35.776" v="17" actId="20577"/>
          <ac:spMkLst>
            <pc:docMk/>
            <pc:sldMk cId="1749859911" sldId="319"/>
            <ac:spMk id="5" creationId="{A5DB383A-43B1-4D97-B723-E123315F8623}"/>
          </ac:spMkLst>
        </pc:spChg>
      </pc:sldChg>
      <pc:sldChg chg="modSp">
        <pc:chgData name="Kael Dai" userId="834d8fc6-a305-4f75-881b-590541857b71" providerId="ADAL" clId="{294FFDA3-6277-403C-ACEB-12FD77E2F6AE}" dt="2020-07-17T22:44:05.605" v="3" actId="20577"/>
        <pc:sldMkLst>
          <pc:docMk/>
          <pc:sldMk cId="833093973" sldId="320"/>
        </pc:sldMkLst>
        <pc:spChg chg="mod">
          <ac:chgData name="Kael Dai" userId="834d8fc6-a305-4f75-881b-590541857b71" providerId="ADAL" clId="{294FFDA3-6277-403C-ACEB-12FD77E2F6AE}" dt="2020-07-17T22:44:05.605" v="3" actId="20577"/>
          <ac:spMkLst>
            <pc:docMk/>
            <pc:sldMk cId="833093973" sldId="320"/>
            <ac:spMk id="18" creationId="{D5571E2A-0FBA-4BAC-A00F-A7C3B15777EE}"/>
          </ac:spMkLst>
        </pc:spChg>
      </pc:sldChg>
      <pc:sldChg chg="modSp">
        <pc:chgData name="Kael Dai" userId="834d8fc6-a305-4f75-881b-590541857b71" providerId="ADAL" clId="{294FFDA3-6277-403C-ACEB-12FD77E2F6AE}" dt="2020-07-17T22:44:35.481" v="15" actId="20577"/>
        <pc:sldMkLst>
          <pc:docMk/>
          <pc:sldMk cId="3778264444" sldId="321"/>
        </pc:sldMkLst>
        <pc:spChg chg="mod">
          <ac:chgData name="Kael Dai" userId="834d8fc6-a305-4f75-881b-590541857b71" providerId="ADAL" clId="{294FFDA3-6277-403C-ACEB-12FD77E2F6AE}" dt="2020-07-17T22:44:35.481" v="15" actId="20577"/>
          <ac:spMkLst>
            <pc:docMk/>
            <pc:sldMk cId="3778264444" sldId="321"/>
            <ac:spMk id="45" creationId="{A5B5538B-3A16-4A51-812B-120BD0F574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one of slides 1-4 as your title slide</a:t>
            </a:r>
          </a:p>
          <a:p>
            <a:endParaRPr lang="en-US" dirty="0"/>
          </a:p>
        </p:txBody>
      </p:sp>
      <p:sp>
        <p:nvSpPr>
          <p:cNvPr id="4" name="Slide Number Placeholder 3"/>
          <p:cNvSpPr>
            <a:spLocks noGrp="1"/>
          </p:cNvSpPr>
          <p:nvPr>
            <p:ph type="sldNum" sz="quarter" idx="10"/>
          </p:nvPr>
        </p:nvSpPr>
        <p:spPr/>
        <p:txBody>
          <a:bodyPr/>
          <a:lstStyle/>
          <a:p>
            <a:fld id="{4C2A1B39-9165-1141-9462-5A9424BDCE26}" type="slidenum">
              <a:rPr lang="en-US" smtClean="0"/>
              <a:t>1</a:t>
            </a:fld>
            <a:endParaRPr lang="en-US"/>
          </a:p>
        </p:txBody>
      </p:sp>
    </p:spTree>
    <p:extLst>
      <p:ext uri="{BB962C8B-B14F-4D97-AF65-F5344CB8AC3E}">
        <p14:creationId xmlns:p14="http://schemas.microsoft.com/office/powerpoint/2010/main" val="120019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334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hank You Bas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76BC90-54F6-A546-A9BC-1E08278BE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39988" y="634612"/>
            <a:ext cx="6204013" cy="3874277"/>
          </a:xfrm>
          <a:prstGeom prst="rect">
            <a:avLst/>
          </a:prstGeom>
        </p:spPr>
      </p:pic>
      <p:pic>
        <p:nvPicPr>
          <p:cNvPr id="9" name="Picture 8">
            <a:extLst>
              <a:ext uri="{FF2B5EF4-FFF2-40B4-BE49-F238E27FC236}">
                <a16:creationId xmlns:a16="http://schemas.microsoft.com/office/drawing/2014/main" id="{9D147FC1-F2B0-A74B-BCE6-C2E8A27105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496" y="3680645"/>
            <a:ext cx="1617864" cy="756555"/>
          </a:xfrm>
          <a:prstGeom prst="rect">
            <a:avLst/>
          </a:prstGeom>
        </p:spPr>
      </p:pic>
      <p:sp>
        <p:nvSpPr>
          <p:cNvPr id="10" name="TextBox 9">
            <a:extLst>
              <a:ext uri="{FF2B5EF4-FFF2-40B4-BE49-F238E27FC236}">
                <a16:creationId xmlns:a16="http://schemas.microsoft.com/office/drawing/2014/main" id="{1E1CC165-09C0-4549-99F6-CD3E50A2E97D}"/>
              </a:ext>
            </a:extLst>
          </p:cNvPr>
          <p:cNvSpPr txBox="1"/>
          <p:nvPr userDrawn="1"/>
        </p:nvSpPr>
        <p:spPr>
          <a:xfrm>
            <a:off x="332618" y="990214"/>
            <a:ext cx="3406631" cy="461665"/>
          </a:xfrm>
          <a:prstGeom prst="rect">
            <a:avLst/>
          </a:prstGeom>
          <a:noFill/>
        </p:spPr>
        <p:txBody>
          <a:bodyPr wrap="square" rtlCol="0">
            <a:spAutoFit/>
          </a:bodyPr>
          <a:lstStyle/>
          <a:p>
            <a:r>
              <a:rPr lang="en-US" sz="2400" b="1" spc="225" dirty="0">
                <a:solidFill>
                  <a:srgbClr val="0A3255"/>
                </a:solidFill>
                <a:latin typeface="Arial" panose="020B0604020202020204" pitchFamily="34" charset="0"/>
                <a:cs typeface="Arial" panose="020B0604020202020204" pitchFamily="34" charset="0"/>
              </a:rPr>
              <a:t>THANK YOU</a:t>
            </a:r>
          </a:p>
        </p:txBody>
      </p:sp>
      <p:cxnSp>
        <p:nvCxnSpPr>
          <p:cNvPr id="11" name="Straight Connector 10">
            <a:extLst>
              <a:ext uri="{FF2B5EF4-FFF2-40B4-BE49-F238E27FC236}">
                <a16:creationId xmlns:a16="http://schemas.microsoft.com/office/drawing/2014/main" id="{273F8609-E25D-9E44-923B-D50665C947F7}"/>
              </a:ext>
            </a:extLst>
          </p:cNvPr>
          <p:cNvCxnSpPr>
            <a:cxnSpLocks/>
          </p:cNvCxnSpPr>
          <p:nvPr userDrawn="1"/>
        </p:nvCxnSpPr>
        <p:spPr>
          <a:xfrm>
            <a:off x="413496" y="1590766"/>
            <a:ext cx="508008"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13497" y="1908389"/>
            <a:ext cx="1957412" cy="646331"/>
          </a:xfrm>
          <a:prstGeom prst="rect">
            <a:avLst/>
          </a:prstGeom>
          <a:noFill/>
        </p:spPr>
        <p:txBody>
          <a:bodyPr wrap="square" lIns="0" tIns="0" rIns="0" bIns="0" rtlCol="0">
            <a:spAutoFit/>
          </a:bodyPr>
          <a:lstStyle/>
          <a:p>
            <a:r>
              <a:rPr lang="en-US" sz="1050" dirty="0">
                <a:solidFill>
                  <a:schemeClr val="accent3"/>
                </a:solidFill>
                <a:latin typeface="Arial" panose="020B0604020202020204" pitchFamily="34" charset="0"/>
                <a:cs typeface="Arial" panose="020B0604020202020204" pitchFamily="34" charset="0"/>
              </a:rPr>
              <a:t>We wish to thank the Allen Institute founder, Paul G. Allen, for his vision, encouragement, and support.</a:t>
            </a:r>
          </a:p>
        </p:txBody>
      </p:sp>
    </p:spTree>
    <p:extLst>
      <p:ext uri="{BB962C8B-B14F-4D97-AF65-F5344CB8AC3E}">
        <p14:creationId xmlns:p14="http://schemas.microsoft.com/office/powerpoint/2010/main" val="5305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Layout 2 ">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0485-BBA8-3E4C-B445-9740C2EEE831}"/>
              </a:ext>
            </a:extLst>
          </p:cNvPr>
          <p:cNvSpPr>
            <a:spLocks noGrp="1"/>
          </p:cNvSpPr>
          <p:nvPr>
            <p:ph type="ctrTitle" hasCustomPrompt="1"/>
          </p:nvPr>
        </p:nvSpPr>
        <p:spPr>
          <a:xfrm>
            <a:off x="716287" y="2452329"/>
            <a:ext cx="4764755" cy="989329"/>
          </a:xfrm>
        </p:spPr>
        <p:txBody>
          <a:bodyPr anchor="t">
            <a:normAutofit/>
          </a:bodyPr>
          <a:lstStyle>
            <a:lvl1pPr algn="l">
              <a:defRPr sz="3000" spc="225" baseline="0">
                <a:solidFill>
                  <a:srgbClr val="0A3255"/>
                </a:solidFill>
              </a:defRPr>
            </a:lvl1pPr>
          </a:lstStyle>
          <a:p>
            <a:r>
              <a:rPr lang="en-US" dirty="0"/>
              <a:t>PRESENTATION TITLE</a:t>
            </a:r>
          </a:p>
        </p:txBody>
      </p:sp>
      <p:sp>
        <p:nvSpPr>
          <p:cNvPr id="3" name="Subtitle 2">
            <a:extLst>
              <a:ext uri="{FF2B5EF4-FFF2-40B4-BE49-F238E27FC236}">
                <a16:creationId xmlns:a16="http://schemas.microsoft.com/office/drawing/2014/main" id="{871F8C44-20E2-4C4E-A037-86E747E278A9}"/>
              </a:ext>
            </a:extLst>
          </p:cNvPr>
          <p:cNvSpPr>
            <a:spLocks noGrp="1"/>
          </p:cNvSpPr>
          <p:nvPr>
            <p:ph type="subTitle" idx="1" hasCustomPrompt="1"/>
          </p:nvPr>
        </p:nvSpPr>
        <p:spPr>
          <a:xfrm>
            <a:off x="716287" y="3441657"/>
            <a:ext cx="4764755" cy="892540"/>
          </a:xfrm>
        </p:spPr>
        <p:txBody>
          <a:bodyPr anchor="t">
            <a:normAutofit/>
          </a:bodyPr>
          <a:lstStyle>
            <a:lvl1pPr marL="0" indent="0" algn="l">
              <a:buNone/>
              <a:defRPr sz="1500" spc="225">
                <a:solidFill>
                  <a:srgbClr val="0A325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pic>
        <p:nvPicPr>
          <p:cNvPr id="8" name="Picture 7">
            <a:extLst>
              <a:ext uri="{FF2B5EF4-FFF2-40B4-BE49-F238E27FC236}">
                <a16:creationId xmlns:a16="http://schemas.microsoft.com/office/drawing/2014/main" id="{BE04D96E-6A68-464C-92BC-6D95943E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287" y="1391452"/>
            <a:ext cx="2042704" cy="822960"/>
          </a:xfrm>
          <a:prstGeom prst="rect">
            <a:avLst/>
          </a:prstGeom>
        </p:spPr>
      </p:pic>
      <p:sp>
        <p:nvSpPr>
          <p:cNvPr id="11" name="Picture Placeholder 10">
            <a:extLst>
              <a:ext uri="{FF2B5EF4-FFF2-40B4-BE49-F238E27FC236}">
                <a16:creationId xmlns:a16="http://schemas.microsoft.com/office/drawing/2014/main" id="{B2549030-E8AE-D94E-9DBA-251817296E6C}"/>
              </a:ext>
            </a:extLst>
          </p:cNvPr>
          <p:cNvSpPr>
            <a:spLocks noGrp="1"/>
          </p:cNvSpPr>
          <p:nvPr>
            <p:ph type="pic" sz="quarter" idx="10"/>
          </p:nvPr>
        </p:nvSpPr>
        <p:spPr>
          <a:xfrm>
            <a:off x="6338229" y="278201"/>
            <a:ext cx="2192686" cy="2191248"/>
          </a:xfrm>
          <a:prstGeom prst="ellipse">
            <a:avLst/>
          </a:prstGeom>
          <a:solidFill>
            <a:schemeClr val="bg2"/>
          </a:solidFill>
        </p:spPr>
        <p:txBody>
          <a:bodyPr/>
          <a:lstStyle/>
          <a:p>
            <a:endParaRPr lang="en-US" dirty="0"/>
          </a:p>
        </p:txBody>
      </p:sp>
      <p:sp>
        <p:nvSpPr>
          <p:cNvPr id="12" name="Picture Placeholder 10">
            <a:extLst>
              <a:ext uri="{FF2B5EF4-FFF2-40B4-BE49-F238E27FC236}">
                <a16:creationId xmlns:a16="http://schemas.microsoft.com/office/drawing/2014/main" id="{5D94942B-5F8A-C647-9AE5-C254B4BCDFDF}"/>
              </a:ext>
            </a:extLst>
          </p:cNvPr>
          <p:cNvSpPr>
            <a:spLocks noGrp="1"/>
          </p:cNvSpPr>
          <p:nvPr>
            <p:ph type="pic" sz="quarter" idx="11"/>
          </p:nvPr>
        </p:nvSpPr>
        <p:spPr>
          <a:xfrm>
            <a:off x="5873871" y="2991850"/>
            <a:ext cx="1911032" cy="1909780"/>
          </a:xfrm>
          <a:prstGeom prst="ellipse">
            <a:avLst/>
          </a:prstGeom>
          <a:solidFill>
            <a:schemeClr val="bg2"/>
          </a:solidFill>
        </p:spPr>
        <p:txBody>
          <a:bodyPr/>
          <a:lstStyle/>
          <a:p>
            <a:endParaRPr lang="en-US" dirty="0"/>
          </a:p>
        </p:txBody>
      </p:sp>
      <p:sp>
        <p:nvSpPr>
          <p:cNvPr id="13" name="Picture Placeholder 10">
            <a:extLst>
              <a:ext uri="{FF2B5EF4-FFF2-40B4-BE49-F238E27FC236}">
                <a16:creationId xmlns:a16="http://schemas.microsoft.com/office/drawing/2014/main" id="{E154E411-C6A3-7C4B-9160-241F16701FE2}"/>
              </a:ext>
            </a:extLst>
          </p:cNvPr>
          <p:cNvSpPr>
            <a:spLocks noGrp="1"/>
          </p:cNvSpPr>
          <p:nvPr>
            <p:ph type="pic" sz="quarter" idx="12"/>
          </p:nvPr>
        </p:nvSpPr>
        <p:spPr>
          <a:xfrm>
            <a:off x="7857212" y="2391080"/>
            <a:ext cx="1552792" cy="1551774"/>
          </a:xfrm>
          <a:prstGeom prst="ellipse">
            <a:avLst/>
          </a:prstGeom>
          <a:solidFill>
            <a:schemeClr val="bg2"/>
          </a:solidFill>
        </p:spPr>
        <p:txBody>
          <a:bodyPr/>
          <a:lstStyle/>
          <a:p>
            <a:endParaRPr lang="en-US" dirty="0"/>
          </a:p>
        </p:txBody>
      </p:sp>
    </p:spTree>
    <p:extLst>
      <p:ext uri="{BB962C8B-B14F-4D97-AF65-F5344CB8AC3E}">
        <p14:creationId xmlns:p14="http://schemas.microsoft.com/office/powerpoint/2010/main" val="20195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D91D-B715-524C-AA62-70F1D095D0DE}"/>
              </a:ext>
            </a:extLst>
          </p:cNvPr>
          <p:cNvSpPr>
            <a:spLocks noGrp="1"/>
          </p:cNvSpPr>
          <p:nvPr>
            <p:ph type="title" hasCustomPrompt="1"/>
          </p:nvPr>
        </p:nvSpPr>
        <p:spPr/>
        <p:txBody>
          <a:bodyPr/>
          <a:lstStyle>
            <a:lvl1pPr>
              <a:defRPr spc="75" baseline="0"/>
            </a:lvl1pPr>
          </a:lstStyle>
          <a:p>
            <a:r>
              <a:rPr lang="en-US" dirty="0"/>
              <a:t>Slide title</a:t>
            </a:r>
          </a:p>
        </p:txBody>
      </p:sp>
      <p:sp>
        <p:nvSpPr>
          <p:cNvPr id="7" name="Rectangle 6">
            <a:extLst>
              <a:ext uri="{FF2B5EF4-FFF2-40B4-BE49-F238E27FC236}">
                <a16:creationId xmlns:a16="http://schemas.microsoft.com/office/drawing/2014/main" id="{CD61CA32-4EDF-8342-8B30-E211C7CD2128}"/>
              </a:ext>
            </a:extLst>
          </p:cNvPr>
          <p:cNvSpPr/>
          <p:nvPr userDrawn="1"/>
        </p:nvSpPr>
        <p:spPr>
          <a:xfrm>
            <a:off x="0" y="0"/>
            <a:ext cx="216569" cy="5143500"/>
          </a:xfrm>
          <a:prstGeom prst="rect">
            <a:avLst/>
          </a:prstGeom>
          <a:solidFill>
            <a:srgbClr val="0A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1" name="Straight Connector 10">
            <a:extLst>
              <a:ext uri="{FF2B5EF4-FFF2-40B4-BE49-F238E27FC236}">
                <a16:creationId xmlns:a16="http://schemas.microsoft.com/office/drawing/2014/main" id="{D88D3837-3C67-9245-8E8D-9240E0485446}"/>
              </a:ext>
            </a:extLst>
          </p:cNvPr>
          <p:cNvCxnSpPr>
            <a:cxnSpLocks/>
          </p:cNvCxnSpPr>
          <p:nvPr userDrawn="1"/>
        </p:nvCxnSpPr>
        <p:spPr>
          <a:xfrm>
            <a:off x="1476375" y="4796824"/>
            <a:ext cx="7052691" cy="0"/>
          </a:xfrm>
          <a:prstGeom prst="line">
            <a:avLst/>
          </a:prstGeom>
          <a:ln w="15875">
            <a:solidFill>
              <a:srgbClr val="7F7F8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0479C17B-25A4-144D-837D-CA97B4962A47}"/>
              </a:ext>
            </a:extLst>
          </p:cNvPr>
          <p:cNvSpPr txBox="1">
            <a:spLocks/>
          </p:cNvSpPr>
          <p:nvPr userDrawn="1"/>
        </p:nvSpPr>
        <p:spPr>
          <a:xfrm>
            <a:off x="6347645" y="4869656"/>
            <a:ext cx="1944846" cy="102393"/>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rgbClr val="74A03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750" b="0" kern="1200" dirty="0" err="1">
                <a:solidFill>
                  <a:srgbClr val="7F7F80"/>
                </a:solidFill>
                <a:effectLst/>
                <a:latin typeface="Arial" panose="020B0604020202020204" pitchFamily="34" charset="0"/>
                <a:ea typeface="+mn-ea"/>
                <a:cs typeface="Arial" panose="020B0604020202020204" pitchFamily="34" charset="0"/>
              </a:rPr>
              <a:t>alleninstitute.org</a:t>
            </a:r>
            <a:r>
              <a:rPr lang="en-US" sz="750" b="0" kern="1200" dirty="0">
                <a:solidFill>
                  <a:srgbClr val="7F7F80"/>
                </a:solidFill>
                <a:effectLst/>
                <a:latin typeface="Arial" panose="020B0604020202020204" pitchFamily="34" charset="0"/>
                <a:ea typeface="+mn-ea"/>
                <a:cs typeface="Arial" panose="020B0604020202020204" pitchFamily="34" charset="0"/>
              </a:rPr>
              <a:t>    |</a:t>
            </a:r>
          </a:p>
        </p:txBody>
      </p:sp>
      <p:sp>
        <p:nvSpPr>
          <p:cNvPr id="13" name="Slide Number Placeholder 5">
            <a:extLst>
              <a:ext uri="{FF2B5EF4-FFF2-40B4-BE49-F238E27FC236}">
                <a16:creationId xmlns:a16="http://schemas.microsoft.com/office/drawing/2014/main" id="{4D12EADA-0795-F54A-BACA-5464C2FB5798}"/>
              </a:ext>
            </a:extLst>
          </p:cNvPr>
          <p:cNvSpPr>
            <a:spLocks noGrp="1"/>
          </p:cNvSpPr>
          <p:nvPr>
            <p:ph type="sldNum" sz="quarter" idx="4"/>
          </p:nvPr>
        </p:nvSpPr>
        <p:spPr>
          <a:xfrm>
            <a:off x="8256553" y="4869656"/>
            <a:ext cx="272513" cy="102393"/>
          </a:xfrm>
          <a:prstGeom prst="rect">
            <a:avLst/>
          </a:prstGeom>
        </p:spPr>
        <p:txBody>
          <a:bodyPr vert="horz" lIns="91440" tIns="45720" rIns="91440" bIns="45720" rtlCol="0" anchor="ctr"/>
          <a:lstStyle>
            <a:lvl1pPr algn="r">
              <a:defRPr sz="750">
                <a:solidFill>
                  <a:srgbClr val="0A3255"/>
                </a:solidFill>
                <a:latin typeface="Arial" panose="020B0604020202020204" pitchFamily="34" charset="0"/>
                <a:cs typeface="Arial" panose="020B0604020202020204" pitchFamily="34" charset="0"/>
              </a:defRPr>
            </a:lvl1pPr>
          </a:lstStyle>
          <a:p>
            <a:fld id="{C237DDFB-D1EB-A547-BAB9-2D6F8ABC99CD}" type="slidenum">
              <a:rPr lang="en-US" smtClean="0"/>
              <a:pPr/>
              <a:t>‹#›</a:t>
            </a:fld>
            <a:endParaRPr lang="en-US" dirty="0"/>
          </a:p>
        </p:txBody>
      </p:sp>
      <p:pic>
        <p:nvPicPr>
          <p:cNvPr id="14" name="Picture 13">
            <a:extLst>
              <a:ext uri="{FF2B5EF4-FFF2-40B4-BE49-F238E27FC236}">
                <a16:creationId xmlns:a16="http://schemas.microsoft.com/office/drawing/2014/main" id="{A612E27E-21E6-F14B-9022-9C5ED5AF42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49" y="4705626"/>
            <a:ext cx="714947" cy="288036"/>
          </a:xfrm>
          <a:prstGeom prst="rect">
            <a:avLst/>
          </a:prstGeom>
        </p:spPr>
      </p:pic>
    </p:spTree>
    <p:extLst>
      <p:ext uri="{BB962C8B-B14F-4D97-AF65-F5344CB8AC3E}">
        <p14:creationId xmlns:p14="http://schemas.microsoft.com/office/powerpoint/2010/main" val="108321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60"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s://portal.brain-map.org/explore/models/mv1-all-layers" TargetMode="External"/><Relationship Id="rId2" Type="http://schemas.openxmlformats.org/officeDocument/2006/relationships/hyperlink" Target="https://portal.brain-map.org/explore/models" TargetMode="External"/><Relationship Id="rId1" Type="http://schemas.openxmlformats.org/officeDocument/2006/relationships/slideLayout" Target="../slideLayouts/slideLayout9.xml"/><Relationship Id="rId6" Type="http://schemas.openxmlformats.org/officeDocument/2006/relationships/hyperlink" Target="https://portal.brain-map.org/explore/models/l4-mv1"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celltypes.brain-map.org/"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A6089BD-F12F-F649-B80F-271381E9C0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6338948" y="278201"/>
            <a:ext cx="2191248" cy="2191248"/>
          </a:xfrm>
        </p:spPr>
      </p:pic>
      <p:pic>
        <p:nvPicPr>
          <p:cNvPr id="16" name="Picture Placeholder 15">
            <a:extLst>
              <a:ext uri="{FF2B5EF4-FFF2-40B4-BE49-F238E27FC236}">
                <a16:creationId xmlns:a16="http://schemas.microsoft.com/office/drawing/2014/main" id="{BBFA74E9-88FA-AC4C-9AEF-159913628934}"/>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tretch>
            <a:fillRect/>
          </a:stretch>
        </p:blipFill>
        <p:spPr>
          <a:xfrm>
            <a:off x="5874497" y="2991850"/>
            <a:ext cx="1909780" cy="1909780"/>
          </a:xfrm>
        </p:spPr>
      </p:pic>
      <p:pic>
        <p:nvPicPr>
          <p:cNvPr id="14" name="Picture Placeholder 13">
            <a:extLst>
              <a:ext uri="{FF2B5EF4-FFF2-40B4-BE49-F238E27FC236}">
                <a16:creationId xmlns:a16="http://schemas.microsoft.com/office/drawing/2014/main" id="{D3FA2840-AAD8-5741-97F2-45A14626853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tretch>
            <a:fillRect/>
          </a:stretch>
        </p:blipFill>
        <p:spPr>
          <a:xfrm>
            <a:off x="7856935" y="2390775"/>
            <a:ext cx="1552575" cy="1552575"/>
          </a:xfrm>
        </p:spPr>
      </p:pic>
      <p:sp>
        <p:nvSpPr>
          <p:cNvPr id="5" name="Title 4">
            <a:extLst>
              <a:ext uri="{FF2B5EF4-FFF2-40B4-BE49-F238E27FC236}">
                <a16:creationId xmlns:a16="http://schemas.microsoft.com/office/drawing/2014/main" id="{B62A695F-AF8D-40BA-8B1E-22D88EFEB504}"/>
              </a:ext>
            </a:extLst>
          </p:cNvPr>
          <p:cNvSpPr>
            <a:spLocks noGrp="1"/>
          </p:cNvSpPr>
          <p:nvPr>
            <p:ph type="ctrTitle"/>
          </p:nvPr>
        </p:nvSpPr>
        <p:spPr>
          <a:xfrm>
            <a:off x="153912" y="2390775"/>
            <a:ext cx="6231184" cy="989329"/>
          </a:xfrm>
        </p:spPr>
        <p:txBody>
          <a:bodyPr>
            <a:normAutofit fontScale="90000"/>
          </a:bodyPr>
          <a:lstStyle/>
          <a:p>
            <a:r>
              <a:rPr lang="en-US" dirty="0"/>
              <a:t>Large Scale Modeling with the Brain Modeling Toolkit and SONATA </a:t>
            </a:r>
          </a:p>
        </p:txBody>
      </p:sp>
      <p:sp>
        <p:nvSpPr>
          <p:cNvPr id="2" name="TextBox 1">
            <a:extLst>
              <a:ext uri="{FF2B5EF4-FFF2-40B4-BE49-F238E27FC236}">
                <a16:creationId xmlns:a16="http://schemas.microsoft.com/office/drawing/2014/main" id="{1758C37C-72C9-4E10-8AFF-06E4652D0F80}"/>
              </a:ext>
            </a:extLst>
          </p:cNvPr>
          <p:cNvSpPr txBox="1"/>
          <p:nvPr/>
        </p:nvSpPr>
        <p:spPr>
          <a:xfrm>
            <a:off x="220980" y="3943350"/>
            <a:ext cx="4351020" cy="307777"/>
          </a:xfrm>
          <a:prstGeom prst="rect">
            <a:avLst/>
          </a:prstGeom>
          <a:noFill/>
        </p:spPr>
        <p:txBody>
          <a:bodyPr wrap="square" rtlCol="0">
            <a:spAutoFit/>
          </a:bodyPr>
          <a:lstStyle/>
          <a:p>
            <a:r>
              <a:rPr lang="en-US" dirty="0"/>
              <a:t>Anton </a:t>
            </a:r>
            <a:r>
              <a:rPr lang="en-US" dirty="0" err="1"/>
              <a:t>Arkhipov</a:t>
            </a:r>
            <a:r>
              <a:rPr lang="en-US" dirty="0"/>
              <a:t>, Associate Investigator</a:t>
            </a:r>
          </a:p>
        </p:txBody>
      </p:sp>
    </p:spTree>
    <p:extLst>
      <p:ext uri="{BB962C8B-B14F-4D97-AF65-F5344CB8AC3E}">
        <p14:creationId xmlns:p14="http://schemas.microsoft.com/office/powerpoint/2010/main" val="110496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7"/>
            <a:ext cx="354047" cy="60484"/>
          </a:xfrm>
        </p:spPr>
        <p:txBody>
          <a:bodyPr/>
          <a:lstStyle/>
          <a:p>
            <a:fld id="{C237DDFB-D1EB-A547-BAB9-2D6F8ABC99CD}" type="slidenum">
              <a:rPr lang="en-US" smtClean="0"/>
              <a:pPr/>
              <a:t>10</a:t>
            </a:fld>
            <a:endParaRPr lang="en-US" dirty="0"/>
          </a:p>
        </p:txBody>
      </p:sp>
      <p:sp>
        <p:nvSpPr>
          <p:cNvPr id="4" name="Google Shape;188;p22">
            <a:extLst>
              <a:ext uri="{FF2B5EF4-FFF2-40B4-BE49-F238E27FC236}">
                <a16:creationId xmlns:a16="http://schemas.microsoft.com/office/drawing/2014/main" id="{E09B9ADD-3CCC-41A6-86B9-863702A31498}"/>
              </a:ext>
            </a:extLst>
          </p:cNvPr>
          <p:cNvSpPr txBox="1">
            <a:spLocks noGrp="1"/>
          </p:cNvSpPr>
          <p:nvPr>
            <p:ph type="title"/>
          </p:nvPr>
        </p:nvSpPr>
        <p:spPr>
          <a:xfrm>
            <a:off x="190500" y="0"/>
            <a:ext cx="895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SONATA - Overview</a:t>
            </a:r>
            <a:endParaRPr dirty="0"/>
          </a:p>
        </p:txBody>
      </p:sp>
      <p:sp>
        <p:nvSpPr>
          <p:cNvPr id="5" name="Google Shape;189;p22">
            <a:extLst>
              <a:ext uri="{FF2B5EF4-FFF2-40B4-BE49-F238E27FC236}">
                <a16:creationId xmlns:a16="http://schemas.microsoft.com/office/drawing/2014/main" id="{F484ECE6-24D4-4686-A3F1-0BE2FEAB7D5C}"/>
              </a:ext>
            </a:extLst>
          </p:cNvPr>
          <p:cNvSpPr txBox="1"/>
          <p:nvPr/>
        </p:nvSpPr>
        <p:spPr>
          <a:xfrm>
            <a:off x="190500" y="508500"/>
            <a:ext cx="8846820" cy="6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Uses a mixture of different file formats to represent the full pipeline of building a model, running a simulation, and gathering and analyzing the results.  The format can be separated into three different components: </a:t>
            </a:r>
            <a:endParaRPr dirty="0"/>
          </a:p>
          <a:p>
            <a:pPr marL="0" lvl="0" indent="0" algn="l" rtl="0">
              <a:spcBef>
                <a:spcPts val="0"/>
              </a:spcBef>
              <a:spcAft>
                <a:spcPts val="0"/>
              </a:spcAft>
              <a:buNone/>
            </a:pPr>
            <a:br>
              <a:rPr lang="en" dirty="0"/>
            </a:br>
            <a:br>
              <a:rPr lang="en" dirty="0"/>
            </a:br>
            <a:endParaRPr dirty="0"/>
          </a:p>
        </p:txBody>
      </p:sp>
      <p:sp>
        <p:nvSpPr>
          <p:cNvPr id="6" name="Google Shape;190;p22">
            <a:extLst>
              <a:ext uri="{FF2B5EF4-FFF2-40B4-BE49-F238E27FC236}">
                <a16:creationId xmlns:a16="http://schemas.microsoft.com/office/drawing/2014/main" id="{EB13CDD0-3729-4C51-B11B-882786A93E1F}"/>
              </a:ext>
            </a:extLst>
          </p:cNvPr>
          <p:cNvSpPr txBox="1"/>
          <p:nvPr/>
        </p:nvSpPr>
        <p:spPr>
          <a:xfrm>
            <a:off x="190500" y="1370913"/>
            <a:ext cx="2545200" cy="9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rPr>
              <a:t>Network Representation </a:t>
            </a:r>
            <a:br>
              <a:rPr lang="en">
                <a:solidFill>
                  <a:schemeClr val="dk1"/>
                </a:solidFill>
              </a:rPr>
            </a:br>
            <a:r>
              <a:rPr lang="en" sz="1200">
                <a:solidFill>
                  <a:schemeClr val="dk1"/>
                </a:solidFill>
              </a:rPr>
              <a:t>Uses a mixture of HDF5/CSV files to represent large heterogeneous networks</a:t>
            </a:r>
            <a:endParaRPr/>
          </a:p>
        </p:txBody>
      </p:sp>
      <p:sp>
        <p:nvSpPr>
          <p:cNvPr id="7" name="Google Shape;191;p22">
            <a:extLst>
              <a:ext uri="{FF2B5EF4-FFF2-40B4-BE49-F238E27FC236}">
                <a16:creationId xmlns:a16="http://schemas.microsoft.com/office/drawing/2014/main" id="{A888B455-24FC-492F-ADF2-5D6C067E0079}"/>
              </a:ext>
            </a:extLst>
          </p:cNvPr>
          <p:cNvSpPr txBox="1"/>
          <p:nvPr/>
        </p:nvSpPr>
        <p:spPr>
          <a:xfrm>
            <a:off x="221399" y="2695300"/>
            <a:ext cx="2513991" cy="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chemeClr val="dk1"/>
                </a:solidFill>
              </a:rPr>
              <a:t>Simulation configuration</a:t>
            </a:r>
            <a:endParaRPr b="1" u="sng" dirty="0">
              <a:solidFill>
                <a:schemeClr val="dk1"/>
              </a:solidFill>
            </a:endParaRPr>
          </a:p>
          <a:p>
            <a:pPr marL="0" lvl="0" indent="0" algn="l" rtl="0">
              <a:spcBef>
                <a:spcPts val="0"/>
              </a:spcBef>
              <a:spcAft>
                <a:spcPts val="0"/>
              </a:spcAft>
              <a:buNone/>
            </a:pPr>
            <a:r>
              <a:rPr lang="en" sz="1200" dirty="0">
                <a:solidFill>
                  <a:schemeClr val="dk1"/>
                </a:solidFill>
              </a:rPr>
              <a:t>JSON based schema for instantiating simulations</a:t>
            </a:r>
            <a:endParaRPr dirty="0"/>
          </a:p>
        </p:txBody>
      </p:sp>
      <p:sp>
        <p:nvSpPr>
          <p:cNvPr id="8" name="Google Shape;192;p22">
            <a:extLst>
              <a:ext uri="{FF2B5EF4-FFF2-40B4-BE49-F238E27FC236}">
                <a16:creationId xmlns:a16="http://schemas.microsoft.com/office/drawing/2014/main" id="{1999B06F-93EF-48BE-8E70-DE54585C08A5}"/>
              </a:ext>
            </a:extLst>
          </p:cNvPr>
          <p:cNvSpPr txBox="1"/>
          <p:nvPr/>
        </p:nvSpPr>
        <p:spPr>
          <a:xfrm>
            <a:off x="190499" y="3943550"/>
            <a:ext cx="2513991" cy="7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rPr>
              <a:t>Simulation results</a:t>
            </a:r>
            <a:endParaRPr b="1" u="sng">
              <a:solidFill>
                <a:schemeClr val="dk1"/>
              </a:solidFill>
            </a:endParaRPr>
          </a:p>
          <a:p>
            <a:pPr marL="0" lvl="0" indent="0" algn="l" rtl="0">
              <a:spcBef>
                <a:spcPts val="0"/>
              </a:spcBef>
              <a:spcAft>
                <a:spcPts val="0"/>
              </a:spcAft>
              <a:buNone/>
            </a:pPr>
            <a:r>
              <a:rPr lang="en" sz="1200">
                <a:solidFill>
                  <a:schemeClr val="dk1"/>
                </a:solidFill>
              </a:rPr>
              <a:t>Stores simulation results in HDF5 files</a:t>
            </a:r>
            <a:endParaRPr/>
          </a:p>
        </p:txBody>
      </p:sp>
      <p:pic>
        <p:nvPicPr>
          <p:cNvPr id="9" name="Google Shape;193;p22">
            <a:extLst>
              <a:ext uri="{FF2B5EF4-FFF2-40B4-BE49-F238E27FC236}">
                <a16:creationId xmlns:a16="http://schemas.microsoft.com/office/drawing/2014/main" id="{DDB43A9D-2CE4-4C5B-98DF-96803AC4822D}"/>
              </a:ext>
            </a:extLst>
          </p:cNvPr>
          <p:cNvPicPr preferRelativeResize="0"/>
          <p:nvPr/>
        </p:nvPicPr>
        <p:blipFill rotWithShape="1">
          <a:blip r:embed="rId2">
            <a:alphaModFix/>
          </a:blip>
          <a:srcRect l="69" r="59"/>
          <a:stretch/>
        </p:blipFill>
        <p:spPr>
          <a:xfrm>
            <a:off x="2863045" y="1186275"/>
            <a:ext cx="5960915" cy="3533075"/>
          </a:xfrm>
          <a:prstGeom prst="rect">
            <a:avLst/>
          </a:prstGeom>
          <a:noFill/>
          <a:ln>
            <a:noFill/>
          </a:ln>
        </p:spPr>
      </p:pic>
    </p:spTree>
    <p:extLst>
      <p:ext uri="{BB962C8B-B14F-4D97-AF65-F5344CB8AC3E}">
        <p14:creationId xmlns:p14="http://schemas.microsoft.com/office/powerpoint/2010/main" val="177852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7"/>
            <a:ext cx="361667" cy="75724"/>
          </a:xfrm>
        </p:spPr>
        <p:txBody>
          <a:bodyPr/>
          <a:lstStyle/>
          <a:p>
            <a:fld id="{C237DDFB-D1EB-A547-BAB9-2D6F8ABC99CD}" type="slidenum">
              <a:rPr lang="en-US" smtClean="0"/>
              <a:pPr/>
              <a:t>11</a:t>
            </a:fld>
            <a:endParaRPr lang="en-US" dirty="0"/>
          </a:p>
        </p:txBody>
      </p:sp>
      <p:sp>
        <p:nvSpPr>
          <p:cNvPr id="4" name="Google Shape;198;p23">
            <a:extLst>
              <a:ext uri="{FF2B5EF4-FFF2-40B4-BE49-F238E27FC236}">
                <a16:creationId xmlns:a16="http://schemas.microsoft.com/office/drawing/2014/main" id="{D58A5A96-11EE-4B14-A846-5B873DEC9698}"/>
              </a:ext>
            </a:extLst>
          </p:cNvPr>
          <p:cNvSpPr txBox="1">
            <a:spLocks noGrp="1"/>
          </p:cNvSpPr>
          <p:nvPr>
            <p:ph type="title"/>
          </p:nvPr>
        </p:nvSpPr>
        <p:spPr>
          <a:xfrm>
            <a:off x="19812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SONATA - Cross Platform Support</a:t>
            </a:r>
            <a:endParaRPr/>
          </a:p>
        </p:txBody>
      </p:sp>
      <p:pic>
        <p:nvPicPr>
          <p:cNvPr id="5" name="Google Shape;199;p23">
            <a:extLst>
              <a:ext uri="{FF2B5EF4-FFF2-40B4-BE49-F238E27FC236}">
                <a16:creationId xmlns:a16="http://schemas.microsoft.com/office/drawing/2014/main" id="{9ABF4364-5216-447D-94E3-29AC494ED014}"/>
              </a:ext>
            </a:extLst>
          </p:cNvPr>
          <p:cNvPicPr preferRelativeResize="0"/>
          <p:nvPr/>
        </p:nvPicPr>
        <p:blipFill>
          <a:blip r:embed="rId2">
            <a:alphaModFix/>
          </a:blip>
          <a:stretch>
            <a:fillRect/>
          </a:stretch>
        </p:blipFill>
        <p:spPr>
          <a:xfrm>
            <a:off x="5247457" y="535189"/>
            <a:ext cx="3636277" cy="4181591"/>
          </a:xfrm>
          <a:prstGeom prst="rect">
            <a:avLst/>
          </a:prstGeom>
          <a:noFill/>
          <a:ln>
            <a:noFill/>
          </a:ln>
        </p:spPr>
      </p:pic>
      <p:sp>
        <p:nvSpPr>
          <p:cNvPr id="6" name="Google Shape;200;p23">
            <a:extLst>
              <a:ext uri="{FF2B5EF4-FFF2-40B4-BE49-F238E27FC236}">
                <a16:creationId xmlns:a16="http://schemas.microsoft.com/office/drawing/2014/main" id="{0E07F87A-025D-4D03-BABF-A78D1765597A}"/>
              </a:ext>
            </a:extLst>
          </p:cNvPr>
          <p:cNvSpPr txBox="1"/>
          <p:nvPr/>
        </p:nvSpPr>
        <p:spPr>
          <a:xfrm>
            <a:off x="260265" y="572700"/>
            <a:ext cx="5069700" cy="40731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Libraries for reading and writing SONATA</a:t>
            </a:r>
            <a:endParaRPr dirty="0"/>
          </a:p>
          <a:p>
            <a:pPr marL="457200" lvl="0" indent="-317500" algn="l" rtl="0">
              <a:spcBef>
                <a:spcPts val="0"/>
              </a:spcBef>
              <a:spcAft>
                <a:spcPts val="0"/>
              </a:spcAft>
              <a:buSzPts val="1400"/>
              <a:buChar char="●"/>
            </a:pPr>
            <a:r>
              <a:rPr lang="en" b="1" dirty="0"/>
              <a:t>pySONATA</a:t>
            </a:r>
            <a:r>
              <a:rPr lang="en" dirty="0"/>
              <a:t> (Allen Institute) - Python </a:t>
            </a:r>
            <a:endParaRPr dirty="0"/>
          </a:p>
          <a:p>
            <a:pPr marL="457200" lvl="0" indent="-317500" algn="l" rtl="0">
              <a:spcBef>
                <a:spcPts val="0"/>
              </a:spcBef>
              <a:spcAft>
                <a:spcPts val="0"/>
              </a:spcAft>
              <a:buSzPts val="1400"/>
              <a:buChar char="●"/>
            </a:pPr>
            <a:r>
              <a:rPr lang="en" b="1" dirty="0"/>
              <a:t>libSONATA</a:t>
            </a:r>
            <a:r>
              <a:rPr lang="en" dirty="0"/>
              <a:t> (Blue Brain Project) - C++ and Python</a:t>
            </a:r>
            <a:endParaRPr dirty="0"/>
          </a:p>
          <a:p>
            <a:pPr marL="0" lvl="0" indent="0" algn="l" rtl="0">
              <a:spcBef>
                <a:spcPts val="0"/>
              </a:spcBef>
              <a:spcAft>
                <a:spcPts val="0"/>
              </a:spcAft>
              <a:buNone/>
            </a:pPr>
            <a:br>
              <a:rPr lang="en" dirty="0"/>
            </a:br>
            <a:r>
              <a:rPr lang="en" dirty="0"/>
              <a:t>Existing Software with SONATA support</a:t>
            </a:r>
            <a:endParaRPr dirty="0"/>
          </a:p>
          <a:p>
            <a:pPr marL="457200" lvl="0" indent="-317500" algn="l" rtl="0">
              <a:spcBef>
                <a:spcPts val="0"/>
              </a:spcBef>
              <a:spcAft>
                <a:spcPts val="0"/>
              </a:spcAft>
              <a:buSzPts val="1400"/>
              <a:buChar char="●"/>
            </a:pPr>
            <a:r>
              <a:rPr lang="en" dirty="0"/>
              <a:t>BMTK </a:t>
            </a:r>
            <a:endParaRPr dirty="0"/>
          </a:p>
          <a:p>
            <a:pPr marL="457200" lvl="0" indent="-317500" algn="l" rtl="0">
              <a:spcBef>
                <a:spcPts val="0"/>
              </a:spcBef>
              <a:spcAft>
                <a:spcPts val="0"/>
              </a:spcAft>
              <a:buSzPts val="1400"/>
              <a:buChar char="●"/>
            </a:pPr>
            <a:r>
              <a:rPr lang="en" dirty="0"/>
              <a:t>NetPyNE </a:t>
            </a:r>
            <a:endParaRPr dirty="0"/>
          </a:p>
          <a:p>
            <a:pPr marL="457200" lvl="0" indent="-317500" algn="l" rtl="0">
              <a:spcBef>
                <a:spcPts val="0"/>
              </a:spcBef>
              <a:spcAft>
                <a:spcPts val="0"/>
              </a:spcAft>
              <a:buSzPts val="1400"/>
              <a:buChar char="●"/>
            </a:pPr>
            <a:r>
              <a:rPr lang="en" dirty="0"/>
              <a:t>RTNeuron </a:t>
            </a:r>
            <a:endParaRPr dirty="0"/>
          </a:p>
          <a:p>
            <a:pPr marL="457200" lvl="0" indent="-317500" algn="l" rtl="0">
              <a:spcBef>
                <a:spcPts val="0"/>
              </a:spcBef>
              <a:spcAft>
                <a:spcPts val="0"/>
              </a:spcAft>
              <a:buSzPts val="1400"/>
              <a:buChar char="●"/>
            </a:pPr>
            <a:r>
              <a:rPr lang="en" dirty="0"/>
              <a:t>NeuroMLite </a:t>
            </a:r>
            <a:endParaRPr dirty="0"/>
          </a:p>
          <a:p>
            <a:pPr marL="457200" lvl="0" indent="-317500" algn="l" rtl="0">
              <a:spcBef>
                <a:spcPts val="0"/>
              </a:spcBef>
              <a:spcAft>
                <a:spcPts val="0"/>
              </a:spcAft>
              <a:buSzPts val="1400"/>
              <a:buChar char="●"/>
            </a:pPr>
            <a:r>
              <a:rPr lang="en" dirty="0"/>
              <a:t>PyNN</a:t>
            </a:r>
            <a:endParaRPr dirty="0"/>
          </a:p>
          <a:p>
            <a:pPr marL="457200" lvl="0" indent="-317500" algn="l" rtl="0">
              <a:spcBef>
                <a:spcPts val="0"/>
              </a:spcBef>
              <a:spcAft>
                <a:spcPts val="0"/>
              </a:spcAft>
              <a:buSzPts val="1400"/>
              <a:buChar char="●"/>
            </a:pPr>
            <a:r>
              <a:rPr lang="en" dirty="0"/>
              <a:t>Brion/Brain </a:t>
            </a:r>
            <a:endParaRPr dirty="0"/>
          </a:p>
          <a:p>
            <a:pPr marL="457200" lvl="0" indent="-317500" algn="l" rtl="0">
              <a:spcBef>
                <a:spcPts val="0"/>
              </a:spcBef>
              <a:spcAft>
                <a:spcPts val="0"/>
              </a:spcAft>
              <a:buSzPts val="1400"/>
              <a:buChar char="●"/>
            </a:pPr>
            <a:r>
              <a:rPr lang="en" dirty="0"/>
              <a:t>pyNeuroML</a:t>
            </a:r>
            <a:endParaRPr dirty="0"/>
          </a:p>
          <a:p>
            <a:pPr marL="457200" lvl="0" indent="-317500" algn="l" rtl="0">
              <a:spcBef>
                <a:spcPts val="0"/>
              </a:spcBef>
              <a:spcAft>
                <a:spcPts val="0"/>
              </a:spcAft>
              <a:buSzPts val="1400"/>
              <a:buChar char="●"/>
            </a:pPr>
            <a:r>
              <a:rPr lang="en" dirty="0"/>
              <a:t>NWB (nxd-simulation-output extension)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600" b="1" u="sng" dirty="0"/>
              <a:t>SONATA is an evolving format and will continue to be improved and expanded to support other software and models.</a:t>
            </a:r>
            <a:endParaRPr sz="1600" b="1" u="sng" dirty="0"/>
          </a:p>
        </p:txBody>
      </p:sp>
    </p:spTree>
    <p:extLst>
      <p:ext uri="{BB962C8B-B14F-4D97-AF65-F5344CB8AC3E}">
        <p14:creationId xmlns:p14="http://schemas.microsoft.com/office/powerpoint/2010/main" val="359557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7"/>
            <a:ext cx="304643" cy="74132"/>
          </a:xfrm>
        </p:spPr>
        <p:txBody>
          <a:bodyPr/>
          <a:lstStyle/>
          <a:p>
            <a:fld id="{C237DDFB-D1EB-A547-BAB9-2D6F8ABC99CD}" type="slidenum">
              <a:rPr lang="en-US" smtClean="0"/>
              <a:pPr/>
              <a:t>12</a:t>
            </a:fld>
            <a:endParaRPr lang="en-US" dirty="0"/>
          </a:p>
        </p:txBody>
      </p:sp>
      <p:sp>
        <p:nvSpPr>
          <p:cNvPr id="4" name="Google Shape;263;p27">
            <a:extLst>
              <a:ext uri="{FF2B5EF4-FFF2-40B4-BE49-F238E27FC236}">
                <a16:creationId xmlns:a16="http://schemas.microsoft.com/office/drawing/2014/main" id="{AFAA8CC3-D52D-45F2-B826-9B8EDD06843F}"/>
              </a:ext>
            </a:extLst>
          </p:cNvPr>
          <p:cNvSpPr txBox="1">
            <a:spLocks noGrp="1"/>
          </p:cNvSpPr>
          <p:nvPr>
            <p:ph type="title"/>
          </p:nvPr>
        </p:nvSpPr>
        <p:spPr>
          <a:xfrm>
            <a:off x="266700" y="0"/>
            <a:ext cx="87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Available Mouse V1 Models </a:t>
            </a:r>
            <a:r>
              <a:rPr lang="en" sz="1400" u="sng" dirty="0">
                <a:solidFill>
                  <a:schemeClr val="hlink"/>
                </a:solidFill>
                <a:hlinkClick r:id="rId2"/>
              </a:rPr>
              <a:t>https://portal.brain-map.org/explore/models</a:t>
            </a:r>
            <a:endParaRPr sz="1400" dirty="0"/>
          </a:p>
          <a:p>
            <a:pPr marL="0" lvl="0" indent="0" algn="l" rtl="0">
              <a:spcBef>
                <a:spcPts val="0"/>
              </a:spcBef>
              <a:spcAft>
                <a:spcPts val="0"/>
              </a:spcAft>
              <a:buNone/>
            </a:pPr>
            <a:endParaRPr sz="2500" dirty="0"/>
          </a:p>
        </p:txBody>
      </p:sp>
      <p:sp>
        <p:nvSpPr>
          <p:cNvPr id="5" name="Google Shape;264;p27">
            <a:extLst>
              <a:ext uri="{FF2B5EF4-FFF2-40B4-BE49-F238E27FC236}">
                <a16:creationId xmlns:a16="http://schemas.microsoft.com/office/drawing/2014/main" id="{49C15725-99D1-429B-B9F2-DDFAC46CA673}"/>
              </a:ext>
            </a:extLst>
          </p:cNvPr>
          <p:cNvSpPr txBox="1"/>
          <p:nvPr/>
        </p:nvSpPr>
        <p:spPr>
          <a:xfrm>
            <a:off x="266700" y="487775"/>
            <a:ext cx="8877300" cy="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We’ve released network, configuration and simulation results are stored in the latest version of SONATA. Can be readily simulated under varying conditions using BMTK (likely require access to HPC).</a:t>
            </a:r>
            <a:endParaRPr dirty="0"/>
          </a:p>
        </p:txBody>
      </p:sp>
      <p:pic>
        <p:nvPicPr>
          <p:cNvPr id="6" name="Google Shape;265;p27">
            <a:extLst>
              <a:ext uri="{FF2B5EF4-FFF2-40B4-BE49-F238E27FC236}">
                <a16:creationId xmlns:a16="http://schemas.microsoft.com/office/drawing/2014/main" id="{BDF0E559-362B-490D-82AD-070077870642}"/>
              </a:ext>
            </a:extLst>
          </p:cNvPr>
          <p:cNvPicPr preferRelativeResize="0"/>
          <p:nvPr/>
        </p:nvPicPr>
        <p:blipFill rotWithShape="1">
          <a:blip r:embed="rId3">
            <a:alphaModFix/>
          </a:blip>
          <a:srcRect t="16394" r="2874"/>
          <a:stretch/>
        </p:blipFill>
        <p:spPr>
          <a:xfrm>
            <a:off x="719850" y="2111425"/>
            <a:ext cx="2433900" cy="2544300"/>
          </a:xfrm>
          <a:prstGeom prst="rect">
            <a:avLst/>
          </a:prstGeom>
          <a:noFill/>
          <a:ln>
            <a:noFill/>
          </a:ln>
        </p:spPr>
      </p:pic>
      <p:pic>
        <p:nvPicPr>
          <p:cNvPr id="7" name="Google Shape;266;p27">
            <a:extLst>
              <a:ext uri="{FF2B5EF4-FFF2-40B4-BE49-F238E27FC236}">
                <a16:creationId xmlns:a16="http://schemas.microsoft.com/office/drawing/2014/main" id="{8DCC2EAD-D3A1-4758-8EBD-563C6979DE9D}"/>
              </a:ext>
            </a:extLst>
          </p:cNvPr>
          <p:cNvPicPr preferRelativeResize="0"/>
          <p:nvPr/>
        </p:nvPicPr>
        <p:blipFill>
          <a:blip r:embed="rId4">
            <a:alphaModFix/>
          </a:blip>
          <a:stretch>
            <a:fillRect/>
          </a:stretch>
        </p:blipFill>
        <p:spPr>
          <a:xfrm>
            <a:off x="4012890" y="2270922"/>
            <a:ext cx="2433850" cy="2384803"/>
          </a:xfrm>
          <a:prstGeom prst="rect">
            <a:avLst/>
          </a:prstGeom>
          <a:noFill/>
          <a:ln>
            <a:noFill/>
          </a:ln>
        </p:spPr>
      </p:pic>
      <p:pic>
        <p:nvPicPr>
          <p:cNvPr id="8" name="Google Shape;267;p27">
            <a:extLst>
              <a:ext uri="{FF2B5EF4-FFF2-40B4-BE49-F238E27FC236}">
                <a16:creationId xmlns:a16="http://schemas.microsoft.com/office/drawing/2014/main" id="{57200C90-E7F1-42FA-8CC5-2DB9429359A9}"/>
              </a:ext>
            </a:extLst>
          </p:cNvPr>
          <p:cNvPicPr preferRelativeResize="0"/>
          <p:nvPr/>
        </p:nvPicPr>
        <p:blipFill>
          <a:blip r:embed="rId5">
            <a:alphaModFix/>
          </a:blip>
          <a:stretch>
            <a:fillRect/>
          </a:stretch>
        </p:blipFill>
        <p:spPr>
          <a:xfrm>
            <a:off x="6591730" y="2270922"/>
            <a:ext cx="2476689" cy="2426700"/>
          </a:xfrm>
          <a:prstGeom prst="rect">
            <a:avLst/>
          </a:prstGeom>
          <a:noFill/>
          <a:ln>
            <a:noFill/>
          </a:ln>
        </p:spPr>
      </p:pic>
      <p:sp>
        <p:nvSpPr>
          <p:cNvPr id="9" name="Google Shape;268;p27">
            <a:extLst>
              <a:ext uri="{FF2B5EF4-FFF2-40B4-BE49-F238E27FC236}">
                <a16:creationId xmlns:a16="http://schemas.microsoft.com/office/drawing/2014/main" id="{5E9237F1-61C6-425D-8113-DA89CD7C1A0B}"/>
              </a:ext>
            </a:extLst>
          </p:cNvPr>
          <p:cNvSpPr txBox="1"/>
          <p:nvPr/>
        </p:nvSpPr>
        <p:spPr>
          <a:xfrm>
            <a:off x="266700" y="994225"/>
            <a:ext cx="3340200" cy="12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dirty="0"/>
              <a:t>Layer IV network</a:t>
            </a:r>
            <a:endParaRPr sz="1600" b="1" u="sng" dirty="0"/>
          </a:p>
          <a:p>
            <a:pPr marL="0" lvl="0" indent="0" algn="ctr" rtl="0">
              <a:spcBef>
                <a:spcPts val="0"/>
              </a:spcBef>
              <a:spcAft>
                <a:spcPts val="0"/>
              </a:spcAft>
              <a:buNone/>
            </a:pPr>
            <a:r>
              <a:rPr lang="en" sz="1100" u="sng" dirty="0">
                <a:solidFill>
                  <a:schemeClr val="hlink"/>
                </a:solidFill>
                <a:hlinkClick r:id="rId6"/>
              </a:rPr>
              <a:t>https://portal.brain-map.org/explore/models/l4-mv1</a:t>
            </a:r>
            <a:endParaRPr sz="1200" dirty="0"/>
          </a:p>
          <a:p>
            <a:pPr marL="457200" lvl="0" indent="-317500" algn="l" rtl="0">
              <a:spcBef>
                <a:spcPts val="0"/>
              </a:spcBef>
              <a:spcAft>
                <a:spcPts val="0"/>
              </a:spcAft>
              <a:buSzPts val="1400"/>
              <a:buChar char="●"/>
            </a:pPr>
            <a:r>
              <a:rPr lang="en" sz="1200" dirty="0"/>
              <a:t>~45,000 cells</a:t>
            </a:r>
            <a:endParaRPr sz="1200" dirty="0"/>
          </a:p>
          <a:p>
            <a:pPr marL="457200" lvl="0" indent="-317500" algn="l" rtl="0">
              <a:spcBef>
                <a:spcPts val="0"/>
              </a:spcBef>
              <a:spcAft>
                <a:spcPts val="0"/>
              </a:spcAft>
              <a:buSzPts val="1400"/>
              <a:buChar char="●"/>
            </a:pPr>
            <a:r>
              <a:rPr lang="en" sz="1200" dirty="0"/>
              <a:t>Mixed Biophysically detailed + point neuron models</a:t>
            </a:r>
            <a:br>
              <a:rPr lang="en" sz="1200" dirty="0"/>
            </a:br>
            <a:endParaRPr sz="1200" dirty="0"/>
          </a:p>
        </p:txBody>
      </p:sp>
      <p:sp>
        <p:nvSpPr>
          <p:cNvPr id="10" name="Google Shape;269;p27">
            <a:extLst>
              <a:ext uri="{FF2B5EF4-FFF2-40B4-BE49-F238E27FC236}">
                <a16:creationId xmlns:a16="http://schemas.microsoft.com/office/drawing/2014/main" id="{3D7252BE-95C2-4AF5-99BC-EC45D53FC4DC}"/>
              </a:ext>
            </a:extLst>
          </p:cNvPr>
          <p:cNvSpPr txBox="1"/>
          <p:nvPr/>
        </p:nvSpPr>
        <p:spPr>
          <a:xfrm>
            <a:off x="4705350" y="934975"/>
            <a:ext cx="3978600" cy="13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dirty="0"/>
              <a:t>Full V1 cortical column network(s)</a:t>
            </a:r>
            <a:endParaRPr sz="1600" b="1" u="sng" dirty="0"/>
          </a:p>
          <a:p>
            <a:pPr marL="0" lvl="0" indent="0" algn="ctr" rtl="0">
              <a:spcBef>
                <a:spcPts val="0"/>
              </a:spcBef>
              <a:spcAft>
                <a:spcPts val="0"/>
              </a:spcAft>
              <a:buNone/>
            </a:pPr>
            <a:r>
              <a:rPr lang="en" sz="1100" u="sng" dirty="0">
                <a:solidFill>
                  <a:schemeClr val="hlink"/>
                </a:solidFill>
                <a:hlinkClick r:id="rId7"/>
              </a:rPr>
              <a:t>https://portal.brain-map.org/explore/models/mv1-all-layers</a:t>
            </a:r>
            <a:endParaRPr sz="1200" dirty="0"/>
          </a:p>
          <a:p>
            <a:pPr marL="457200" lvl="0" indent="-317500" algn="l" rtl="0">
              <a:spcBef>
                <a:spcPts val="0"/>
              </a:spcBef>
              <a:spcAft>
                <a:spcPts val="0"/>
              </a:spcAft>
              <a:buSzPts val="1400"/>
              <a:buChar char="●"/>
            </a:pPr>
            <a:r>
              <a:rPr lang="en" sz="1200" dirty="0"/>
              <a:t>~250,000 cells</a:t>
            </a:r>
            <a:endParaRPr sz="1200" dirty="0"/>
          </a:p>
          <a:p>
            <a:pPr marL="457200" lvl="0" indent="-317500" algn="l" rtl="0">
              <a:spcBef>
                <a:spcPts val="0"/>
              </a:spcBef>
              <a:spcAft>
                <a:spcPts val="0"/>
              </a:spcAft>
              <a:buSzPts val="1400"/>
              <a:buChar char="●"/>
            </a:pPr>
            <a:r>
              <a:rPr lang="en" sz="1200" dirty="0"/>
              <a:t>A </a:t>
            </a:r>
            <a:r>
              <a:rPr lang="en" sz="1200" b="1" u="sng" dirty="0"/>
              <a:t>biophysically</a:t>
            </a:r>
            <a:r>
              <a:rPr lang="en" sz="1200" dirty="0"/>
              <a:t> detailed model (BioNet)</a:t>
            </a:r>
            <a:endParaRPr sz="1200" dirty="0"/>
          </a:p>
          <a:p>
            <a:pPr marL="457200" lvl="0" indent="-304800" algn="l" rtl="0">
              <a:spcBef>
                <a:spcPts val="0"/>
              </a:spcBef>
              <a:spcAft>
                <a:spcPts val="0"/>
              </a:spcAft>
              <a:buSzPts val="1200"/>
              <a:buChar char="●"/>
            </a:pPr>
            <a:r>
              <a:rPr lang="en" sz="1200" dirty="0"/>
              <a:t>A point-neuron network using </a:t>
            </a:r>
            <a:r>
              <a:rPr lang="en" sz="1200" b="1" u="sng" dirty="0"/>
              <a:t>GLIF</a:t>
            </a:r>
            <a:r>
              <a:rPr lang="en" sz="1200" dirty="0"/>
              <a:t> models (Teeter 2018)</a:t>
            </a:r>
            <a:endParaRPr sz="1200" dirty="0"/>
          </a:p>
        </p:txBody>
      </p:sp>
    </p:spTree>
    <p:extLst>
      <p:ext uri="{BB962C8B-B14F-4D97-AF65-F5344CB8AC3E}">
        <p14:creationId xmlns:p14="http://schemas.microsoft.com/office/powerpoint/2010/main" val="427984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11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6"/>
            <a:ext cx="392147" cy="113824"/>
          </a:xfrm>
        </p:spPr>
        <p:txBody>
          <a:bodyPr/>
          <a:lstStyle/>
          <a:p>
            <a:fld id="{C237DDFB-D1EB-A547-BAB9-2D6F8ABC99CD}" type="slidenum">
              <a:rPr lang="en-US" smtClean="0"/>
              <a:pPr/>
              <a:t>14</a:t>
            </a:fld>
            <a:endParaRPr lang="en-US" dirty="0"/>
          </a:p>
        </p:txBody>
      </p:sp>
      <p:sp>
        <p:nvSpPr>
          <p:cNvPr id="4" name="Google Shape;205;p24">
            <a:extLst>
              <a:ext uri="{FF2B5EF4-FFF2-40B4-BE49-F238E27FC236}">
                <a16:creationId xmlns:a16="http://schemas.microsoft.com/office/drawing/2014/main" id="{5F0E2C9E-1E06-45C4-B0D0-6B7B57135E95}"/>
              </a:ext>
            </a:extLst>
          </p:cNvPr>
          <p:cNvSpPr txBox="1">
            <a:spLocks noGrp="1"/>
          </p:cNvSpPr>
          <p:nvPr>
            <p:ph type="title"/>
          </p:nvPr>
        </p:nvSpPr>
        <p:spPr>
          <a:xfrm>
            <a:off x="270600" y="9753"/>
            <a:ext cx="887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Using BMTK and SONATA to develop Mouse V1 Models</a:t>
            </a:r>
            <a:endParaRPr sz="2500" dirty="0"/>
          </a:p>
        </p:txBody>
      </p:sp>
      <p:sp>
        <p:nvSpPr>
          <p:cNvPr id="7" name="Google Shape;208;p24">
            <a:extLst>
              <a:ext uri="{FF2B5EF4-FFF2-40B4-BE49-F238E27FC236}">
                <a16:creationId xmlns:a16="http://schemas.microsoft.com/office/drawing/2014/main" id="{E3D84FC7-3290-405E-8D2C-4F8DB9F98743}"/>
              </a:ext>
            </a:extLst>
          </p:cNvPr>
          <p:cNvSpPr/>
          <p:nvPr/>
        </p:nvSpPr>
        <p:spPr>
          <a:xfrm>
            <a:off x="1453710" y="2964775"/>
            <a:ext cx="406500" cy="626400"/>
          </a:xfrm>
          <a:prstGeom prst="rightArrow">
            <a:avLst>
              <a:gd name="adj1" fmla="val 50000"/>
              <a:gd name="adj2"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9;p26">
            <a:extLst>
              <a:ext uri="{FF2B5EF4-FFF2-40B4-BE49-F238E27FC236}">
                <a16:creationId xmlns:a16="http://schemas.microsoft.com/office/drawing/2014/main" id="{37B6C736-5A85-4523-B9D6-1BDE98C43CC2}"/>
              </a:ext>
            </a:extLst>
          </p:cNvPr>
          <p:cNvSpPr/>
          <p:nvPr/>
        </p:nvSpPr>
        <p:spPr>
          <a:xfrm>
            <a:off x="347696" y="2897725"/>
            <a:ext cx="1049470" cy="753450"/>
          </a:xfrm>
          <a:prstGeom prst="roundRect">
            <a:avLst>
              <a:gd name="adj" fmla="val 16667"/>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 </a:t>
            </a:r>
            <a:endParaRPr sz="1200" i="1" dirty="0"/>
          </a:p>
          <a:p>
            <a:pPr marL="0" lvl="0" indent="0" algn="l" rtl="0">
              <a:spcBef>
                <a:spcPts val="0"/>
              </a:spcBef>
              <a:spcAft>
                <a:spcPts val="0"/>
              </a:spcAft>
              <a:buNone/>
            </a:pPr>
            <a:r>
              <a:rPr lang="en" sz="1200" dirty="0"/>
              <a:t>Network Builder</a:t>
            </a:r>
            <a:endParaRPr sz="1200" dirty="0"/>
          </a:p>
        </p:txBody>
      </p:sp>
      <p:sp>
        <p:nvSpPr>
          <p:cNvPr id="10" name="Google Shape;240;p26">
            <a:extLst>
              <a:ext uri="{FF2B5EF4-FFF2-40B4-BE49-F238E27FC236}">
                <a16:creationId xmlns:a16="http://schemas.microsoft.com/office/drawing/2014/main" id="{B08776BC-832B-4455-8CF0-5D735F302D38}"/>
              </a:ext>
            </a:extLst>
          </p:cNvPr>
          <p:cNvSpPr/>
          <p:nvPr/>
        </p:nvSpPr>
        <p:spPr>
          <a:xfrm>
            <a:off x="1397216" y="2923901"/>
            <a:ext cx="406500" cy="626400"/>
          </a:xfrm>
          <a:prstGeom prst="rightArrow">
            <a:avLst>
              <a:gd name="adj1" fmla="val 50000"/>
              <a:gd name="adj2"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1;p26">
            <a:extLst>
              <a:ext uri="{FF2B5EF4-FFF2-40B4-BE49-F238E27FC236}">
                <a16:creationId xmlns:a16="http://schemas.microsoft.com/office/drawing/2014/main" id="{6A00BFE3-0A26-4F27-8F56-F30FEB0FB608}"/>
              </a:ext>
            </a:extLst>
          </p:cNvPr>
          <p:cNvSpPr/>
          <p:nvPr/>
        </p:nvSpPr>
        <p:spPr>
          <a:xfrm>
            <a:off x="1795241" y="2854385"/>
            <a:ext cx="1348282" cy="821100"/>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a:t>
            </a:r>
            <a:endParaRPr sz="1200" b="1" i="1" dirty="0"/>
          </a:p>
          <a:p>
            <a:pPr marL="0" lvl="0" indent="0" algn="l" rtl="0">
              <a:spcBef>
                <a:spcPts val="0"/>
              </a:spcBef>
              <a:spcAft>
                <a:spcPts val="0"/>
              </a:spcAft>
              <a:buNone/>
            </a:pPr>
            <a:r>
              <a:rPr lang="en" sz="1200" b="1" dirty="0"/>
              <a:t>Network Files</a:t>
            </a:r>
            <a:endParaRPr sz="1200" b="1" dirty="0"/>
          </a:p>
        </p:txBody>
      </p:sp>
      <p:sp>
        <p:nvSpPr>
          <p:cNvPr id="18" name="Google Shape;248;p26">
            <a:extLst>
              <a:ext uri="{FF2B5EF4-FFF2-40B4-BE49-F238E27FC236}">
                <a16:creationId xmlns:a16="http://schemas.microsoft.com/office/drawing/2014/main" id="{D5571E2A-0FBA-4BAC-A00F-A7C3B15777EE}"/>
              </a:ext>
            </a:extLst>
          </p:cNvPr>
          <p:cNvSpPr txBox="1"/>
          <p:nvPr/>
        </p:nvSpPr>
        <p:spPr>
          <a:xfrm>
            <a:off x="235774" y="558452"/>
            <a:ext cx="8908225"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 Using </a:t>
            </a:r>
            <a:r>
              <a:rPr lang="en-US" dirty="0"/>
              <a:t>t</a:t>
            </a:r>
            <a:r>
              <a:rPr lang="en" dirty="0"/>
              <a:t>he BMTK Network Builder + Allen Institute </a:t>
            </a:r>
            <a:r>
              <a:rPr lang="en-US" dirty="0"/>
              <a:t>p</a:t>
            </a:r>
            <a:r>
              <a:rPr lang="en" dirty="0"/>
              <a:t>ipeline data - we build an initial network and save the file in the SONATA format.</a:t>
            </a:r>
            <a:br>
              <a:rPr lang="en" dirty="0"/>
            </a:br>
            <a:br>
              <a:rPr lang="en" dirty="0"/>
            </a:br>
            <a:endParaRPr sz="1500" dirty="0"/>
          </a:p>
        </p:txBody>
      </p:sp>
    </p:spTree>
    <p:extLst>
      <p:ext uri="{BB962C8B-B14F-4D97-AF65-F5344CB8AC3E}">
        <p14:creationId xmlns:p14="http://schemas.microsoft.com/office/powerpoint/2010/main" val="83309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7"/>
            <a:ext cx="346427" cy="90964"/>
          </a:xfrm>
        </p:spPr>
        <p:txBody>
          <a:bodyPr/>
          <a:lstStyle/>
          <a:p>
            <a:fld id="{C237DDFB-D1EB-A547-BAB9-2D6F8ABC99CD}" type="slidenum">
              <a:rPr lang="en-US" smtClean="0"/>
              <a:pPr/>
              <a:t>15</a:t>
            </a:fld>
            <a:endParaRPr lang="en-US" dirty="0"/>
          </a:p>
        </p:txBody>
      </p:sp>
      <p:sp>
        <p:nvSpPr>
          <p:cNvPr id="34" name="Google Shape;239;p26">
            <a:extLst>
              <a:ext uri="{FF2B5EF4-FFF2-40B4-BE49-F238E27FC236}">
                <a16:creationId xmlns:a16="http://schemas.microsoft.com/office/drawing/2014/main" id="{2E97B88A-F432-450B-AA03-EE2E1D621A26}"/>
              </a:ext>
            </a:extLst>
          </p:cNvPr>
          <p:cNvSpPr/>
          <p:nvPr/>
        </p:nvSpPr>
        <p:spPr>
          <a:xfrm>
            <a:off x="299790" y="2821525"/>
            <a:ext cx="1049470" cy="753450"/>
          </a:xfrm>
          <a:prstGeom prst="roundRect">
            <a:avLst>
              <a:gd name="adj" fmla="val 16667"/>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 </a:t>
            </a:r>
            <a:endParaRPr sz="1200" i="1" dirty="0"/>
          </a:p>
          <a:p>
            <a:pPr marL="0" lvl="0" indent="0" algn="l" rtl="0">
              <a:spcBef>
                <a:spcPts val="0"/>
              </a:spcBef>
              <a:spcAft>
                <a:spcPts val="0"/>
              </a:spcAft>
              <a:buNone/>
            </a:pPr>
            <a:r>
              <a:rPr lang="en" sz="1200" dirty="0"/>
              <a:t>Network Builder</a:t>
            </a:r>
            <a:endParaRPr sz="1200" dirty="0"/>
          </a:p>
        </p:txBody>
      </p:sp>
      <p:sp>
        <p:nvSpPr>
          <p:cNvPr id="35" name="Google Shape;240;p26">
            <a:extLst>
              <a:ext uri="{FF2B5EF4-FFF2-40B4-BE49-F238E27FC236}">
                <a16:creationId xmlns:a16="http://schemas.microsoft.com/office/drawing/2014/main" id="{E478E260-7B2E-40DC-8979-89FE60D3C272}"/>
              </a:ext>
            </a:extLst>
          </p:cNvPr>
          <p:cNvSpPr/>
          <p:nvPr/>
        </p:nvSpPr>
        <p:spPr>
          <a:xfrm>
            <a:off x="1349310" y="2847701"/>
            <a:ext cx="406500" cy="626400"/>
          </a:xfrm>
          <a:prstGeom prst="rightArrow">
            <a:avLst>
              <a:gd name="adj1" fmla="val 50000"/>
              <a:gd name="adj2"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1;p26">
            <a:extLst>
              <a:ext uri="{FF2B5EF4-FFF2-40B4-BE49-F238E27FC236}">
                <a16:creationId xmlns:a16="http://schemas.microsoft.com/office/drawing/2014/main" id="{87461602-483E-41CC-BE0D-2C9F8F58F676}"/>
              </a:ext>
            </a:extLst>
          </p:cNvPr>
          <p:cNvSpPr/>
          <p:nvPr/>
        </p:nvSpPr>
        <p:spPr>
          <a:xfrm>
            <a:off x="1747335" y="2778185"/>
            <a:ext cx="1348282" cy="821100"/>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a:t>
            </a:r>
            <a:endParaRPr sz="1200" b="1" i="1" dirty="0"/>
          </a:p>
          <a:p>
            <a:pPr marL="0" lvl="0" indent="0" algn="l" rtl="0">
              <a:spcBef>
                <a:spcPts val="0"/>
              </a:spcBef>
              <a:spcAft>
                <a:spcPts val="0"/>
              </a:spcAft>
              <a:buNone/>
            </a:pPr>
            <a:r>
              <a:rPr lang="en" sz="1200" b="1" dirty="0"/>
              <a:t>Network Files</a:t>
            </a:r>
            <a:endParaRPr sz="1200" b="1" dirty="0"/>
          </a:p>
        </p:txBody>
      </p:sp>
      <p:sp>
        <p:nvSpPr>
          <p:cNvPr id="37" name="Google Shape;242;p26">
            <a:extLst>
              <a:ext uri="{FF2B5EF4-FFF2-40B4-BE49-F238E27FC236}">
                <a16:creationId xmlns:a16="http://schemas.microsoft.com/office/drawing/2014/main" id="{D4688C32-57C0-4775-937E-1ABFB0EF0CF9}"/>
              </a:ext>
            </a:extLst>
          </p:cNvPr>
          <p:cNvSpPr/>
          <p:nvPr/>
        </p:nvSpPr>
        <p:spPr>
          <a:xfrm>
            <a:off x="3097962" y="2880642"/>
            <a:ext cx="406500" cy="626400"/>
          </a:xfrm>
          <a:prstGeom prst="rightArrow">
            <a:avLst>
              <a:gd name="adj1" fmla="val 50000"/>
              <a:gd name="adj2" fmla="val 50000"/>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3;p26">
            <a:extLst>
              <a:ext uri="{FF2B5EF4-FFF2-40B4-BE49-F238E27FC236}">
                <a16:creationId xmlns:a16="http://schemas.microsoft.com/office/drawing/2014/main" id="{8744345F-50AA-4816-9036-DC422F95E607}"/>
              </a:ext>
            </a:extLst>
          </p:cNvPr>
          <p:cNvSpPr/>
          <p:nvPr/>
        </p:nvSpPr>
        <p:spPr>
          <a:xfrm>
            <a:off x="3526299" y="2753593"/>
            <a:ext cx="1494620" cy="821100"/>
          </a:xfrm>
          <a:prstGeom prst="roundRect">
            <a:avLst>
              <a:gd name="adj" fmla="val 16667"/>
            </a:avLst>
          </a:prstGeom>
          <a:solidFill>
            <a:srgbClr val="EEEEEE"/>
          </a:solid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 </a:t>
            </a:r>
            <a:endParaRPr sz="1200" i="1" dirty="0"/>
          </a:p>
          <a:p>
            <a:pPr marL="0" lvl="0" indent="0" algn="l" rtl="0">
              <a:spcBef>
                <a:spcPts val="0"/>
              </a:spcBef>
              <a:spcAft>
                <a:spcPts val="0"/>
              </a:spcAft>
              <a:buNone/>
            </a:pPr>
            <a:r>
              <a:rPr lang="en" sz="1200" dirty="0"/>
              <a:t>Simulators (</a:t>
            </a:r>
            <a:r>
              <a:rPr lang="en" sz="1000" dirty="0"/>
              <a:t>BioNet, PointNet, etc</a:t>
            </a:r>
            <a:r>
              <a:rPr lang="en" sz="1200" dirty="0"/>
              <a:t>)</a:t>
            </a:r>
            <a:endParaRPr sz="1200" dirty="0"/>
          </a:p>
        </p:txBody>
      </p:sp>
      <p:sp>
        <p:nvSpPr>
          <p:cNvPr id="39" name="Google Shape;245;p26">
            <a:extLst>
              <a:ext uri="{FF2B5EF4-FFF2-40B4-BE49-F238E27FC236}">
                <a16:creationId xmlns:a16="http://schemas.microsoft.com/office/drawing/2014/main" id="{F035102E-EA18-4CFD-A452-EA1B0C5EC339}"/>
              </a:ext>
            </a:extLst>
          </p:cNvPr>
          <p:cNvSpPr/>
          <p:nvPr/>
        </p:nvSpPr>
        <p:spPr>
          <a:xfrm>
            <a:off x="5031837" y="2850943"/>
            <a:ext cx="406500" cy="626400"/>
          </a:xfrm>
          <a:prstGeom prst="rightArrow">
            <a:avLst>
              <a:gd name="adj1" fmla="val 50000"/>
              <a:gd name="adj2" fmla="val 50000"/>
            </a:avLst>
          </a:prstGeom>
          <a:solidFill>
            <a:srgbClr val="EEEEEE"/>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1;p26">
            <a:extLst>
              <a:ext uri="{FF2B5EF4-FFF2-40B4-BE49-F238E27FC236}">
                <a16:creationId xmlns:a16="http://schemas.microsoft.com/office/drawing/2014/main" id="{CB7978AE-B5DB-4216-ADBA-3B896BBDF959}"/>
              </a:ext>
            </a:extLst>
          </p:cNvPr>
          <p:cNvSpPr/>
          <p:nvPr/>
        </p:nvSpPr>
        <p:spPr>
          <a:xfrm>
            <a:off x="3490002" y="3984001"/>
            <a:ext cx="1494620" cy="681981"/>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a:t>
            </a:r>
            <a:endParaRPr sz="1200" b="1" i="1" dirty="0"/>
          </a:p>
          <a:p>
            <a:pPr marL="0" lvl="0" indent="0" algn="l" rtl="0">
              <a:spcBef>
                <a:spcPts val="0"/>
              </a:spcBef>
              <a:spcAft>
                <a:spcPts val="0"/>
              </a:spcAft>
              <a:buNone/>
            </a:pPr>
            <a:r>
              <a:rPr lang="en" sz="1200" b="1" dirty="0"/>
              <a:t>Config. Files</a:t>
            </a:r>
            <a:endParaRPr sz="1200" b="1" dirty="0"/>
          </a:p>
        </p:txBody>
      </p:sp>
      <p:sp>
        <p:nvSpPr>
          <p:cNvPr id="41" name="Google Shape;253;p26">
            <a:extLst>
              <a:ext uri="{FF2B5EF4-FFF2-40B4-BE49-F238E27FC236}">
                <a16:creationId xmlns:a16="http://schemas.microsoft.com/office/drawing/2014/main" id="{469FF5BB-CC44-45EC-B64F-2BF881242C7A}"/>
              </a:ext>
            </a:extLst>
          </p:cNvPr>
          <p:cNvSpPr/>
          <p:nvPr/>
        </p:nvSpPr>
        <p:spPr>
          <a:xfrm rot="-5400000">
            <a:off x="4023412" y="3508050"/>
            <a:ext cx="427800" cy="524100"/>
          </a:xfrm>
          <a:prstGeom prst="rightArrow">
            <a:avLst>
              <a:gd name="adj1" fmla="val 50000"/>
              <a:gd name="adj2" fmla="val 49059"/>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5;p26">
            <a:extLst>
              <a:ext uri="{FF2B5EF4-FFF2-40B4-BE49-F238E27FC236}">
                <a16:creationId xmlns:a16="http://schemas.microsoft.com/office/drawing/2014/main" id="{83F6CE27-5E7A-4A79-B2BF-7BB4DCF9B972}"/>
              </a:ext>
            </a:extLst>
          </p:cNvPr>
          <p:cNvSpPr/>
          <p:nvPr/>
        </p:nvSpPr>
        <p:spPr>
          <a:xfrm>
            <a:off x="5449256" y="2778185"/>
            <a:ext cx="1228284" cy="781571"/>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 </a:t>
            </a:r>
            <a:br>
              <a:rPr lang="en" sz="1200" b="1" dirty="0"/>
            </a:br>
            <a:r>
              <a:rPr lang="en" sz="1200" b="1" dirty="0"/>
              <a:t>Sim. Results</a:t>
            </a:r>
            <a:endParaRPr sz="1200" b="1" dirty="0"/>
          </a:p>
        </p:txBody>
      </p:sp>
      <p:sp>
        <p:nvSpPr>
          <p:cNvPr id="44" name="Google Shape;205;p24">
            <a:extLst>
              <a:ext uri="{FF2B5EF4-FFF2-40B4-BE49-F238E27FC236}">
                <a16:creationId xmlns:a16="http://schemas.microsoft.com/office/drawing/2014/main" id="{42443051-3F6C-481C-B86E-34EE31E3784F}"/>
              </a:ext>
            </a:extLst>
          </p:cNvPr>
          <p:cNvSpPr txBox="1">
            <a:spLocks noGrp="1"/>
          </p:cNvSpPr>
          <p:nvPr>
            <p:ph type="title"/>
          </p:nvPr>
        </p:nvSpPr>
        <p:spPr>
          <a:xfrm>
            <a:off x="270600" y="9753"/>
            <a:ext cx="887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Using BMTK and SONATA to develop Mouse V1 Models</a:t>
            </a:r>
            <a:endParaRPr sz="2500" dirty="0"/>
          </a:p>
        </p:txBody>
      </p:sp>
      <p:sp>
        <p:nvSpPr>
          <p:cNvPr id="45" name="Google Shape;248;p26">
            <a:extLst>
              <a:ext uri="{FF2B5EF4-FFF2-40B4-BE49-F238E27FC236}">
                <a16:creationId xmlns:a16="http://schemas.microsoft.com/office/drawing/2014/main" id="{A5B5538B-3A16-4A51-812B-120BD0F574C7}"/>
              </a:ext>
            </a:extLst>
          </p:cNvPr>
          <p:cNvSpPr txBox="1"/>
          <p:nvPr/>
        </p:nvSpPr>
        <p:spPr>
          <a:xfrm>
            <a:off x="235774" y="558452"/>
            <a:ext cx="8908225"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1. Using The BMTK Network Builder + Allen Institute Pipeline data - we build an initial network and save the file in the SONATA format.</a:t>
            </a:r>
            <a:br>
              <a:rPr lang="en" dirty="0"/>
            </a:br>
            <a:br>
              <a:rPr lang="en" dirty="0"/>
            </a:br>
            <a:r>
              <a:rPr lang="en" dirty="0"/>
              <a:t>2. Use the SONATA </a:t>
            </a:r>
            <a:r>
              <a:rPr lang="en-US" dirty="0"/>
              <a:t>c</a:t>
            </a:r>
            <a:r>
              <a:rPr lang="en" dirty="0"/>
              <a:t>onfiguration json format to run the network under a variety of simulations, results (</a:t>
            </a:r>
            <a:r>
              <a:rPr lang="en-US" dirty="0"/>
              <a:t>s</a:t>
            </a:r>
            <a:r>
              <a:rPr lang="en" dirty="0"/>
              <a:t>pike trains, </a:t>
            </a:r>
            <a:r>
              <a:rPr lang="en-US" dirty="0"/>
              <a:t>m</a:t>
            </a:r>
            <a:r>
              <a:rPr lang="en" dirty="0"/>
              <a:t>embrane </a:t>
            </a:r>
            <a:r>
              <a:rPr lang="en-US" dirty="0"/>
              <a:t>p</a:t>
            </a:r>
            <a:r>
              <a:rPr lang="en" dirty="0"/>
              <a:t>otentials) are saved in SONATA format</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826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7"/>
            <a:ext cx="361667" cy="90964"/>
          </a:xfrm>
        </p:spPr>
        <p:txBody>
          <a:bodyPr/>
          <a:lstStyle/>
          <a:p>
            <a:fld id="{C237DDFB-D1EB-A547-BAB9-2D6F8ABC99CD}" type="slidenum">
              <a:rPr lang="en-US" smtClean="0"/>
              <a:pPr/>
              <a:t>16</a:t>
            </a:fld>
            <a:endParaRPr lang="en-US" dirty="0"/>
          </a:p>
        </p:txBody>
      </p:sp>
      <p:sp>
        <p:nvSpPr>
          <p:cNvPr id="15" name="Google Shape;248;p26">
            <a:extLst>
              <a:ext uri="{FF2B5EF4-FFF2-40B4-BE49-F238E27FC236}">
                <a16:creationId xmlns:a16="http://schemas.microsoft.com/office/drawing/2014/main" id="{F3F54766-61FF-4D04-B9D8-5712DADD2130}"/>
              </a:ext>
            </a:extLst>
          </p:cNvPr>
          <p:cNvSpPr txBox="1"/>
          <p:nvPr/>
        </p:nvSpPr>
        <p:spPr>
          <a:xfrm>
            <a:off x="235774" y="558452"/>
            <a:ext cx="8908225"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1. Using The BMTK Network Builder + Allen Institute Pipeline data - we build an initial network and save the file in the SONATA format.</a:t>
            </a:r>
            <a:br>
              <a:rPr lang="en" dirty="0"/>
            </a:br>
            <a:br>
              <a:rPr lang="en" dirty="0"/>
            </a:br>
            <a:r>
              <a:rPr lang="en" sz="1000" dirty="0"/>
              <a:t>2. Use the SONATA Configuration json format to run the network under a variety of simulations, results (Spike Trains, Membrane Potentials) are saved in SONATA format</a:t>
            </a:r>
            <a:endParaRPr sz="1000" dirty="0"/>
          </a:p>
          <a:p>
            <a:pPr marL="0" lvl="0" indent="0" algn="l" rtl="0">
              <a:spcBef>
                <a:spcPts val="0"/>
              </a:spcBef>
              <a:spcAft>
                <a:spcPts val="0"/>
              </a:spcAft>
              <a:buNone/>
            </a:pPr>
            <a:endParaRPr dirty="0"/>
          </a:p>
          <a:p>
            <a:pPr marL="0" lvl="0" indent="0" algn="l" rtl="0">
              <a:spcBef>
                <a:spcPts val="0"/>
              </a:spcBef>
              <a:spcAft>
                <a:spcPts val="0"/>
              </a:spcAft>
              <a:buNone/>
            </a:pPr>
            <a:r>
              <a:rPr lang="en" dirty="0"/>
              <a:t>3. Results are analyzed, update network parameters.</a:t>
            </a:r>
            <a:endParaRPr dirty="0"/>
          </a:p>
        </p:txBody>
      </p:sp>
      <p:sp>
        <p:nvSpPr>
          <p:cNvPr id="46" name="Google Shape;239;p26">
            <a:extLst>
              <a:ext uri="{FF2B5EF4-FFF2-40B4-BE49-F238E27FC236}">
                <a16:creationId xmlns:a16="http://schemas.microsoft.com/office/drawing/2014/main" id="{6E795F7D-A09F-4FEE-894E-CC4BCD5D1A1F}"/>
              </a:ext>
            </a:extLst>
          </p:cNvPr>
          <p:cNvSpPr/>
          <p:nvPr/>
        </p:nvSpPr>
        <p:spPr>
          <a:xfrm>
            <a:off x="347696" y="2897725"/>
            <a:ext cx="1049470" cy="753450"/>
          </a:xfrm>
          <a:prstGeom prst="roundRect">
            <a:avLst>
              <a:gd name="adj" fmla="val 16667"/>
            </a:avLst>
          </a:prstGeom>
          <a:solidFill>
            <a:srgbClr val="EEEEEE"/>
          </a:solidFill>
          <a:ln w="9525" cap="flat" cmpd="sng">
            <a:solidFill>
              <a:srgbClr val="EEEEE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 </a:t>
            </a:r>
            <a:endParaRPr sz="1200" i="1" dirty="0"/>
          </a:p>
          <a:p>
            <a:pPr marL="0" lvl="0" indent="0" algn="l" rtl="0">
              <a:spcBef>
                <a:spcPts val="0"/>
              </a:spcBef>
              <a:spcAft>
                <a:spcPts val="0"/>
              </a:spcAft>
              <a:buNone/>
            </a:pPr>
            <a:r>
              <a:rPr lang="en" sz="1200" dirty="0"/>
              <a:t>Network Builder</a:t>
            </a:r>
            <a:endParaRPr sz="1200" dirty="0"/>
          </a:p>
        </p:txBody>
      </p:sp>
      <p:sp>
        <p:nvSpPr>
          <p:cNvPr id="47" name="Google Shape;240;p26">
            <a:extLst>
              <a:ext uri="{FF2B5EF4-FFF2-40B4-BE49-F238E27FC236}">
                <a16:creationId xmlns:a16="http://schemas.microsoft.com/office/drawing/2014/main" id="{76DA9AE2-AA79-4900-BDCB-52E4E4C81B6F}"/>
              </a:ext>
            </a:extLst>
          </p:cNvPr>
          <p:cNvSpPr/>
          <p:nvPr/>
        </p:nvSpPr>
        <p:spPr>
          <a:xfrm>
            <a:off x="1397216" y="2923901"/>
            <a:ext cx="406500" cy="626400"/>
          </a:xfrm>
          <a:prstGeom prst="rightArrow">
            <a:avLst>
              <a:gd name="adj1" fmla="val 50000"/>
              <a:gd name="adj2"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26">
            <a:extLst>
              <a:ext uri="{FF2B5EF4-FFF2-40B4-BE49-F238E27FC236}">
                <a16:creationId xmlns:a16="http://schemas.microsoft.com/office/drawing/2014/main" id="{4C52D9A2-254C-456F-866A-AAF2CF81CB84}"/>
              </a:ext>
            </a:extLst>
          </p:cNvPr>
          <p:cNvSpPr/>
          <p:nvPr/>
        </p:nvSpPr>
        <p:spPr>
          <a:xfrm>
            <a:off x="1795241" y="2854385"/>
            <a:ext cx="1348282" cy="821100"/>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a:t>
            </a:r>
            <a:endParaRPr sz="1200" b="1" i="1" dirty="0"/>
          </a:p>
          <a:p>
            <a:pPr marL="0" lvl="0" indent="0" algn="l" rtl="0">
              <a:spcBef>
                <a:spcPts val="0"/>
              </a:spcBef>
              <a:spcAft>
                <a:spcPts val="0"/>
              </a:spcAft>
              <a:buNone/>
            </a:pPr>
            <a:r>
              <a:rPr lang="en" sz="1200" b="1" dirty="0"/>
              <a:t>Network Files</a:t>
            </a:r>
            <a:endParaRPr sz="1200" b="1" dirty="0"/>
          </a:p>
        </p:txBody>
      </p:sp>
      <p:sp>
        <p:nvSpPr>
          <p:cNvPr id="49" name="Google Shape;242;p26">
            <a:extLst>
              <a:ext uri="{FF2B5EF4-FFF2-40B4-BE49-F238E27FC236}">
                <a16:creationId xmlns:a16="http://schemas.microsoft.com/office/drawing/2014/main" id="{3BDD681B-FEBC-4C86-B894-AEB1A1BB0F94}"/>
              </a:ext>
            </a:extLst>
          </p:cNvPr>
          <p:cNvSpPr/>
          <p:nvPr/>
        </p:nvSpPr>
        <p:spPr>
          <a:xfrm>
            <a:off x="3145868" y="2956842"/>
            <a:ext cx="406500" cy="626400"/>
          </a:xfrm>
          <a:prstGeom prst="rightArrow">
            <a:avLst>
              <a:gd name="adj1" fmla="val 50000"/>
              <a:gd name="adj2" fmla="val 50000"/>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26">
            <a:extLst>
              <a:ext uri="{FF2B5EF4-FFF2-40B4-BE49-F238E27FC236}">
                <a16:creationId xmlns:a16="http://schemas.microsoft.com/office/drawing/2014/main" id="{728EDE3C-2E6F-41FC-ACF2-816FDA5C9A95}"/>
              </a:ext>
            </a:extLst>
          </p:cNvPr>
          <p:cNvSpPr/>
          <p:nvPr/>
        </p:nvSpPr>
        <p:spPr>
          <a:xfrm>
            <a:off x="3574205" y="2829793"/>
            <a:ext cx="1494620" cy="821100"/>
          </a:xfrm>
          <a:prstGeom prst="roundRect">
            <a:avLst>
              <a:gd name="adj" fmla="val 16667"/>
            </a:avLst>
          </a:prstGeom>
          <a:solidFill>
            <a:srgbClr val="EEEEEE"/>
          </a:solid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 </a:t>
            </a:r>
            <a:endParaRPr sz="1200" i="1" dirty="0"/>
          </a:p>
          <a:p>
            <a:pPr marL="0" lvl="0" indent="0" algn="l" rtl="0">
              <a:spcBef>
                <a:spcPts val="0"/>
              </a:spcBef>
              <a:spcAft>
                <a:spcPts val="0"/>
              </a:spcAft>
              <a:buNone/>
            </a:pPr>
            <a:r>
              <a:rPr lang="en" sz="1200" dirty="0"/>
              <a:t>Simulators (</a:t>
            </a:r>
            <a:r>
              <a:rPr lang="en" sz="1000" dirty="0"/>
              <a:t>BioNet, PointNet, etc</a:t>
            </a:r>
            <a:r>
              <a:rPr lang="en" sz="1200" dirty="0"/>
              <a:t>)</a:t>
            </a:r>
            <a:endParaRPr sz="1200" dirty="0"/>
          </a:p>
        </p:txBody>
      </p:sp>
      <p:sp>
        <p:nvSpPr>
          <p:cNvPr id="51" name="Google Shape;245;p26">
            <a:extLst>
              <a:ext uri="{FF2B5EF4-FFF2-40B4-BE49-F238E27FC236}">
                <a16:creationId xmlns:a16="http://schemas.microsoft.com/office/drawing/2014/main" id="{98954ED5-6B4B-47AC-9726-57923F53F1B0}"/>
              </a:ext>
            </a:extLst>
          </p:cNvPr>
          <p:cNvSpPr/>
          <p:nvPr/>
        </p:nvSpPr>
        <p:spPr>
          <a:xfrm>
            <a:off x="5079743" y="2927143"/>
            <a:ext cx="406500" cy="626400"/>
          </a:xfrm>
          <a:prstGeom prst="rightArrow">
            <a:avLst>
              <a:gd name="adj1" fmla="val 50000"/>
              <a:gd name="adj2" fmla="val 50000"/>
            </a:avLst>
          </a:prstGeom>
          <a:solidFill>
            <a:srgbClr val="EEEEEE"/>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1;p26">
            <a:extLst>
              <a:ext uri="{FF2B5EF4-FFF2-40B4-BE49-F238E27FC236}">
                <a16:creationId xmlns:a16="http://schemas.microsoft.com/office/drawing/2014/main" id="{BC49F334-9B00-4F8B-838D-39723EDD9CDA}"/>
              </a:ext>
            </a:extLst>
          </p:cNvPr>
          <p:cNvSpPr/>
          <p:nvPr/>
        </p:nvSpPr>
        <p:spPr>
          <a:xfrm>
            <a:off x="3537908" y="4060201"/>
            <a:ext cx="1494620" cy="681981"/>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a:t>
            </a:r>
            <a:endParaRPr sz="1200" b="1" i="1" dirty="0"/>
          </a:p>
          <a:p>
            <a:pPr marL="0" lvl="0" indent="0" algn="l" rtl="0">
              <a:spcBef>
                <a:spcPts val="0"/>
              </a:spcBef>
              <a:spcAft>
                <a:spcPts val="0"/>
              </a:spcAft>
              <a:buNone/>
            </a:pPr>
            <a:r>
              <a:rPr lang="en" sz="1200" b="1" dirty="0"/>
              <a:t>Config. Files</a:t>
            </a:r>
            <a:endParaRPr sz="1200" b="1" dirty="0"/>
          </a:p>
        </p:txBody>
      </p:sp>
      <p:sp>
        <p:nvSpPr>
          <p:cNvPr id="53" name="Google Shape;253;p26">
            <a:extLst>
              <a:ext uri="{FF2B5EF4-FFF2-40B4-BE49-F238E27FC236}">
                <a16:creationId xmlns:a16="http://schemas.microsoft.com/office/drawing/2014/main" id="{86D4D71E-6F5B-4F15-AC1B-4BDD3415905D}"/>
              </a:ext>
            </a:extLst>
          </p:cNvPr>
          <p:cNvSpPr/>
          <p:nvPr/>
        </p:nvSpPr>
        <p:spPr>
          <a:xfrm rot="-5400000">
            <a:off x="4071318" y="3584250"/>
            <a:ext cx="427800" cy="524100"/>
          </a:xfrm>
          <a:prstGeom prst="rightArrow">
            <a:avLst>
              <a:gd name="adj1" fmla="val 50000"/>
              <a:gd name="adj2" fmla="val 49059"/>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p26">
            <a:extLst>
              <a:ext uri="{FF2B5EF4-FFF2-40B4-BE49-F238E27FC236}">
                <a16:creationId xmlns:a16="http://schemas.microsoft.com/office/drawing/2014/main" id="{75A3FFEB-F97F-43F2-A5AB-91E6B5780FD8}"/>
              </a:ext>
            </a:extLst>
          </p:cNvPr>
          <p:cNvSpPr/>
          <p:nvPr/>
        </p:nvSpPr>
        <p:spPr>
          <a:xfrm>
            <a:off x="5497162" y="2854385"/>
            <a:ext cx="1228284" cy="781571"/>
          </a:xfrm>
          <a:prstGeom prst="roundRect">
            <a:avLst>
              <a:gd name="adj" fmla="val 16667"/>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dirty="0"/>
              <a:t>SONATA </a:t>
            </a:r>
            <a:br>
              <a:rPr lang="en" sz="1200" b="1" dirty="0"/>
            </a:br>
            <a:r>
              <a:rPr lang="en" sz="1200" b="1" dirty="0"/>
              <a:t>Sim. Results</a:t>
            </a:r>
            <a:endParaRPr sz="1200" b="1" dirty="0"/>
          </a:p>
        </p:txBody>
      </p:sp>
      <p:sp>
        <p:nvSpPr>
          <p:cNvPr id="55" name="Google Shape;256;p26">
            <a:extLst>
              <a:ext uri="{FF2B5EF4-FFF2-40B4-BE49-F238E27FC236}">
                <a16:creationId xmlns:a16="http://schemas.microsoft.com/office/drawing/2014/main" id="{B1105111-CD7C-4DBE-8CEB-B7CD1DD94A3D}"/>
              </a:ext>
            </a:extLst>
          </p:cNvPr>
          <p:cNvSpPr/>
          <p:nvPr/>
        </p:nvSpPr>
        <p:spPr>
          <a:xfrm>
            <a:off x="7034446" y="2894048"/>
            <a:ext cx="1494620" cy="741908"/>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t>BMTK</a:t>
            </a:r>
            <a:br>
              <a:rPr lang="en" sz="1200" dirty="0"/>
            </a:br>
            <a:r>
              <a:rPr lang="en" sz="1200" dirty="0"/>
              <a:t>Analysis and visualization tools</a:t>
            </a:r>
            <a:endParaRPr sz="1200" dirty="0"/>
          </a:p>
        </p:txBody>
      </p:sp>
      <p:sp>
        <p:nvSpPr>
          <p:cNvPr id="56" name="Google Shape;257;p26">
            <a:extLst>
              <a:ext uri="{FF2B5EF4-FFF2-40B4-BE49-F238E27FC236}">
                <a16:creationId xmlns:a16="http://schemas.microsoft.com/office/drawing/2014/main" id="{9B94FCCF-6039-4664-ABBC-D70DDE9B02AD}"/>
              </a:ext>
            </a:extLst>
          </p:cNvPr>
          <p:cNvSpPr/>
          <p:nvPr/>
        </p:nvSpPr>
        <p:spPr>
          <a:xfrm>
            <a:off x="6725446" y="2971504"/>
            <a:ext cx="309000" cy="626400"/>
          </a:xfrm>
          <a:prstGeom prst="rightArrow">
            <a:avLst>
              <a:gd name="adj1" fmla="val 50000"/>
              <a:gd name="adj2" fmla="val 50000"/>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p26">
            <a:extLst>
              <a:ext uri="{FF2B5EF4-FFF2-40B4-BE49-F238E27FC236}">
                <a16:creationId xmlns:a16="http://schemas.microsoft.com/office/drawing/2014/main" id="{628E2B59-BBA6-4CE7-A848-C7F96D616B84}"/>
              </a:ext>
            </a:extLst>
          </p:cNvPr>
          <p:cNvSpPr/>
          <p:nvPr/>
        </p:nvSpPr>
        <p:spPr>
          <a:xfrm flipH="1">
            <a:off x="2283170" y="2147183"/>
            <a:ext cx="5593145" cy="741908"/>
          </a:xfrm>
          <a:prstGeom prst="uturnArrow">
            <a:avLst>
              <a:gd name="adj1" fmla="val 28081"/>
              <a:gd name="adj2" fmla="val 25000"/>
              <a:gd name="adj3" fmla="val 25000"/>
              <a:gd name="adj4" fmla="val 45804"/>
              <a:gd name="adj5" fmla="val 95905"/>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5;p24">
            <a:extLst>
              <a:ext uri="{FF2B5EF4-FFF2-40B4-BE49-F238E27FC236}">
                <a16:creationId xmlns:a16="http://schemas.microsoft.com/office/drawing/2014/main" id="{C40FCAD3-0EF5-4BB2-8007-F8AD37151EEA}"/>
              </a:ext>
            </a:extLst>
          </p:cNvPr>
          <p:cNvSpPr txBox="1">
            <a:spLocks/>
          </p:cNvSpPr>
          <p:nvPr/>
        </p:nvSpPr>
        <p:spPr>
          <a:xfrm>
            <a:off x="270600" y="9753"/>
            <a:ext cx="88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spc="75" baseline="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500"/>
              <a:t>Using BMTK and SONATA to develop Mouse V1 Models</a:t>
            </a:r>
            <a:endParaRPr lang="en-US" sz="2500" dirty="0"/>
          </a:p>
        </p:txBody>
      </p:sp>
    </p:spTree>
    <p:extLst>
      <p:ext uri="{BB962C8B-B14F-4D97-AF65-F5344CB8AC3E}">
        <p14:creationId xmlns:p14="http://schemas.microsoft.com/office/powerpoint/2010/main" val="59526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2</a:t>
            </a:fld>
            <a:endParaRPr lang="en-US" dirty="0"/>
          </a:p>
        </p:txBody>
      </p:sp>
      <p:sp>
        <p:nvSpPr>
          <p:cNvPr id="18" name="Google Shape;60;p14">
            <a:extLst>
              <a:ext uri="{FF2B5EF4-FFF2-40B4-BE49-F238E27FC236}">
                <a16:creationId xmlns:a16="http://schemas.microsoft.com/office/drawing/2014/main" id="{F783A149-7198-49B5-87F7-FA1FA71F5B65}"/>
              </a:ext>
            </a:extLst>
          </p:cNvPr>
          <p:cNvSpPr txBox="1">
            <a:spLocks noGrp="1"/>
          </p:cNvSpPr>
          <p:nvPr>
            <p:ph type="title"/>
          </p:nvPr>
        </p:nvSpPr>
        <p:spPr>
          <a:xfrm>
            <a:off x="224790" y="-27574"/>
            <a:ext cx="86944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Experimental Pipelines at the Allen Institute</a:t>
            </a:r>
            <a:endParaRPr dirty="0"/>
          </a:p>
        </p:txBody>
      </p:sp>
      <p:pic>
        <p:nvPicPr>
          <p:cNvPr id="19" name="Google Shape;61;p14">
            <a:extLst>
              <a:ext uri="{FF2B5EF4-FFF2-40B4-BE49-F238E27FC236}">
                <a16:creationId xmlns:a16="http://schemas.microsoft.com/office/drawing/2014/main" id="{8A079EF9-AB69-450E-A6B0-3C2125D78B05}"/>
              </a:ext>
            </a:extLst>
          </p:cNvPr>
          <p:cNvPicPr preferRelativeResize="0"/>
          <p:nvPr/>
        </p:nvPicPr>
        <p:blipFill>
          <a:blip r:embed="rId3">
            <a:alphaModFix/>
          </a:blip>
          <a:stretch>
            <a:fillRect/>
          </a:stretch>
        </p:blipFill>
        <p:spPr>
          <a:xfrm>
            <a:off x="350264" y="2331118"/>
            <a:ext cx="2631965" cy="2328288"/>
          </a:xfrm>
          <a:prstGeom prst="rect">
            <a:avLst/>
          </a:prstGeom>
          <a:noFill/>
          <a:ln>
            <a:noFill/>
          </a:ln>
        </p:spPr>
      </p:pic>
      <p:pic>
        <p:nvPicPr>
          <p:cNvPr id="20" name="Google Shape;62;p14">
            <a:extLst>
              <a:ext uri="{FF2B5EF4-FFF2-40B4-BE49-F238E27FC236}">
                <a16:creationId xmlns:a16="http://schemas.microsoft.com/office/drawing/2014/main" id="{7B9C9EA2-74BD-4224-A9B6-DD3AF1E73CEA}"/>
              </a:ext>
            </a:extLst>
          </p:cNvPr>
          <p:cNvPicPr preferRelativeResize="0"/>
          <p:nvPr/>
        </p:nvPicPr>
        <p:blipFill rotWithShape="1">
          <a:blip r:embed="rId4">
            <a:alphaModFix/>
          </a:blip>
          <a:srcRect b="21085"/>
          <a:stretch/>
        </p:blipFill>
        <p:spPr>
          <a:xfrm>
            <a:off x="4132555" y="2517839"/>
            <a:ext cx="1035295" cy="1238925"/>
          </a:xfrm>
          <a:prstGeom prst="rect">
            <a:avLst/>
          </a:prstGeom>
          <a:noFill/>
          <a:ln>
            <a:noFill/>
          </a:ln>
        </p:spPr>
      </p:pic>
      <p:pic>
        <p:nvPicPr>
          <p:cNvPr id="21" name="Google Shape;63;p14">
            <a:extLst>
              <a:ext uri="{FF2B5EF4-FFF2-40B4-BE49-F238E27FC236}">
                <a16:creationId xmlns:a16="http://schemas.microsoft.com/office/drawing/2014/main" id="{527E1237-B2E0-48BA-979A-9EA76F8416B8}"/>
              </a:ext>
            </a:extLst>
          </p:cNvPr>
          <p:cNvPicPr preferRelativeResize="0"/>
          <p:nvPr/>
        </p:nvPicPr>
        <p:blipFill>
          <a:blip r:embed="rId5">
            <a:alphaModFix/>
          </a:blip>
          <a:stretch>
            <a:fillRect/>
          </a:stretch>
        </p:blipFill>
        <p:spPr>
          <a:xfrm>
            <a:off x="4930004" y="3641744"/>
            <a:ext cx="973500" cy="1097322"/>
          </a:xfrm>
          <a:prstGeom prst="rect">
            <a:avLst/>
          </a:prstGeom>
          <a:noFill/>
          <a:ln>
            <a:noFill/>
          </a:ln>
        </p:spPr>
      </p:pic>
      <p:pic>
        <p:nvPicPr>
          <p:cNvPr id="22" name="Google Shape;64;p14">
            <a:extLst>
              <a:ext uri="{FF2B5EF4-FFF2-40B4-BE49-F238E27FC236}">
                <a16:creationId xmlns:a16="http://schemas.microsoft.com/office/drawing/2014/main" id="{E0E62B16-9E9E-4A5D-A5D1-978920778837}"/>
              </a:ext>
            </a:extLst>
          </p:cNvPr>
          <p:cNvPicPr preferRelativeResize="0"/>
          <p:nvPr/>
        </p:nvPicPr>
        <p:blipFill>
          <a:blip r:embed="rId6">
            <a:alphaModFix/>
          </a:blip>
          <a:stretch>
            <a:fillRect/>
          </a:stretch>
        </p:blipFill>
        <p:spPr>
          <a:xfrm>
            <a:off x="3426372" y="3712976"/>
            <a:ext cx="1347652" cy="1010725"/>
          </a:xfrm>
          <a:prstGeom prst="rect">
            <a:avLst/>
          </a:prstGeom>
          <a:noFill/>
          <a:ln>
            <a:noFill/>
          </a:ln>
        </p:spPr>
      </p:pic>
      <p:pic>
        <p:nvPicPr>
          <p:cNvPr id="23" name="Google Shape;65;p14">
            <a:extLst>
              <a:ext uri="{FF2B5EF4-FFF2-40B4-BE49-F238E27FC236}">
                <a16:creationId xmlns:a16="http://schemas.microsoft.com/office/drawing/2014/main" id="{D2743C1A-122A-4E90-8051-86A3C8D1020D}"/>
              </a:ext>
            </a:extLst>
          </p:cNvPr>
          <p:cNvPicPr preferRelativeResize="0"/>
          <p:nvPr/>
        </p:nvPicPr>
        <p:blipFill rotWithShape="1">
          <a:blip r:embed="rId7">
            <a:alphaModFix/>
          </a:blip>
          <a:srcRect b="30453"/>
          <a:stretch/>
        </p:blipFill>
        <p:spPr>
          <a:xfrm>
            <a:off x="6476980" y="2791309"/>
            <a:ext cx="2597087" cy="1885164"/>
          </a:xfrm>
          <a:prstGeom prst="rect">
            <a:avLst/>
          </a:prstGeom>
          <a:noFill/>
          <a:ln>
            <a:noFill/>
          </a:ln>
        </p:spPr>
      </p:pic>
      <p:sp>
        <p:nvSpPr>
          <p:cNvPr id="24" name="Google Shape;66;p14">
            <a:extLst>
              <a:ext uri="{FF2B5EF4-FFF2-40B4-BE49-F238E27FC236}">
                <a16:creationId xmlns:a16="http://schemas.microsoft.com/office/drawing/2014/main" id="{69FDAFAD-B407-4FB3-A68D-9595B293F855}"/>
              </a:ext>
            </a:extLst>
          </p:cNvPr>
          <p:cNvSpPr txBox="1"/>
          <p:nvPr/>
        </p:nvSpPr>
        <p:spPr>
          <a:xfrm>
            <a:off x="419950" y="520307"/>
            <a:ext cx="2736600" cy="149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u="sng" dirty="0"/>
              <a:t>Cell-Type Data</a:t>
            </a:r>
          </a:p>
          <a:p>
            <a:pPr marL="0" lvl="0" indent="0" rtl="0">
              <a:spcBef>
                <a:spcPts val="0"/>
              </a:spcBef>
              <a:spcAft>
                <a:spcPts val="0"/>
              </a:spcAft>
              <a:buNone/>
            </a:pPr>
            <a:r>
              <a:rPr lang="en-US" sz="1200" dirty="0">
                <a:latin typeface="Times New Roman" panose="02020603050405020304" pitchFamily="18" charset="0"/>
                <a:cs typeface="Times New Roman" panose="02020603050405020304" pitchFamily="18" charset="0"/>
              </a:rPr>
              <a:t>Allen Cell Types Database</a:t>
            </a:r>
            <a:endParaRPr sz="1200" dirty="0">
              <a:latin typeface="Times New Roman" panose="02020603050405020304" pitchFamily="18" charset="0"/>
              <a:cs typeface="Times New Roman" panose="02020603050405020304" pitchFamily="18" charset="0"/>
            </a:endParaRPr>
          </a:p>
          <a:p>
            <a:pPr marL="0" lvl="0" indent="0" rtl="0">
              <a:spcBef>
                <a:spcPts val="0"/>
              </a:spcBef>
              <a:spcAft>
                <a:spcPts val="0"/>
              </a:spcAft>
              <a:buNone/>
            </a:pPr>
            <a:r>
              <a:rPr lang="en" sz="1200" u="sng" dirty="0">
                <a:solidFill>
                  <a:schemeClr val="accent5"/>
                </a:solidFill>
                <a:hlinkClick r:id="rId8"/>
              </a:rPr>
              <a:t>https://celltypes.brain-map.org/</a:t>
            </a:r>
            <a:endParaRPr dirty="0">
              <a:solidFill>
                <a:schemeClr val="dk1"/>
              </a:solidFill>
            </a:endParaRPr>
          </a:p>
          <a:p>
            <a:pPr marL="0" lvl="0" indent="0" rtl="0">
              <a:spcBef>
                <a:spcPts val="0"/>
              </a:spcBef>
              <a:spcAft>
                <a:spcPts val="0"/>
              </a:spcAft>
              <a:buNone/>
            </a:pPr>
            <a:endParaRPr sz="1300" dirty="0">
              <a:solidFill>
                <a:schemeClr val="dk1"/>
              </a:solidFill>
            </a:endParaRPr>
          </a:p>
          <a:p>
            <a:pPr marL="182880" marR="0" lvl="0" indent="-128269" rtl="0">
              <a:spcBef>
                <a:spcPts val="0"/>
              </a:spcBef>
              <a:spcAft>
                <a:spcPts val="0"/>
              </a:spcAft>
              <a:buClr>
                <a:schemeClr val="dk1"/>
              </a:buClr>
              <a:buSzPts val="1300"/>
              <a:buChar char="●"/>
            </a:pPr>
            <a:r>
              <a:rPr lang="en" sz="1300" dirty="0">
                <a:solidFill>
                  <a:schemeClr val="dk1"/>
                </a:solidFill>
              </a:rPr>
              <a:t>Electrophysiology Data</a:t>
            </a:r>
            <a:endParaRPr sz="1300" dirty="0">
              <a:solidFill>
                <a:schemeClr val="dk1"/>
              </a:solidFill>
            </a:endParaRPr>
          </a:p>
          <a:p>
            <a:pPr marL="182880" marR="0" lvl="0" indent="-128269" rtl="0">
              <a:spcBef>
                <a:spcPts val="0"/>
              </a:spcBef>
              <a:spcAft>
                <a:spcPts val="0"/>
              </a:spcAft>
              <a:buClr>
                <a:schemeClr val="dk1"/>
              </a:buClr>
              <a:buSzPts val="1300"/>
              <a:buChar char="●"/>
            </a:pPr>
            <a:r>
              <a:rPr lang="en" sz="1300" dirty="0">
                <a:solidFill>
                  <a:schemeClr val="dk1"/>
                </a:solidFill>
              </a:rPr>
              <a:t>Cell Morphology</a:t>
            </a:r>
            <a:endParaRPr sz="1300" dirty="0">
              <a:solidFill>
                <a:schemeClr val="dk1"/>
              </a:solidFill>
            </a:endParaRPr>
          </a:p>
          <a:p>
            <a:pPr marL="182880" marR="0" lvl="0" indent="-128269" rtl="0">
              <a:spcBef>
                <a:spcPts val="0"/>
              </a:spcBef>
              <a:spcAft>
                <a:spcPts val="0"/>
              </a:spcAft>
              <a:buClr>
                <a:schemeClr val="dk1"/>
              </a:buClr>
              <a:buSzPts val="1300"/>
              <a:buChar char="●"/>
            </a:pPr>
            <a:r>
              <a:rPr lang="en" sz="1300" dirty="0">
                <a:solidFill>
                  <a:schemeClr val="dk1"/>
                </a:solidFill>
              </a:rPr>
              <a:t>Transcriptomic Data</a:t>
            </a:r>
            <a:br>
              <a:rPr lang="en" sz="1300" dirty="0">
                <a:solidFill>
                  <a:schemeClr val="dk1"/>
                </a:solidFill>
              </a:rPr>
            </a:br>
            <a:endParaRPr dirty="0"/>
          </a:p>
        </p:txBody>
      </p:sp>
      <p:sp>
        <p:nvSpPr>
          <p:cNvPr id="25" name="Google Shape;67;p14">
            <a:extLst>
              <a:ext uri="{FF2B5EF4-FFF2-40B4-BE49-F238E27FC236}">
                <a16:creationId xmlns:a16="http://schemas.microsoft.com/office/drawing/2014/main" id="{0F54A916-8E77-4AC9-B786-8FCE4BC279B0}"/>
              </a:ext>
            </a:extLst>
          </p:cNvPr>
          <p:cNvSpPr txBox="1"/>
          <p:nvPr/>
        </p:nvSpPr>
        <p:spPr>
          <a:xfrm>
            <a:off x="2981451" y="520307"/>
            <a:ext cx="3495529" cy="188516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u="sng" dirty="0"/>
              <a:t>Connectivity Data</a:t>
            </a:r>
          </a:p>
          <a:p>
            <a:r>
              <a:rPr lang="en-US" sz="1200" dirty="0">
                <a:latin typeface="Times New Roman" panose="02020603050405020304" pitchFamily="18" charset="0"/>
                <a:cs typeface="Times New Roman" panose="02020603050405020304" pitchFamily="18" charset="0"/>
              </a:rPr>
              <a:t>Allen Mouse Brain Connectivity Atlas</a:t>
            </a:r>
          </a:p>
          <a:p>
            <a:r>
              <a:rPr lang="en-US" sz="1200" dirty="0" err="1">
                <a:latin typeface="Times New Roman" panose="02020603050405020304" pitchFamily="18" charset="0"/>
                <a:cs typeface="Times New Roman" panose="02020603050405020304" pitchFamily="18" charset="0"/>
              </a:rPr>
              <a:t>MICrONS</a:t>
            </a:r>
            <a:endParaRPr lang="en-US" sz="1200" dirty="0">
              <a:latin typeface="Times New Roman" panose="02020603050405020304" pitchFamily="18" charset="0"/>
              <a:cs typeface="Times New Roman" panose="02020603050405020304" pitchFamily="18" charset="0"/>
            </a:endParaRPr>
          </a:p>
          <a:p>
            <a:pPr lvl="0"/>
            <a:r>
              <a:rPr lang="en-US" sz="1200" u="sng" dirty="0">
                <a:solidFill>
                  <a:schemeClr val="accent5"/>
                </a:solidFill>
              </a:rPr>
              <a:t>https://</a:t>
            </a:r>
            <a:r>
              <a:rPr lang="en-US" sz="1200" u="sng" dirty="0" err="1">
                <a:solidFill>
                  <a:schemeClr val="accent5"/>
                </a:solidFill>
              </a:rPr>
              <a:t>portal.brain-map.org</a:t>
            </a:r>
            <a:r>
              <a:rPr lang="en-US" sz="1200" u="sng" dirty="0">
                <a:solidFill>
                  <a:schemeClr val="accent5"/>
                </a:solidFill>
              </a:rPr>
              <a:t>/explore/connectivity</a:t>
            </a:r>
            <a:br>
              <a:rPr lang="en" dirty="0">
                <a:solidFill>
                  <a:schemeClr val="dk1"/>
                </a:solidFill>
              </a:rPr>
            </a:br>
            <a:endParaRPr dirty="0">
              <a:solidFill>
                <a:schemeClr val="dk1"/>
              </a:solidFill>
            </a:endParaRPr>
          </a:p>
          <a:p>
            <a:pPr marL="182880" lvl="0" indent="-128269" rtl="0">
              <a:spcBef>
                <a:spcPts val="0"/>
              </a:spcBef>
              <a:spcAft>
                <a:spcPts val="0"/>
              </a:spcAft>
              <a:buClr>
                <a:schemeClr val="dk1"/>
              </a:buClr>
              <a:buSzPts val="1300"/>
              <a:buChar char="●"/>
            </a:pPr>
            <a:r>
              <a:rPr lang="en" sz="1300" dirty="0">
                <a:solidFill>
                  <a:schemeClr val="dk1"/>
                </a:solidFill>
              </a:rPr>
              <a:t>Whole-brain mesoscale connectivity</a:t>
            </a:r>
          </a:p>
          <a:p>
            <a:pPr marL="182880" lvl="0" indent="-128269" rtl="0">
              <a:spcBef>
                <a:spcPts val="0"/>
              </a:spcBef>
              <a:spcAft>
                <a:spcPts val="0"/>
              </a:spcAft>
              <a:buClr>
                <a:schemeClr val="dk1"/>
              </a:buClr>
              <a:buSzPts val="1300"/>
              <a:buChar char="●"/>
            </a:pPr>
            <a:r>
              <a:rPr lang="en" sz="1300" dirty="0">
                <a:solidFill>
                  <a:schemeClr val="dk1"/>
                </a:solidFill>
              </a:rPr>
              <a:t>Ultrastructural connectivity using EM</a:t>
            </a:r>
            <a:endParaRPr sz="1300" dirty="0">
              <a:solidFill>
                <a:schemeClr val="dk1"/>
              </a:solidFill>
            </a:endParaRPr>
          </a:p>
          <a:p>
            <a:pPr marL="182880" lvl="0" indent="-128269" rtl="0">
              <a:spcBef>
                <a:spcPts val="0"/>
              </a:spcBef>
              <a:spcAft>
                <a:spcPts val="0"/>
              </a:spcAft>
              <a:buClr>
                <a:schemeClr val="dk1"/>
              </a:buClr>
              <a:buSzPts val="1300"/>
              <a:buChar char="●"/>
            </a:pPr>
            <a:r>
              <a:rPr lang="en" sz="1300" dirty="0">
                <a:solidFill>
                  <a:schemeClr val="dk1"/>
                </a:solidFill>
              </a:rPr>
              <a:t>Synaptic physiology</a:t>
            </a:r>
            <a:endParaRPr sz="1300" dirty="0">
              <a:solidFill>
                <a:schemeClr val="dk1"/>
              </a:solidFill>
            </a:endParaRPr>
          </a:p>
          <a:p>
            <a:pPr marL="0" lvl="0" indent="0" rtl="0">
              <a:spcBef>
                <a:spcPts val="0"/>
              </a:spcBef>
              <a:spcAft>
                <a:spcPts val="0"/>
              </a:spcAft>
              <a:buNone/>
            </a:pPr>
            <a:endParaRPr dirty="0"/>
          </a:p>
        </p:txBody>
      </p:sp>
      <p:sp>
        <p:nvSpPr>
          <p:cNvPr id="26" name="Google Shape;68;p14">
            <a:extLst>
              <a:ext uri="{FF2B5EF4-FFF2-40B4-BE49-F238E27FC236}">
                <a16:creationId xmlns:a16="http://schemas.microsoft.com/office/drawing/2014/main" id="{F7AAFB17-7FF8-4C86-B8AC-DE0B36660852}"/>
              </a:ext>
            </a:extLst>
          </p:cNvPr>
          <p:cNvSpPr txBox="1"/>
          <p:nvPr/>
        </p:nvSpPr>
        <p:spPr>
          <a:xfrm>
            <a:off x="6531429" y="520306"/>
            <a:ext cx="2736601" cy="2051443"/>
          </a:xfrm>
          <a:prstGeom prst="rect">
            <a:avLst/>
          </a:prstGeom>
          <a:noFill/>
          <a:ln>
            <a:noFill/>
          </a:ln>
        </p:spPr>
        <p:txBody>
          <a:bodyPr spcFirstLastPara="1" wrap="square" lIns="91425" tIns="91425" rIns="91425" bIns="91425" anchor="t" anchorCtr="0">
            <a:noAutofit/>
          </a:bodyPr>
          <a:lstStyle/>
          <a:p>
            <a:pPr lvl="0"/>
            <a:r>
              <a:rPr lang="en" sz="1800" b="1" u="sng" dirty="0"/>
              <a:t>Recordings </a:t>
            </a:r>
            <a:r>
              <a:rPr lang="en" sz="1800" b="1" i="1" u="sng" dirty="0"/>
              <a:t>in vivo</a:t>
            </a:r>
            <a:r>
              <a:rPr lang="en" sz="1800" b="1" u="sng" dirty="0"/>
              <a:t> </a:t>
            </a:r>
          </a:p>
          <a:p>
            <a:r>
              <a:rPr lang="en-US" sz="1200" dirty="0">
                <a:latin typeface="Times New Roman" panose="02020603050405020304" pitchFamily="18" charset="0"/>
                <a:cs typeface="Times New Roman" panose="02020603050405020304" pitchFamily="18" charset="0"/>
              </a:rPr>
              <a:t>Behavioral Circuits and Sensory Processing</a:t>
            </a:r>
          </a:p>
          <a:p>
            <a:r>
              <a:rPr lang="en-US" sz="1200" u="sng" dirty="0">
                <a:solidFill>
                  <a:schemeClr val="hlink"/>
                </a:solidFill>
              </a:rPr>
              <a:t>https://</a:t>
            </a:r>
            <a:r>
              <a:rPr lang="en-US" sz="1200" u="sng" dirty="0" err="1">
                <a:solidFill>
                  <a:schemeClr val="hlink"/>
                </a:solidFill>
              </a:rPr>
              <a:t>portal.brain-map.org</a:t>
            </a:r>
            <a:r>
              <a:rPr lang="en-US" sz="1200" u="sng" dirty="0">
                <a:solidFill>
                  <a:schemeClr val="hlink"/>
                </a:solidFill>
              </a:rPr>
              <a:t>/explore/circuits</a:t>
            </a:r>
            <a:br>
              <a:rPr lang="en" dirty="0"/>
            </a:br>
            <a:endParaRPr dirty="0"/>
          </a:p>
          <a:p>
            <a:pPr marL="182880" lvl="0" indent="-128269" rtl="0">
              <a:spcBef>
                <a:spcPts val="0"/>
              </a:spcBef>
              <a:spcAft>
                <a:spcPts val="0"/>
              </a:spcAft>
              <a:buClr>
                <a:schemeClr val="dk1"/>
              </a:buClr>
              <a:buSzPts val="1300"/>
              <a:buChar char="●"/>
            </a:pPr>
            <a:r>
              <a:rPr lang="en" sz="1300" dirty="0">
                <a:solidFill>
                  <a:schemeClr val="dk1"/>
                </a:solidFill>
              </a:rPr>
              <a:t>Optical Physiology</a:t>
            </a:r>
            <a:endParaRPr sz="1300" dirty="0">
              <a:solidFill>
                <a:schemeClr val="dk1"/>
              </a:solidFill>
            </a:endParaRPr>
          </a:p>
          <a:p>
            <a:pPr marL="182880" lvl="0" indent="-128269" rtl="0">
              <a:spcBef>
                <a:spcPts val="0"/>
              </a:spcBef>
              <a:spcAft>
                <a:spcPts val="0"/>
              </a:spcAft>
              <a:buClr>
                <a:schemeClr val="dk1"/>
              </a:buClr>
              <a:buSzPts val="1300"/>
              <a:buChar char="●"/>
            </a:pPr>
            <a:r>
              <a:rPr lang="en" sz="1300" dirty="0">
                <a:solidFill>
                  <a:schemeClr val="dk1"/>
                </a:solidFill>
              </a:rPr>
              <a:t>Electrophysiology with </a:t>
            </a:r>
            <a:r>
              <a:rPr lang="en" sz="1300" dirty="0" err="1">
                <a:solidFill>
                  <a:schemeClr val="dk1"/>
                </a:solidFill>
              </a:rPr>
              <a:t>Neuropixels</a:t>
            </a:r>
            <a:endParaRPr sz="1300" dirty="0">
              <a:solidFill>
                <a:schemeClr val="dk1"/>
              </a:solidFill>
            </a:endParaRPr>
          </a:p>
        </p:txBody>
      </p:sp>
    </p:spTree>
    <p:extLst>
      <p:ext uri="{BB962C8B-B14F-4D97-AF65-F5344CB8AC3E}">
        <p14:creationId xmlns:p14="http://schemas.microsoft.com/office/powerpoint/2010/main" val="162631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3</a:t>
            </a:fld>
            <a:endParaRPr lang="en-US" dirty="0"/>
          </a:p>
        </p:txBody>
      </p:sp>
      <p:pic>
        <p:nvPicPr>
          <p:cNvPr id="9" name="Google Shape;73;p15">
            <a:extLst>
              <a:ext uri="{FF2B5EF4-FFF2-40B4-BE49-F238E27FC236}">
                <a16:creationId xmlns:a16="http://schemas.microsoft.com/office/drawing/2014/main" id="{B6AC761C-66CB-49B9-8859-1843C0A17E2F}"/>
              </a:ext>
            </a:extLst>
          </p:cNvPr>
          <p:cNvPicPr preferRelativeResize="0"/>
          <p:nvPr/>
        </p:nvPicPr>
        <p:blipFill>
          <a:blip r:embed="rId2">
            <a:alphaModFix/>
          </a:blip>
          <a:stretch>
            <a:fillRect/>
          </a:stretch>
        </p:blipFill>
        <p:spPr>
          <a:xfrm>
            <a:off x="2551783" y="891450"/>
            <a:ext cx="3883914" cy="3829458"/>
          </a:xfrm>
          <a:prstGeom prst="rect">
            <a:avLst/>
          </a:prstGeom>
          <a:noFill/>
          <a:ln>
            <a:noFill/>
          </a:ln>
        </p:spPr>
      </p:pic>
      <p:sp>
        <p:nvSpPr>
          <p:cNvPr id="10" name="Google Shape;74;p15">
            <a:extLst>
              <a:ext uri="{FF2B5EF4-FFF2-40B4-BE49-F238E27FC236}">
                <a16:creationId xmlns:a16="http://schemas.microsoft.com/office/drawing/2014/main" id="{33912474-C63D-4E03-A953-5D12A2CC6B86}"/>
              </a:ext>
            </a:extLst>
          </p:cNvPr>
          <p:cNvSpPr txBox="1">
            <a:spLocks noGrp="1"/>
          </p:cNvSpPr>
          <p:nvPr>
            <p:ph type="title"/>
          </p:nvPr>
        </p:nvSpPr>
        <p:spPr>
          <a:xfrm>
            <a:off x="240313" y="-15208"/>
            <a:ext cx="887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Experimental Pipelines at the Allen Institute</a:t>
            </a:r>
            <a:endParaRPr dirty="0"/>
          </a:p>
        </p:txBody>
      </p:sp>
      <p:grpSp>
        <p:nvGrpSpPr>
          <p:cNvPr id="11" name="Google Shape;75;p15">
            <a:extLst>
              <a:ext uri="{FF2B5EF4-FFF2-40B4-BE49-F238E27FC236}">
                <a16:creationId xmlns:a16="http://schemas.microsoft.com/office/drawing/2014/main" id="{4DCE6CC5-7EF5-4485-8E99-D8B370A1A5BD}"/>
              </a:ext>
            </a:extLst>
          </p:cNvPr>
          <p:cNvGrpSpPr/>
          <p:nvPr/>
        </p:nvGrpSpPr>
        <p:grpSpPr>
          <a:xfrm>
            <a:off x="1058199" y="1081200"/>
            <a:ext cx="2010284" cy="1439243"/>
            <a:chOff x="296100" y="980451"/>
            <a:chExt cx="1456200" cy="1185774"/>
          </a:xfrm>
        </p:grpSpPr>
        <p:pic>
          <p:nvPicPr>
            <p:cNvPr id="12" name="Google Shape;76;p15">
              <a:extLst>
                <a:ext uri="{FF2B5EF4-FFF2-40B4-BE49-F238E27FC236}">
                  <a16:creationId xmlns:a16="http://schemas.microsoft.com/office/drawing/2014/main" id="{B65E4F1F-C7F1-4CE2-88BE-59737B087C00}"/>
                </a:ext>
              </a:extLst>
            </p:cNvPr>
            <p:cNvPicPr preferRelativeResize="0"/>
            <p:nvPr/>
          </p:nvPicPr>
          <p:blipFill>
            <a:blip r:embed="rId3">
              <a:alphaModFix/>
            </a:blip>
            <a:stretch>
              <a:fillRect/>
            </a:stretch>
          </p:blipFill>
          <p:spPr>
            <a:xfrm>
              <a:off x="443975" y="980451"/>
              <a:ext cx="1160450" cy="987313"/>
            </a:xfrm>
            <a:prstGeom prst="rect">
              <a:avLst/>
            </a:prstGeom>
            <a:noFill/>
            <a:ln>
              <a:noFill/>
            </a:ln>
          </p:spPr>
        </p:pic>
        <p:sp>
          <p:nvSpPr>
            <p:cNvPr id="13" name="Google Shape;77;p15">
              <a:extLst>
                <a:ext uri="{FF2B5EF4-FFF2-40B4-BE49-F238E27FC236}">
                  <a16:creationId xmlns:a16="http://schemas.microsoft.com/office/drawing/2014/main" id="{C3A2E4A7-1460-491D-8B93-D36A28B4434D}"/>
                </a:ext>
              </a:extLst>
            </p:cNvPr>
            <p:cNvSpPr txBox="1"/>
            <p:nvPr/>
          </p:nvSpPr>
          <p:spPr>
            <a:xfrm>
              <a:off x="296100" y="2002725"/>
              <a:ext cx="1456200" cy="16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100" b="1"/>
                <a:t>Cell-Type Data</a:t>
              </a:r>
              <a:endParaRPr sz="1100" b="1"/>
            </a:p>
          </p:txBody>
        </p:sp>
      </p:grpSp>
      <p:grpSp>
        <p:nvGrpSpPr>
          <p:cNvPr id="14" name="Google Shape;78;p15">
            <a:extLst>
              <a:ext uri="{FF2B5EF4-FFF2-40B4-BE49-F238E27FC236}">
                <a16:creationId xmlns:a16="http://schemas.microsoft.com/office/drawing/2014/main" id="{D8AD8022-A1B9-4E40-876E-D827F5C9DCC4}"/>
              </a:ext>
            </a:extLst>
          </p:cNvPr>
          <p:cNvGrpSpPr/>
          <p:nvPr/>
        </p:nvGrpSpPr>
        <p:grpSpPr>
          <a:xfrm>
            <a:off x="-176795" y="1946194"/>
            <a:ext cx="2321280" cy="1659565"/>
            <a:chOff x="296100" y="2275448"/>
            <a:chExt cx="1456200" cy="967789"/>
          </a:xfrm>
        </p:grpSpPr>
        <p:pic>
          <p:nvPicPr>
            <p:cNvPr id="15" name="Google Shape;79;p15">
              <a:extLst>
                <a:ext uri="{FF2B5EF4-FFF2-40B4-BE49-F238E27FC236}">
                  <a16:creationId xmlns:a16="http://schemas.microsoft.com/office/drawing/2014/main" id="{84DE354D-7802-4AD1-8F27-D797BB878677}"/>
                </a:ext>
              </a:extLst>
            </p:cNvPr>
            <p:cNvPicPr preferRelativeResize="0"/>
            <p:nvPr/>
          </p:nvPicPr>
          <p:blipFill rotWithShape="1">
            <a:blip r:embed="rId4">
              <a:alphaModFix/>
            </a:blip>
            <a:srcRect b="21085"/>
            <a:stretch/>
          </p:blipFill>
          <p:spPr>
            <a:xfrm>
              <a:off x="794550" y="2275448"/>
              <a:ext cx="377125" cy="451289"/>
            </a:xfrm>
            <a:prstGeom prst="rect">
              <a:avLst/>
            </a:prstGeom>
            <a:noFill/>
            <a:ln>
              <a:noFill/>
            </a:ln>
          </p:spPr>
        </p:pic>
        <p:pic>
          <p:nvPicPr>
            <p:cNvPr id="16" name="Google Shape;80;p15">
              <a:extLst>
                <a:ext uri="{FF2B5EF4-FFF2-40B4-BE49-F238E27FC236}">
                  <a16:creationId xmlns:a16="http://schemas.microsoft.com/office/drawing/2014/main" id="{9E4AE632-85F9-4347-ACAE-9556F6D4363D}"/>
                </a:ext>
              </a:extLst>
            </p:cNvPr>
            <p:cNvPicPr preferRelativeResize="0"/>
            <p:nvPr/>
          </p:nvPicPr>
          <p:blipFill>
            <a:blip r:embed="rId5">
              <a:alphaModFix/>
            </a:blip>
            <a:stretch>
              <a:fillRect/>
            </a:stretch>
          </p:blipFill>
          <p:spPr>
            <a:xfrm>
              <a:off x="1091450" y="2690701"/>
              <a:ext cx="338046" cy="381050"/>
            </a:xfrm>
            <a:prstGeom prst="rect">
              <a:avLst/>
            </a:prstGeom>
            <a:noFill/>
            <a:ln>
              <a:noFill/>
            </a:ln>
          </p:spPr>
        </p:pic>
        <p:pic>
          <p:nvPicPr>
            <p:cNvPr id="17" name="Google Shape;81;p15">
              <a:extLst>
                <a:ext uri="{FF2B5EF4-FFF2-40B4-BE49-F238E27FC236}">
                  <a16:creationId xmlns:a16="http://schemas.microsoft.com/office/drawing/2014/main" id="{EA4D1BF5-1358-4E05-92A5-44FBA664EEF5}"/>
                </a:ext>
              </a:extLst>
            </p:cNvPr>
            <p:cNvPicPr preferRelativeResize="0"/>
            <p:nvPr/>
          </p:nvPicPr>
          <p:blipFill>
            <a:blip r:embed="rId6">
              <a:alphaModFix/>
            </a:blip>
            <a:stretch>
              <a:fillRect/>
            </a:stretch>
          </p:blipFill>
          <p:spPr>
            <a:xfrm>
              <a:off x="554025" y="2731723"/>
              <a:ext cx="398700" cy="299020"/>
            </a:xfrm>
            <a:prstGeom prst="rect">
              <a:avLst/>
            </a:prstGeom>
            <a:noFill/>
            <a:ln>
              <a:noFill/>
            </a:ln>
          </p:spPr>
        </p:pic>
        <p:sp>
          <p:nvSpPr>
            <p:cNvPr id="18" name="Google Shape;82;p15">
              <a:extLst>
                <a:ext uri="{FF2B5EF4-FFF2-40B4-BE49-F238E27FC236}">
                  <a16:creationId xmlns:a16="http://schemas.microsoft.com/office/drawing/2014/main" id="{667378C6-0CB4-4F61-96C4-868B2CB263D3}"/>
                </a:ext>
              </a:extLst>
            </p:cNvPr>
            <p:cNvSpPr txBox="1"/>
            <p:nvPr/>
          </p:nvSpPr>
          <p:spPr>
            <a:xfrm>
              <a:off x="296100" y="3079738"/>
              <a:ext cx="1456200" cy="16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100" b="1"/>
                <a:t>Connectivity Data</a:t>
              </a:r>
              <a:endParaRPr sz="1100" b="1"/>
            </a:p>
          </p:txBody>
        </p:sp>
      </p:grpSp>
      <p:grpSp>
        <p:nvGrpSpPr>
          <p:cNvPr id="19" name="Google Shape;83;p15">
            <a:extLst>
              <a:ext uri="{FF2B5EF4-FFF2-40B4-BE49-F238E27FC236}">
                <a16:creationId xmlns:a16="http://schemas.microsoft.com/office/drawing/2014/main" id="{F84148E3-EA6D-4091-AFE9-6E9767F7C894}"/>
              </a:ext>
            </a:extLst>
          </p:cNvPr>
          <p:cNvGrpSpPr/>
          <p:nvPr/>
        </p:nvGrpSpPr>
        <p:grpSpPr>
          <a:xfrm>
            <a:off x="1367589" y="3310188"/>
            <a:ext cx="1908271" cy="1455580"/>
            <a:chOff x="242250" y="3427161"/>
            <a:chExt cx="1563900" cy="1249639"/>
          </a:xfrm>
        </p:grpSpPr>
        <p:pic>
          <p:nvPicPr>
            <p:cNvPr id="20" name="Google Shape;84;p15">
              <a:extLst>
                <a:ext uri="{FF2B5EF4-FFF2-40B4-BE49-F238E27FC236}">
                  <a16:creationId xmlns:a16="http://schemas.microsoft.com/office/drawing/2014/main" id="{7D6C62A4-1F2D-4DCD-A0EA-5A701BC18CA2}"/>
                </a:ext>
              </a:extLst>
            </p:cNvPr>
            <p:cNvPicPr preferRelativeResize="0"/>
            <p:nvPr/>
          </p:nvPicPr>
          <p:blipFill>
            <a:blip r:embed="rId7">
              <a:alphaModFix/>
            </a:blip>
            <a:stretch>
              <a:fillRect/>
            </a:stretch>
          </p:blipFill>
          <p:spPr>
            <a:xfrm>
              <a:off x="490350" y="3427161"/>
              <a:ext cx="985525" cy="1086142"/>
            </a:xfrm>
            <a:prstGeom prst="rect">
              <a:avLst/>
            </a:prstGeom>
            <a:noFill/>
            <a:ln>
              <a:noFill/>
            </a:ln>
          </p:spPr>
        </p:pic>
        <p:sp>
          <p:nvSpPr>
            <p:cNvPr id="21" name="Google Shape;85;p15">
              <a:extLst>
                <a:ext uri="{FF2B5EF4-FFF2-40B4-BE49-F238E27FC236}">
                  <a16:creationId xmlns:a16="http://schemas.microsoft.com/office/drawing/2014/main" id="{C8853485-DB77-4063-8397-E772943487C2}"/>
                </a:ext>
              </a:extLst>
            </p:cNvPr>
            <p:cNvSpPr txBox="1"/>
            <p:nvPr/>
          </p:nvSpPr>
          <p:spPr>
            <a:xfrm>
              <a:off x="242250" y="4513300"/>
              <a:ext cx="1563900" cy="163500"/>
            </a:xfrm>
            <a:prstGeom prst="rect">
              <a:avLst/>
            </a:prstGeom>
            <a:noFill/>
            <a:ln>
              <a:noFill/>
            </a:ln>
          </p:spPr>
          <p:txBody>
            <a:bodyPr spcFirstLastPara="1" wrap="square" lIns="0" tIns="0" rIns="0" bIns="0" anchor="t" anchorCtr="0">
              <a:noAutofit/>
            </a:bodyPr>
            <a:lstStyle/>
            <a:p>
              <a:pPr lvl="0" algn="ctr"/>
              <a:r>
                <a:rPr lang="en" sz="1100" b="1" dirty="0"/>
                <a:t>Recordings </a:t>
              </a:r>
              <a:r>
                <a:rPr lang="en" sz="1100" b="1" i="1" dirty="0"/>
                <a:t>in vivo</a:t>
              </a:r>
              <a:endParaRPr sz="1100" b="1" dirty="0"/>
            </a:p>
          </p:txBody>
        </p:sp>
      </p:grpSp>
      <p:pic>
        <p:nvPicPr>
          <p:cNvPr id="22" name="Google Shape;86;p15">
            <a:extLst>
              <a:ext uri="{FF2B5EF4-FFF2-40B4-BE49-F238E27FC236}">
                <a16:creationId xmlns:a16="http://schemas.microsoft.com/office/drawing/2014/main" id="{5E2E95F2-9493-4F84-85DA-657BA840C0D4}"/>
              </a:ext>
            </a:extLst>
          </p:cNvPr>
          <p:cNvPicPr preferRelativeResize="0"/>
          <p:nvPr/>
        </p:nvPicPr>
        <p:blipFill>
          <a:blip r:embed="rId8">
            <a:alphaModFix/>
          </a:blip>
          <a:stretch>
            <a:fillRect/>
          </a:stretch>
        </p:blipFill>
        <p:spPr>
          <a:xfrm>
            <a:off x="6421535" y="2989354"/>
            <a:ext cx="1864633" cy="1638864"/>
          </a:xfrm>
          <a:prstGeom prst="rect">
            <a:avLst/>
          </a:prstGeom>
          <a:noFill/>
          <a:ln>
            <a:noFill/>
          </a:ln>
        </p:spPr>
      </p:pic>
      <p:pic>
        <p:nvPicPr>
          <p:cNvPr id="23" name="Google Shape;87;p15">
            <a:extLst>
              <a:ext uri="{FF2B5EF4-FFF2-40B4-BE49-F238E27FC236}">
                <a16:creationId xmlns:a16="http://schemas.microsoft.com/office/drawing/2014/main" id="{316070FB-80A8-4594-A7E4-9958782BB660}"/>
              </a:ext>
            </a:extLst>
          </p:cNvPr>
          <p:cNvPicPr preferRelativeResize="0"/>
          <p:nvPr/>
        </p:nvPicPr>
        <p:blipFill>
          <a:blip r:embed="rId9">
            <a:alphaModFix/>
          </a:blip>
          <a:stretch>
            <a:fillRect/>
          </a:stretch>
        </p:blipFill>
        <p:spPr>
          <a:xfrm>
            <a:off x="6422219" y="1126761"/>
            <a:ext cx="1864634" cy="1638865"/>
          </a:xfrm>
          <a:prstGeom prst="rect">
            <a:avLst/>
          </a:prstGeom>
          <a:noFill/>
          <a:ln>
            <a:noFill/>
          </a:ln>
        </p:spPr>
      </p:pic>
      <p:sp>
        <p:nvSpPr>
          <p:cNvPr id="24" name="Google Shape;88;p15">
            <a:extLst>
              <a:ext uri="{FF2B5EF4-FFF2-40B4-BE49-F238E27FC236}">
                <a16:creationId xmlns:a16="http://schemas.microsoft.com/office/drawing/2014/main" id="{F891404F-2124-4181-8B94-AC823BC2C3FC}"/>
              </a:ext>
            </a:extLst>
          </p:cNvPr>
          <p:cNvSpPr txBox="1"/>
          <p:nvPr/>
        </p:nvSpPr>
        <p:spPr>
          <a:xfrm>
            <a:off x="240313" y="532965"/>
            <a:ext cx="7717800" cy="7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Using this data we can create large-scale network models and simulations of the brain, which can in turn be used to drive future experiments.</a:t>
            </a:r>
            <a:endParaRPr dirty="0"/>
          </a:p>
        </p:txBody>
      </p:sp>
    </p:spTree>
    <p:extLst>
      <p:ext uri="{BB962C8B-B14F-4D97-AF65-F5344CB8AC3E}">
        <p14:creationId xmlns:p14="http://schemas.microsoft.com/office/powerpoint/2010/main" val="33152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4</a:t>
            </a:fld>
            <a:endParaRPr lang="en-US" dirty="0"/>
          </a:p>
        </p:txBody>
      </p:sp>
      <p:pic>
        <p:nvPicPr>
          <p:cNvPr id="4" name="Google Shape;93;p16">
            <a:extLst>
              <a:ext uri="{FF2B5EF4-FFF2-40B4-BE49-F238E27FC236}">
                <a16:creationId xmlns:a16="http://schemas.microsoft.com/office/drawing/2014/main" id="{0B10ACD7-30BA-42DA-9943-ADDCF721827E}"/>
              </a:ext>
            </a:extLst>
          </p:cNvPr>
          <p:cNvPicPr preferRelativeResize="0"/>
          <p:nvPr/>
        </p:nvPicPr>
        <p:blipFill rotWithShape="1">
          <a:blip r:embed="rId2">
            <a:alphaModFix/>
          </a:blip>
          <a:srcRect/>
          <a:stretch/>
        </p:blipFill>
        <p:spPr>
          <a:xfrm>
            <a:off x="6545375" y="1101142"/>
            <a:ext cx="1264200" cy="1285500"/>
          </a:xfrm>
          <a:prstGeom prst="rect">
            <a:avLst/>
          </a:prstGeom>
          <a:noFill/>
          <a:ln>
            <a:noFill/>
          </a:ln>
        </p:spPr>
      </p:pic>
      <p:pic>
        <p:nvPicPr>
          <p:cNvPr id="5" name="Google Shape;94;p16">
            <a:extLst>
              <a:ext uri="{FF2B5EF4-FFF2-40B4-BE49-F238E27FC236}">
                <a16:creationId xmlns:a16="http://schemas.microsoft.com/office/drawing/2014/main" id="{C05DE9C8-BE48-440A-B5B7-AA8F4ED2D51D}"/>
              </a:ext>
            </a:extLst>
          </p:cNvPr>
          <p:cNvPicPr preferRelativeResize="0"/>
          <p:nvPr/>
        </p:nvPicPr>
        <p:blipFill rotWithShape="1">
          <a:blip r:embed="rId3">
            <a:alphaModFix/>
          </a:blip>
          <a:srcRect/>
          <a:stretch/>
        </p:blipFill>
        <p:spPr>
          <a:xfrm>
            <a:off x="888075" y="1015206"/>
            <a:ext cx="1380300" cy="1328700"/>
          </a:xfrm>
          <a:prstGeom prst="rect">
            <a:avLst/>
          </a:prstGeom>
          <a:noFill/>
          <a:ln>
            <a:noFill/>
          </a:ln>
        </p:spPr>
      </p:pic>
      <p:pic>
        <p:nvPicPr>
          <p:cNvPr id="6" name="Google Shape;95;p16">
            <a:extLst>
              <a:ext uri="{FF2B5EF4-FFF2-40B4-BE49-F238E27FC236}">
                <a16:creationId xmlns:a16="http://schemas.microsoft.com/office/drawing/2014/main" id="{62F16D99-7D0F-43B5-9239-953F9DA9314C}"/>
              </a:ext>
            </a:extLst>
          </p:cNvPr>
          <p:cNvPicPr preferRelativeResize="0"/>
          <p:nvPr/>
        </p:nvPicPr>
        <p:blipFill rotWithShape="1">
          <a:blip r:embed="rId4">
            <a:alphaModFix/>
          </a:blip>
          <a:srcRect l="13474" t="16874" r="19524"/>
          <a:stretch/>
        </p:blipFill>
        <p:spPr>
          <a:xfrm>
            <a:off x="4569850" y="1101143"/>
            <a:ext cx="1701300" cy="1285500"/>
          </a:xfrm>
          <a:prstGeom prst="rect">
            <a:avLst/>
          </a:prstGeom>
          <a:noFill/>
          <a:ln>
            <a:noFill/>
          </a:ln>
        </p:spPr>
      </p:pic>
      <p:pic>
        <p:nvPicPr>
          <p:cNvPr id="7" name="Google Shape;96;p16">
            <a:extLst>
              <a:ext uri="{FF2B5EF4-FFF2-40B4-BE49-F238E27FC236}">
                <a16:creationId xmlns:a16="http://schemas.microsoft.com/office/drawing/2014/main" id="{5573D950-C97D-4019-9FDC-6D25C1FF35F2}"/>
              </a:ext>
            </a:extLst>
          </p:cNvPr>
          <p:cNvPicPr preferRelativeResize="0"/>
          <p:nvPr/>
        </p:nvPicPr>
        <p:blipFill rotWithShape="1">
          <a:blip r:embed="rId5">
            <a:alphaModFix/>
          </a:blip>
          <a:srcRect t="16506" r="33620" b="25959"/>
          <a:stretch/>
        </p:blipFill>
        <p:spPr>
          <a:xfrm rot="5400000">
            <a:off x="2158375" y="1340104"/>
            <a:ext cx="1328700" cy="678900"/>
          </a:xfrm>
          <a:prstGeom prst="rect">
            <a:avLst/>
          </a:prstGeom>
          <a:noFill/>
          <a:ln>
            <a:noFill/>
          </a:ln>
        </p:spPr>
      </p:pic>
      <p:grpSp>
        <p:nvGrpSpPr>
          <p:cNvPr id="8" name="Google Shape;97;p16">
            <a:extLst>
              <a:ext uri="{FF2B5EF4-FFF2-40B4-BE49-F238E27FC236}">
                <a16:creationId xmlns:a16="http://schemas.microsoft.com/office/drawing/2014/main" id="{52D55E35-8975-4C7E-926F-BFC6FEE5CB58}"/>
              </a:ext>
            </a:extLst>
          </p:cNvPr>
          <p:cNvGrpSpPr/>
          <p:nvPr/>
        </p:nvGrpSpPr>
        <p:grpSpPr>
          <a:xfrm>
            <a:off x="3563832" y="1079550"/>
            <a:ext cx="687191" cy="1199993"/>
            <a:chOff x="5780982" y="2898958"/>
            <a:chExt cx="1520670" cy="2918271"/>
          </a:xfrm>
        </p:grpSpPr>
        <p:grpSp>
          <p:nvGrpSpPr>
            <p:cNvPr id="9" name="Google Shape;98;p16">
              <a:extLst>
                <a:ext uri="{FF2B5EF4-FFF2-40B4-BE49-F238E27FC236}">
                  <a16:creationId xmlns:a16="http://schemas.microsoft.com/office/drawing/2014/main" id="{9C7C714C-EE04-4BB3-8028-4C2071727A63}"/>
                </a:ext>
              </a:extLst>
            </p:cNvPr>
            <p:cNvGrpSpPr/>
            <p:nvPr/>
          </p:nvGrpSpPr>
          <p:grpSpPr>
            <a:xfrm>
              <a:off x="5780982" y="5004464"/>
              <a:ext cx="1520670" cy="812764"/>
              <a:chOff x="658497" y="2762250"/>
              <a:chExt cx="2331600" cy="1246188"/>
            </a:xfrm>
          </p:grpSpPr>
          <p:cxnSp>
            <p:nvCxnSpPr>
              <p:cNvPr id="24" name="Google Shape;99;p16">
                <a:extLst>
                  <a:ext uri="{FF2B5EF4-FFF2-40B4-BE49-F238E27FC236}">
                    <a16:creationId xmlns:a16="http://schemas.microsoft.com/office/drawing/2014/main" id="{12553CCD-3448-4F3F-87B6-4310F199BAC7}"/>
                  </a:ext>
                </a:extLst>
              </p:cNvPr>
              <p:cNvCxnSpPr/>
              <p:nvPr/>
            </p:nvCxnSpPr>
            <p:spPr>
              <a:xfrm>
                <a:off x="1226344" y="2762250"/>
                <a:ext cx="1200" cy="12453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cxnSp>
            <p:nvCxnSpPr>
              <p:cNvPr id="25" name="Google Shape;100;p16">
                <a:extLst>
                  <a:ext uri="{FF2B5EF4-FFF2-40B4-BE49-F238E27FC236}">
                    <a16:creationId xmlns:a16="http://schemas.microsoft.com/office/drawing/2014/main" id="{7890932A-7D32-4243-A0F9-01AAA49F9632}"/>
                  </a:ext>
                </a:extLst>
              </p:cNvPr>
              <p:cNvCxnSpPr/>
              <p:nvPr/>
            </p:nvCxnSpPr>
            <p:spPr>
              <a:xfrm rot="10800000">
                <a:off x="1221169" y="4001238"/>
                <a:ext cx="1195800" cy="72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sp>
            <p:nvSpPr>
              <p:cNvPr id="26" name="Google Shape;101;p16">
                <a:extLst>
                  <a:ext uri="{FF2B5EF4-FFF2-40B4-BE49-F238E27FC236}">
                    <a16:creationId xmlns:a16="http://schemas.microsoft.com/office/drawing/2014/main" id="{69475669-9BCD-4A63-AA71-D8D4A2B44C00}"/>
                  </a:ext>
                </a:extLst>
              </p:cNvPr>
              <p:cNvSpPr/>
              <p:nvPr/>
            </p:nvSpPr>
            <p:spPr>
              <a:xfrm>
                <a:off x="1301316" y="2775297"/>
                <a:ext cx="972000" cy="591300"/>
              </a:xfrm>
              <a:custGeom>
                <a:avLst/>
                <a:gdLst/>
                <a:ahLst/>
                <a:cxnLst/>
                <a:rect l="l" t="t" r="r" b="b"/>
                <a:pathLst>
                  <a:path w="120000" h="120000" extrusionOk="0">
                    <a:moveTo>
                      <a:pt x="0" y="108202"/>
                    </a:moveTo>
                    <a:cubicBezTo>
                      <a:pt x="5161" y="113241"/>
                      <a:pt x="10322" y="118279"/>
                      <a:pt x="15483" y="117749"/>
                    </a:cubicBezTo>
                    <a:cubicBezTo>
                      <a:pt x="20645" y="117218"/>
                      <a:pt x="24838" y="124643"/>
                      <a:pt x="30967" y="105020"/>
                    </a:cubicBezTo>
                    <a:cubicBezTo>
                      <a:pt x="37096" y="85397"/>
                      <a:pt x="45161" y="-1051"/>
                      <a:pt x="52258" y="9"/>
                    </a:cubicBezTo>
                    <a:cubicBezTo>
                      <a:pt x="59354" y="1070"/>
                      <a:pt x="66774" y="92822"/>
                      <a:pt x="73548" y="111384"/>
                    </a:cubicBezTo>
                    <a:cubicBezTo>
                      <a:pt x="80322" y="129947"/>
                      <a:pt x="85161" y="112976"/>
                      <a:pt x="92903" y="111384"/>
                    </a:cubicBezTo>
                    <a:cubicBezTo>
                      <a:pt x="100645" y="109793"/>
                      <a:pt x="120000" y="101838"/>
                      <a:pt x="120000" y="101838"/>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27" name="Google Shape;102;p16">
                <a:extLst>
                  <a:ext uri="{FF2B5EF4-FFF2-40B4-BE49-F238E27FC236}">
                    <a16:creationId xmlns:a16="http://schemas.microsoft.com/office/drawing/2014/main" id="{675B8617-2093-4F96-9103-97F5755F5DAB}"/>
                  </a:ext>
                </a:extLst>
              </p:cNvPr>
              <p:cNvSpPr/>
              <p:nvPr/>
            </p:nvSpPr>
            <p:spPr>
              <a:xfrm>
                <a:off x="1285638" y="3447011"/>
                <a:ext cx="1081800" cy="498000"/>
              </a:xfrm>
              <a:custGeom>
                <a:avLst/>
                <a:gdLst/>
                <a:ahLst/>
                <a:cxnLst/>
                <a:rect l="l" t="t" r="r" b="b"/>
                <a:pathLst>
                  <a:path w="120000" h="120000" extrusionOk="0">
                    <a:moveTo>
                      <a:pt x="0" y="79970"/>
                    </a:moveTo>
                    <a:cubicBezTo>
                      <a:pt x="5362" y="37145"/>
                      <a:pt x="10724" y="-5678"/>
                      <a:pt x="15652" y="619"/>
                    </a:cubicBezTo>
                    <a:cubicBezTo>
                      <a:pt x="20579" y="6916"/>
                      <a:pt x="24637" y="105160"/>
                      <a:pt x="29565" y="117756"/>
                    </a:cubicBezTo>
                    <a:cubicBezTo>
                      <a:pt x="34492" y="130351"/>
                      <a:pt x="39420" y="86267"/>
                      <a:pt x="45217" y="76191"/>
                    </a:cubicBezTo>
                    <a:cubicBezTo>
                      <a:pt x="51014" y="66115"/>
                      <a:pt x="51883" y="61706"/>
                      <a:pt x="64347" y="57298"/>
                    </a:cubicBezTo>
                    <a:cubicBezTo>
                      <a:pt x="76811" y="52890"/>
                      <a:pt x="120000" y="49741"/>
                      <a:pt x="120000" y="49741"/>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cxnSp>
            <p:nvCxnSpPr>
              <p:cNvPr id="28" name="Google Shape;103;p16">
                <a:extLst>
                  <a:ext uri="{FF2B5EF4-FFF2-40B4-BE49-F238E27FC236}">
                    <a16:creationId xmlns:a16="http://schemas.microsoft.com/office/drawing/2014/main" id="{6AD24042-9287-4810-B8EC-A72E61BC9619}"/>
                  </a:ext>
                </a:extLst>
              </p:cNvPr>
              <p:cNvCxnSpPr/>
              <p:nvPr/>
            </p:nvCxnSpPr>
            <p:spPr>
              <a:xfrm>
                <a:off x="658497" y="3402540"/>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cxnSp>
            <p:nvCxnSpPr>
              <p:cNvPr id="29" name="Google Shape;104;p16">
                <a:extLst>
                  <a:ext uri="{FF2B5EF4-FFF2-40B4-BE49-F238E27FC236}">
                    <a16:creationId xmlns:a16="http://schemas.microsoft.com/office/drawing/2014/main" id="{58D2B424-6528-45B8-A17A-15CD02697A2A}"/>
                  </a:ext>
                </a:extLst>
              </p:cNvPr>
              <p:cNvCxnSpPr/>
              <p:nvPr/>
            </p:nvCxnSpPr>
            <p:spPr>
              <a:xfrm>
                <a:off x="2488497" y="3398141"/>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grpSp>
        <p:grpSp>
          <p:nvGrpSpPr>
            <p:cNvPr id="10" name="Google Shape;105;p16">
              <a:extLst>
                <a:ext uri="{FF2B5EF4-FFF2-40B4-BE49-F238E27FC236}">
                  <a16:creationId xmlns:a16="http://schemas.microsoft.com/office/drawing/2014/main" id="{8D8F500D-DE4E-4B7C-91F8-FCD9C27427EF}"/>
                </a:ext>
              </a:extLst>
            </p:cNvPr>
            <p:cNvGrpSpPr/>
            <p:nvPr/>
          </p:nvGrpSpPr>
          <p:grpSpPr>
            <a:xfrm>
              <a:off x="5780982" y="2898958"/>
              <a:ext cx="1520670" cy="812764"/>
              <a:chOff x="658497" y="2762250"/>
              <a:chExt cx="2331600" cy="1246188"/>
            </a:xfrm>
          </p:grpSpPr>
          <p:cxnSp>
            <p:nvCxnSpPr>
              <p:cNvPr id="18" name="Google Shape;106;p16">
                <a:extLst>
                  <a:ext uri="{FF2B5EF4-FFF2-40B4-BE49-F238E27FC236}">
                    <a16:creationId xmlns:a16="http://schemas.microsoft.com/office/drawing/2014/main" id="{802C756A-A4E5-4719-8ED2-9536D6C392F3}"/>
                  </a:ext>
                </a:extLst>
              </p:cNvPr>
              <p:cNvCxnSpPr/>
              <p:nvPr/>
            </p:nvCxnSpPr>
            <p:spPr>
              <a:xfrm>
                <a:off x="1226344" y="2762250"/>
                <a:ext cx="1200" cy="12453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cxnSp>
            <p:nvCxnSpPr>
              <p:cNvPr id="19" name="Google Shape;107;p16">
                <a:extLst>
                  <a:ext uri="{FF2B5EF4-FFF2-40B4-BE49-F238E27FC236}">
                    <a16:creationId xmlns:a16="http://schemas.microsoft.com/office/drawing/2014/main" id="{F363F941-734A-43D0-8617-16DE2366DAFC}"/>
                  </a:ext>
                </a:extLst>
              </p:cNvPr>
              <p:cNvCxnSpPr/>
              <p:nvPr/>
            </p:nvCxnSpPr>
            <p:spPr>
              <a:xfrm rot="10800000">
                <a:off x="1221169" y="4001238"/>
                <a:ext cx="1195800" cy="72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sp>
            <p:nvSpPr>
              <p:cNvPr id="20" name="Google Shape;108;p16">
                <a:extLst>
                  <a:ext uri="{FF2B5EF4-FFF2-40B4-BE49-F238E27FC236}">
                    <a16:creationId xmlns:a16="http://schemas.microsoft.com/office/drawing/2014/main" id="{27347177-09A8-45E2-826B-4E1DE9FCE33F}"/>
                  </a:ext>
                </a:extLst>
              </p:cNvPr>
              <p:cNvSpPr/>
              <p:nvPr/>
            </p:nvSpPr>
            <p:spPr>
              <a:xfrm>
                <a:off x="1301316" y="2775297"/>
                <a:ext cx="972000" cy="591300"/>
              </a:xfrm>
              <a:custGeom>
                <a:avLst/>
                <a:gdLst/>
                <a:ahLst/>
                <a:cxnLst/>
                <a:rect l="l" t="t" r="r" b="b"/>
                <a:pathLst>
                  <a:path w="120000" h="120000" extrusionOk="0">
                    <a:moveTo>
                      <a:pt x="0" y="108202"/>
                    </a:moveTo>
                    <a:cubicBezTo>
                      <a:pt x="5161" y="113241"/>
                      <a:pt x="10322" y="118279"/>
                      <a:pt x="15483" y="117749"/>
                    </a:cubicBezTo>
                    <a:cubicBezTo>
                      <a:pt x="20645" y="117218"/>
                      <a:pt x="24838" y="124643"/>
                      <a:pt x="30967" y="105020"/>
                    </a:cubicBezTo>
                    <a:cubicBezTo>
                      <a:pt x="37096" y="85397"/>
                      <a:pt x="45161" y="-1051"/>
                      <a:pt x="52258" y="9"/>
                    </a:cubicBezTo>
                    <a:cubicBezTo>
                      <a:pt x="59354" y="1070"/>
                      <a:pt x="66774" y="92822"/>
                      <a:pt x="73548" y="111384"/>
                    </a:cubicBezTo>
                    <a:cubicBezTo>
                      <a:pt x="80322" y="129947"/>
                      <a:pt x="85161" y="112976"/>
                      <a:pt x="92903" y="111384"/>
                    </a:cubicBezTo>
                    <a:cubicBezTo>
                      <a:pt x="100645" y="109793"/>
                      <a:pt x="120000" y="101838"/>
                      <a:pt x="120000" y="101838"/>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21" name="Google Shape;109;p16">
                <a:extLst>
                  <a:ext uri="{FF2B5EF4-FFF2-40B4-BE49-F238E27FC236}">
                    <a16:creationId xmlns:a16="http://schemas.microsoft.com/office/drawing/2014/main" id="{C0B2B1C3-AE13-49D4-8B0B-174DC2A4DABC}"/>
                  </a:ext>
                </a:extLst>
              </p:cNvPr>
              <p:cNvSpPr/>
              <p:nvPr/>
            </p:nvSpPr>
            <p:spPr>
              <a:xfrm>
                <a:off x="1285638" y="3447011"/>
                <a:ext cx="1081800" cy="498000"/>
              </a:xfrm>
              <a:custGeom>
                <a:avLst/>
                <a:gdLst/>
                <a:ahLst/>
                <a:cxnLst/>
                <a:rect l="l" t="t" r="r" b="b"/>
                <a:pathLst>
                  <a:path w="120000" h="120000" extrusionOk="0">
                    <a:moveTo>
                      <a:pt x="0" y="79970"/>
                    </a:moveTo>
                    <a:cubicBezTo>
                      <a:pt x="5362" y="37145"/>
                      <a:pt x="10724" y="-5678"/>
                      <a:pt x="15652" y="619"/>
                    </a:cubicBezTo>
                    <a:cubicBezTo>
                      <a:pt x="20579" y="6916"/>
                      <a:pt x="24637" y="105160"/>
                      <a:pt x="29565" y="117756"/>
                    </a:cubicBezTo>
                    <a:cubicBezTo>
                      <a:pt x="34492" y="130351"/>
                      <a:pt x="39420" y="86267"/>
                      <a:pt x="45217" y="76191"/>
                    </a:cubicBezTo>
                    <a:cubicBezTo>
                      <a:pt x="51014" y="66115"/>
                      <a:pt x="51883" y="61706"/>
                      <a:pt x="64347" y="57298"/>
                    </a:cubicBezTo>
                    <a:cubicBezTo>
                      <a:pt x="76811" y="52890"/>
                      <a:pt x="120000" y="49741"/>
                      <a:pt x="120000" y="49741"/>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cxnSp>
            <p:nvCxnSpPr>
              <p:cNvPr id="22" name="Google Shape;110;p16">
                <a:extLst>
                  <a:ext uri="{FF2B5EF4-FFF2-40B4-BE49-F238E27FC236}">
                    <a16:creationId xmlns:a16="http://schemas.microsoft.com/office/drawing/2014/main" id="{3F26C639-B7A5-4514-A48F-9698E1D8430E}"/>
                  </a:ext>
                </a:extLst>
              </p:cNvPr>
              <p:cNvCxnSpPr/>
              <p:nvPr/>
            </p:nvCxnSpPr>
            <p:spPr>
              <a:xfrm>
                <a:off x="658497" y="3402540"/>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cxnSp>
            <p:nvCxnSpPr>
              <p:cNvPr id="23" name="Google Shape;111;p16">
                <a:extLst>
                  <a:ext uri="{FF2B5EF4-FFF2-40B4-BE49-F238E27FC236}">
                    <a16:creationId xmlns:a16="http://schemas.microsoft.com/office/drawing/2014/main" id="{0CFEF667-32C8-4396-8AA1-14FBE7A3A385}"/>
                  </a:ext>
                </a:extLst>
              </p:cNvPr>
              <p:cNvCxnSpPr/>
              <p:nvPr/>
            </p:nvCxnSpPr>
            <p:spPr>
              <a:xfrm>
                <a:off x="2488497" y="3398141"/>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grpSp>
        <p:grpSp>
          <p:nvGrpSpPr>
            <p:cNvPr id="11" name="Google Shape;112;p16">
              <a:extLst>
                <a:ext uri="{FF2B5EF4-FFF2-40B4-BE49-F238E27FC236}">
                  <a16:creationId xmlns:a16="http://schemas.microsoft.com/office/drawing/2014/main" id="{63DE1926-1A30-4482-9655-7CE4C880AAA1}"/>
                </a:ext>
              </a:extLst>
            </p:cNvPr>
            <p:cNvGrpSpPr/>
            <p:nvPr/>
          </p:nvGrpSpPr>
          <p:grpSpPr>
            <a:xfrm>
              <a:off x="5780982" y="3951712"/>
              <a:ext cx="1520670" cy="812764"/>
              <a:chOff x="658497" y="2762250"/>
              <a:chExt cx="2331600" cy="1246188"/>
            </a:xfrm>
          </p:grpSpPr>
          <p:cxnSp>
            <p:nvCxnSpPr>
              <p:cNvPr id="12" name="Google Shape;113;p16">
                <a:extLst>
                  <a:ext uri="{FF2B5EF4-FFF2-40B4-BE49-F238E27FC236}">
                    <a16:creationId xmlns:a16="http://schemas.microsoft.com/office/drawing/2014/main" id="{C47EACAB-B569-4BF1-A760-58538BC81BF5}"/>
                  </a:ext>
                </a:extLst>
              </p:cNvPr>
              <p:cNvCxnSpPr/>
              <p:nvPr/>
            </p:nvCxnSpPr>
            <p:spPr>
              <a:xfrm>
                <a:off x="1226344" y="2762250"/>
                <a:ext cx="1200" cy="12453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cxnSp>
            <p:nvCxnSpPr>
              <p:cNvPr id="13" name="Google Shape;114;p16">
                <a:extLst>
                  <a:ext uri="{FF2B5EF4-FFF2-40B4-BE49-F238E27FC236}">
                    <a16:creationId xmlns:a16="http://schemas.microsoft.com/office/drawing/2014/main" id="{66269D59-3CF7-4E5F-B12E-317BE600C0CC}"/>
                  </a:ext>
                </a:extLst>
              </p:cNvPr>
              <p:cNvCxnSpPr/>
              <p:nvPr/>
            </p:nvCxnSpPr>
            <p:spPr>
              <a:xfrm rot="10800000">
                <a:off x="1221169" y="4001238"/>
                <a:ext cx="1195800" cy="7200"/>
              </a:xfrm>
              <a:prstGeom prst="straightConnector1">
                <a:avLst/>
              </a:pr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cxnSp>
          <p:sp>
            <p:nvSpPr>
              <p:cNvPr id="14" name="Google Shape;115;p16">
                <a:extLst>
                  <a:ext uri="{FF2B5EF4-FFF2-40B4-BE49-F238E27FC236}">
                    <a16:creationId xmlns:a16="http://schemas.microsoft.com/office/drawing/2014/main" id="{73EDFCA3-52CA-45D5-9F11-D0E521D8344F}"/>
                  </a:ext>
                </a:extLst>
              </p:cNvPr>
              <p:cNvSpPr/>
              <p:nvPr/>
            </p:nvSpPr>
            <p:spPr>
              <a:xfrm>
                <a:off x="1301316" y="2775297"/>
                <a:ext cx="972000" cy="591300"/>
              </a:xfrm>
              <a:custGeom>
                <a:avLst/>
                <a:gdLst/>
                <a:ahLst/>
                <a:cxnLst/>
                <a:rect l="l" t="t" r="r" b="b"/>
                <a:pathLst>
                  <a:path w="120000" h="120000" extrusionOk="0">
                    <a:moveTo>
                      <a:pt x="0" y="108202"/>
                    </a:moveTo>
                    <a:cubicBezTo>
                      <a:pt x="5161" y="113241"/>
                      <a:pt x="10322" y="118279"/>
                      <a:pt x="15483" y="117749"/>
                    </a:cubicBezTo>
                    <a:cubicBezTo>
                      <a:pt x="20645" y="117218"/>
                      <a:pt x="24838" y="124643"/>
                      <a:pt x="30967" y="105020"/>
                    </a:cubicBezTo>
                    <a:cubicBezTo>
                      <a:pt x="37096" y="85397"/>
                      <a:pt x="45161" y="-1051"/>
                      <a:pt x="52258" y="9"/>
                    </a:cubicBezTo>
                    <a:cubicBezTo>
                      <a:pt x="59354" y="1070"/>
                      <a:pt x="66774" y="92822"/>
                      <a:pt x="73548" y="111384"/>
                    </a:cubicBezTo>
                    <a:cubicBezTo>
                      <a:pt x="80322" y="129947"/>
                      <a:pt x="85161" y="112976"/>
                      <a:pt x="92903" y="111384"/>
                    </a:cubicBezTo>
                    <a:cubicBezTo>
                      <a:pt x="100645" y="109793"/>
                      <a:pt x="120000" y="101838"/>
                      <a:pt x="120000" y="101838"/>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sp>
            <p:nvSpPr>
              <p:cNvPr id="15" name="Google Shape;116;p16">
                <a:extLst>
                  <a:ext uri="{FF2B5EF4-FFF2-40B4-BE49-F238E27FC236}">
                    <a16:creationId xmlns:a16="http://schemas.microsoft.com/office/drawing/2014/main" id="{45B6A8C7-B782-4330-AB4C-E008C6F60A0D}"/>
                  </a:ext>
                </a:extLst>
              </p:cNvPr>
              <p:cNvSpPr/>
              <p:nvPr/>
            </p:nvSpPr>
            <p:spPr>
              <a:xfrm>
                <a:off x="1285638" y="3447011"/>
                <a:ext cx="1081800" cy="498000"/>
              </a:xfrm>
              <a:custGeom>
                <a:avLst/>
                <a:gdLst/>
                <a:ahLst/>
                <a:cxnLst/>
                <a:rect l="l" t="t" r="r" b="b"/>
                <a:pathLst>
                  <a:path w="120000" h="120000" extrusionOk="0">
                    <a:moveTo>
                      <a:pt x="0" y="79970"/>
                    </a:moveTo>
                    <a:cubicBezTo>
                      <a:pt x="5362" y="37145"/>
                      <a:pt x="10724" y="-5678"/>
                      <a:pt x="15652" y="619"/>
                    </a:cubicBezTo>
                    <a:cubicBezTo>
                      <a:pt x="20579" y="6916"/>
                      <a:pt x="24637" y="105160"/>
                      <a:pt x="29565" y="117756"/>
                    </a:cubicBezTo>
                    <a:cubicBezTo>
                      <a:pt x="34492" y="130351"/>
                      <a:pt x="39420" y="86267"/>
                      <a:pt x="45217" y="76191"/>
                    </a:cubicBezTo>
                    <a:cubicBezTo>
                      <a:pt x="51014" y="66115"/>
                      <a:pt x="51883" y="61706"/>
                      <a:pt x="64347" y="57298"/>
                    </a:cubicBezTo>
                    <a:cubicBezTo>
                      <a:pt x="76811" y="52890"/>
                      <a:pt x="120000" y="49741"/>
                      <a:pt x="120000" y="49741"/>
                    </a:cubicBezTo>
                  </a:path>
                </a:pathLst>
              </a:custGeom>
              <a:noFill/>
              <a:ln w="25400" cap="flat" cmpd="sng">
                <a:solidFill>
                  <a:srgbClr val="003056"/>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50" b="0" i="0" u="none" strike="noStrike" cap="none">
                  <a:solidFill>
                    <a:srgbClr val="000000"/>
                  </a:solidFill>
                  <a:latin typeface="Arial"/>
                  <a:ea typeface="Arial"/>
                  <a:cs typeface="Arial"/>
                  <a:sym typeface="Arial"/>
                </a:endParaRPr>
              </a:p>
            </p:txBody>
          </p:sp>
          <p:cxnSp>
            <p:nvCxnSpPr>
              <p:cNvPr id="16" name="Google Shape;117;p16">
                <a:extLst>
                  <a:ext uri="{FF2B5EF4-FFF2-40B4-BE49-F238E27FC236}">
                    <a16:creationId xmlns:a16="http://schemas.microsoft.com/office/drawing/2014/main" id="{25B782A4-1014-470E-AAA8-82BBB23D4C05}"/>
                  </a:ext>
                </a:extLst>
              </p:cNvPr>
              <p:cNvCxnSpPr/>
              <p:nvPr/>
            </p:nvCxnSpPr>
            <p:spPr>
              <a:xfrm>
                <a:off x="658497" y="3402540"/>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 name="Google Shape;118;p16">
                <a:extLst>
                  <a:ext uri="{FF2B5EF4-FFF2-40B4-BE49-F238E27FC236}">
                    <a16:creationId xmlns:a16="http://schemas.microsoft.com/office/drawing/2014/main" id="{AEC10049-5FDE-434C-841E-EFD08C02082A}"/>
                  </a:ext>
                </a:extLst>
              </p:cNvPr>
              <p:cNvCxnSpPr/>
              <p:nvPr/>
            </p:nvCxnSpPr>
            <p:spPr>
              <a:xfrm>
                <a:off x="2488497" y="3398141"/>
                <a:ext cx="501600" cy="0"/>
              </a:xfrm>
              <a:prstGeom prst="straightConnector1">
                <a:avLst/>
              </a:prstGeom>
              <a:noFill/>
              <a:ln w="25400" cap="flat" cmpd="sng">
                <a:solidFill>
                  <a:srgbClr val="003056"/>
                </a:solidFill>
                <a:prstDash val="solid"/>
                <a:round/>
                <a:headEnd type="none" w="sm" len="sm"/>
                <a:tailEnd type="stealth" w="med" len="med"/>
              </a:ln>
              <a:effectLst>
                <a:outerShdw blurRad="40000" dist="20000" dir="5400000" rotWithShape="0">
                  <a:srgbClr val="000000">
                    <a:alpha val="37650"/>
                  </a:srgbClr>
                </a:outerShdw>
              </a:effectLst>
            </p:spPr>
          </p:cxnSp>
        </p:grpSp>
      </p:grpSp>
      <p:sp>
        <p:nvSpPr>
          <p:cNvPr id="30" name="Google Shape;119;p16">
            <a:extLst>
              <a:ext uri="{FF2B5EF4-FFF2-40B4-BE49-F238E27FC236}">
                <a16:creationId xmlns:a16="http://schemas.microsoft.com/office/drawing/2014/main" id="{7BFF4B15-A1BB-4C96-A3FB-74D2AD440F70}"/>
              </a:ext>
            </a:extLst>
          </p:cNvPr>
          <p:cNvSpPr txBox="1">
            <a:spLocks noGrp="1"/>
          </p:cNvSpPr>
          <p:nvPr>
            <p:ph type="title"/>
          </p:nvPr>
        </p:nvSpPr>
        <p:spPr>
          <a:xfrm>
            <a:off x="258100" y="10999"/>
            <a:ext cx="876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Requirements</a:t>
            </a:r>
            <a:endParaRPr dirty="0"/>
          </a:p>
        </p:txBody>
      </p:sp>
      <p:sp>
        <p:nvSpPr>
          <p:cNvPr id="31" name="Google Shape;120;p16">
            <a:extLst>
              <a:ext uri="{FF2B5EF4-FFF2-40B4-BE49-F238E27FC236}">
                <a16:creationId xmlns:a16="http://schemas.microsoft.com/office/drawing/2014/main" id="{BCCC5DF6-F10A-4B2B-B7E7-61D6173B19DC}"/>
              </a:ext>
            </a:extLst>
          </p:cNvPr>
          <p:cNvSpPr txBox="1"/>
          <p:nvPr/>
        </p:nvSpPr>
        <p:spPr>
          <a:xfrm>
            <a:off x="326100" y="584600"/>
            <a:ext cx="8330100" cy="542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Need a tool that can work uniformly  across multiple levels of resolution</a:t>
            </a:r>
            <a:endParaRPr dirty="0"/>
          </a:p>
        </p:txBody>
      </p:sp>
      <p:sp>
        <p:nvSpPr>
          <p:cNvPr id="32" name="Google Shape;121;p16">
            <a:extLst>
              <a:ext uri="{FF2B5EF4-FFF2-40B4-BE49-F238E27FC236}">
                <a16:creationId xmlns:a16="http://schemas.microsoft.com/office/drawing/2014/main" id="{02C312AA-4A8E-45FE-83E8-8F01E245EC1E}"/>
              </a:ext>
            </a:extLst>
          </p:cNvPr>
          <p:cNvSpPr txBox="1"/>
          <p:nvPr/>
        </p:nvSpPr>
        <p:spPr>
          <a:xfrm>
            <a:off x="323950" y="3023235"/>
            <a:ext cx="8491800" cy="572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Need to work seemless on small to large-scale networks - with easy support for parallelized simulations</a:t>
            </a:r>
            <a:endParaRPr dirty="0"/>
          </a:p>
        </p:txBody>
      </p:sp>
      <p:grpSp>
        <p:nvGrpSpPr>
          <p:cNvPr id="33" name="Google Shape;122;p16">
            <a:extLst>
              <a:ext uri="{FF2B5EF4-FFF2-40B4-BE49-F238E27FC236}">
                <a16:creationId xmlns:a16="http://schemas.microsoft.com/office/drawing/2014/main" id="{7D9F05F0-748B-4EDA-89C8-40212F7AECA8}"/>
              </a:ext>
            </a:extLst>
          </p:cNvPr>
          <p:cNvGrpSpPr/>
          <p:nvPr/>
        </p:nvGrpSpPr>
        <p:grpSpPr>
          <a:xfrm>
            <a:off x="593998" y="2307890"/>
            <a:ext cx="8000100" cy="572700"/>
            <a:chOff x="588200" y="3007900"/>
            <a:chExt cx="8000100" cy="572700"/>
          </a:xfrm>
        </p:grpSpPr>
        <p:sp>
          <p:nvSpPr>
            <p:cNvPr id="34" name="Google Shape;123;p16">
              <a:extLst>
                <a:ext uri="{FF2B5EF4-FFF2-40B4-BE49-F238E27FC236}">
                  <a16:creationId xmlns:a16="http://schemas.microsoft.com/office/drawing/2014/main" id="{280235E8-A8B5-4D54-A6D8-762BA034D5FA}"/>
                </a:ext>
              </a:extLst>
            </p:cNvPr>
            <p:cNvSpPr/>
            <p:nvPr/>
          </p:nvSpPr>
          <p:spPr>
            <a:xfrm>
              <a:off x="588200" y="3007900"/>
              <a:ext cx="8000100" cy="572700"/>
            </a:xfrm>
            <a:prstGeom prst="rightArrow">
              <a:avLst>
                <a:gd name="adj1" fmla="val 50000"/>
                <a:gd name="adj2" fmla="val 50000"/>
              </a:avLst>
            </a:prstGeom>
            <a:gradFill>
              <a:gsLst>
                <a:gs pos="0">
                  <a:srgbClr val="D4E5F5"/>
                </a:gs>
                <a:gs pos="100000">
                  <a:srgbClr val="70A4D5"/>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4;p16">
              <a:extLst>
                <a:ext uri="{FF2B5EF4-FFF2-40B4-BE49-F238E27FC236}">
                  <a16:creationId xmlns:a16="http://schemas.microsoft.com/office/drawing/2014/main" id="{8D54E5E0-C7D5-484B-BFCD-7952253E2B02}"/>
                </a:ext>
              </a:extLst>
            </p:cNvPr>
            <p:cNvSpPr txBox="1"/>
            <p:nvPr/>
          </p:nvSpPr>
          <p:spPr>
            <a:xfrm>
              <a:off x="639125" y="3188050"/>
              <a:ext cx="875100" cy="228300"/>
            </a:xfrm>
            <a:prstGeom prst="rect">
              <a:avLst/>
            </a:prstGeom>
            <a:noFill/>
            <a:ln>
              <a:noFill/>
            </a:ln>
            <a:effectLst>
              <a:outerShdw blurRad="57150" dist="19050" dir="5400000" algn="bl" rotWithShape="0">
                <a:srgbClr val="000000">
                  <a:alpha val="50000"/>
                </a:srgbClr>
              </a:outerShdw>
            </a:effectLst>
          </p:spPr>
          <p:txBody>
            <a:bodyPr spcFirstLastPara="1" wrap="square" lIns="0" tIns="0" rIns="91425" bIns="91425" anchor="t" anchorCtr="0">
              <a:noAutofit/>
            </a:bodyPr>
            <a:lstStyle/>
            <a:p>
              <a:pPr marL="0" lvl="0" indent="0" algn="just" rtl="0">
                <a:spcBef>
                  <a:spcPts val="0"/>
                </a:spcBef>
                <a:spcAft>
                  <a:spcPts val="0"/>
                </a:spcAft>
                <a:buNone/>
              </a:pPr>
              <a:r>
                <a:rPr lang="en" sz="1500" b="1" i="1"/>
                <a:t>Detailed</a:t>
              </a:r>
              <a:endParaRPr sz="1500" b="1" i="1"/>
            </a:p>
          </p:txBody>
        </p:sp>
        <p:sp>
          <p:nvSpPr>
            <p:cNvPr id="36" name="Google Shape;125;p16">
              <a:extLst>
                <a:ext uri="{FF2B5EF4-FFF2-40B4-BE49-F238E27FC236}">
                  <a16:creationId xmlns:a16="http://schemas.microsoft.com/office/drawing/2014/main" id="{163C29E3-2525-4F6F-B299-ABD366715897}"/>
                </a:ext>
              </a:extLst>
            </p:cNvPr>
            <p:cNvSpPr txBox="1"/>
            <p:nvPr/>
          </p:nvSpPr>
          <p:spPr>
            <a:xfrm>
              <a:off x="7388275" y="3188050"/>
              <a:ext cx="875100" cy="228300"/>
            </a:xfrm>
            <a:prstGeom prst="rect">
              <a:avLst/>
            </a:prstGeom>
            <a:noFill/>
            <a:ln>
              <a:noFill/>
            </a:ln>
            <a:effectLst>
              <a:outerShdw blurRad="57150" dist="19050" dir="5400000" algn="bl" rotWithShape="0">
                <a:srgbClr val="000000">
                  <a:alpha val="50000"/>
                </a:srgbClr>
              </a:outerShdw>
            </a:effectLst>
          </p:spPr>
          <p:txBody>
            <a:bodyPr spcFirstLastPara="1" wrap="square" lIns="0" tIns="0" rIns="91425" bIns="91425" anchor="t" anchorCtr="0">
              <a:noAutofit/>
            </a:bodyPr>
            <a:lstStyle/>
            <a:p>
              <a:pPr marL="0" lvl="0" indent="0" algn="just" rtl="0">
                <a:spcBef>
                  <a:spcPts val="0"/>
                </a:spcBef>
                <a:spcAft>
                  <a:spcPts val="0"/>
                </a:spcAft>
                <a:buNone/>
              </a:pPr>
              <a:r>
                <a:rPr lang="en" sz="1500" b="1" i="1"/>
                <a:t>Abstract</a:t>
              </a:r>
              <a:endParaRPr sz="1500" b="1" i="1"/>
            </a:p>
          </p:txBody>
        </p:sp>
      </p:grpSp>
      <p:pic>
        <p:nvPicPr>
          <p:cNvPr id="37" name="Google Shape;126;p16">
            <a:extLst>
              <a:ext uri="{FF2B5EF4-FFF2-40B4-BE49-F238E27FC236}">
                <a16:creationId xmlns:a16="http://schemas.microsoft.com/office/drawing/2014/main" id="{EFB2F358-6155-496F-89F6-BE155EA0946E}"/>
              </a:ext>
            </a:extLst>
          </p:cNvPr>
          <p:cNvPicPr preferRelativeResize="0"/>
          <p:nvPr/>
        </p:nvPicPr>
        <p:blipFill>
          <a:blip r:embed="rId6">
            <a:alphaModFix/>
          </a:blip>
          <a:stretch>
            <a:fillRect/>
          </a:stretch>
        </p:blipFill>
        <p:spPr>
          <a:xfrm>
            <a:off x="4591898" y="3556560"/>
            <a:ext cx="1214653" cy="1200000"/>
          </a:xfrm>
          <a:prstGeom prst="rect">
            <a:avLst/>
          </a:prstGeom>
          <a:noFill/>
          <a:ln>
            <a:noFill/>
          </a:ln>
        </p:spPr>
      </p:pic>
      <p:pic>
        <p:nvPicPr>
          <p:cNvPr id="38" name="Google Shape;127;p16">
            <a:extLst>
              <a:ext uri="{FF2B5EF4-FFF2-40B4-BE49-F238E27FC236}">
                <a16:creationId xmlns:a16="http://schemas.microsoft.com/office/drawing/2014/main" id="{8C17F0B9-3DB5-407F-8877-1626FC3EDF91}"/>
              </a:ext>
            </a:extLst>
          </p:cNvPr>
          <p:cNvPicPr preferRelativeResize="0"/>
          <p:nvPr/>
        </p:nvPicPr>
        <p:blipFill>
          <a:blip r:embed="rId7">
            <a:alphaModFix/>
          </a:blip>
          <a:stretch>
            <a:fillRect/>
          </a:stretch>
        </p:blipFill>
        <p:spPr>
          <a:xfrm>
            <a:off x="2343812" y="4011130"/>
            <a:ext cx="1022188" cy="621930"/>
          </a:xfrm>
          <a:prstGeom prst="rect">
            <a:avLst/>
          </a:prstGeom>
          <a:noFill/>
          <a:ln>
            <a:noFill/>
          </a:ln>
        </p:spPr>
      </p:pic>
      <p:pic>
        <p:nvPicPr>
          <p:cNvPr id="39" name="Google Shape;128;p16">
            <a:extLst>
              <a:ext uri="{FF2B5EF4-FFF2-40B4-BE49-F238E27FC236}">
                <a16:creationId xmlns:a16="http://schemas.microsoft.com/office/drawing/2014/main" id="{D26E3BA6-78D8-4F4F-A6E6-187A7C742810}"/>
              </a:ext>
            </a:extLst>
          </p:cNvPr>
          <p:cNvPicPr preferRelativeResize="0"/>
          <p:nvPr/>
        </p:nvPicPr>
        <p:blipFill>
          <a:blip r:embed="rId8">
            <a:alphaModFix/>
          </a:blip>
          <a:stretch>
            <a:fillRect/>
          </a:stretch>
        </p:blipFill>
        <p:spPr>
          <a:xfrm>
            <a:off x="888075" y="4254860"/>
            <a:ext cx="279375" cy="279375"/>
          </a:xfrm>
          <a:prstGeom prst="rect">
            <a:avLst/>
          </a:prstGeom>
          <a:noFill/>
          <a:ln>
            <a:noFill/>
          </a:ln>
        </p:spPr>
      </p:pic>
      <p:sp>
        <p:nvSpPr>
          <p:cNvPr id="40" name="Google Shape;129;p16">
            <a:extLst>
              <a:ext uri="{FF2B5EF4-FFF2-40B4-BE49-F238E27FC236}">
                <a16:creationId xmlns:a16="http://schemas.microsoft.com/office/drawing/2014/main" id="{83406AE1-6940-4FD2-886D-13A1611B0B05}"/>
              </a:ext>
            </a:extLst>
          </p:cNvPr>
          <p:cNvSpPr/>
          <p:nvPr/>
        </p:nvSpPr>
        <p:spPr>
          <a:xfrm>
            <a:off x="1519600" y="4152760"/>
            <a:ext cx="555300" cy="387900"/>
          </a:xfrm>
          <a:prstGeom prst="rightArrow">
            <a:avLst>
              <a:gd name="adj1" fmla="val 50000"/>
              <a:gd name="adj2" fmla="val 50000"/>
            </a:avLst>
          </a:prstGeom>
          <a:gradFill>
            <a:gsLst>
              <a:gs pos="0">
                <a:srgbClr val="D4E5F5"/>
              </a:gs>
              <a:gs pos="100000">
                <a:srgbClr val="70A4D5"/>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0;p16">
            <a:extLst>
              <a:ext uri="{FF2B5EF4-FFF2-40B4-BE49-F238E27FC236}">
                <a16:creationId xmlns:a16="http://schemas.microsoft.com/office/drawing/2014/main" id="{4D885FB5-44C2-4167-B699-E424A6E7C3AB}"/>
              </a:ext>
            </a:extLst>
          </p:cNvPr>
          <p:cNvSpPr/>
          <p:nvPr/>
        </p:nvSpPr>
        <p:spPr>
          <a:xfrm>
            <a:off x="3629775" y="4152760"/>
            <a:ext cx="555300" cy="387900"/>
          </a:xfrm>
          <a:prstGeom prst="rightArrow">
            <a:avLst>
              <a:gd name="adj1" fmla="val 50000"/>
              <a:gd name="adj2" fmla="val 50000"/>
            </a:avLst>
          </a:prstGeom>
          <a:gradFill>
            <a:gsLst>
              <a:gs pos="0">
                <a:srgbClr val="D4E5F5"/>
              </a:gs>
              <a:gs pos="100000">
                <a:srgbClr val="70A4D5"/>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1;p16">
            <a:extLst>
              <a:ext uri="{FF2B5EF4-FFF2-40B4-BE49-F238E27FC236}">
                <a16:creationId xmlns:a16="http://schemas.microsoft.com/office/drawing/2014/main" id="{60775EAB-E745-4D36-ACA7-06800A2594A0}"/>
              </a:ext>
            </a:extLst>
          </p:cNvPr>
          <p:cNvSpPr/>
          <p:nvPr/>
        </p:nvSpPr>
        <p:spPr>
          <a:xfrm>
            <a:off x="6100088" y="4152760"/>
            <a:ext cx="555300" cy="387900"/>
          </a:xfrm>
          <a:prstGeom prst="rightArrow">
            <a:avLst>
              <a:gd name="adj1" fmla="val 50000"/>
              <a:gd name="adj2" fmla="val 50000"/>
            </a:avLst>
          </a:prstGeom>
          <a:gradFill>
            <a:gsLst>
              <a:gs pos="0">
                <a:srgbClr val="D4E5F5"/>
              </a:gs>
              <a:gs pos="100000">
                <a:srgbClr val="70A4D5"/>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132;p16">
            <a:extLst>
              <a:ext uri="{FF2B5EF4-FFF2-40B4-BE49-F238E27FC236}">
                <a16:creationId xmlns:a16="http://schemas.microsoft.com/office/drawing/2014/main" id="{736B1D38-79A2-4186-9F1D-CD0C311273C3}"/>
              </a:ext>
            </a:extLst>
          </p:cNvPr>
          <p:cNvPicPr preferRelativeResize="0"/>
          <p:nvPr/>
        </p:nvPicPr>
        <p:blipFill>
          <a:blip r:embed="rId9">
            <a:alphaModFix/>
          </a:blip>
          <a:stretch>
            <a:fillRect/>
          </a:stretch>
        </p:blipFill>
        <p:spPr>
          <a:xfrm>
            <a:off x="6876817" y="3507610"/>
            <a:ext cx="1938933" cy="1200000"/>
          </a:xfrm>
          <a:prstGeom prst="rect">
            <a:avLst/>
          </a:prstGeom>
          <a:noFill/>
          <a:ln>
            <a:noFill/>
          </a:ln>
        </p:spPr>
      </p:pic>
    </p:spTree>
    <p:extLst>
      <p:ext uri="{BB962C8B-B14F-4D97-AF65-F5344CB8AC3E}">
        <p14:creationId xmlns:p14="http://schemas.microsoft.com/office/powerpoint/2010/main" val="322866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5</a:t>
            </a:fld>
            <a:endParaRPr lang="en-US" dirty="0"/>
          </a:p>
        </p:txBody>
      </p:sp>
      <p:sp>
        <p:nvSpPr>
          <p:cNvPr id="4" name="Google Shape;137;p17">
            <a:extLst>
              <a:ext uri="{FF2B5EF4-FFF2-40B4-BE49-F238E27FC236}">
                <a16:creationId xmlns:a16="http://schemas.microsoft.com/office/drawing/2014/main" id="{E1EA29C2-B0C0-4460-ADD9-4D74EFA2F497}"/>
              </a:ext>
            </a:extLst>
          </p:cNvPr>
          <p:cNvSpPr txBox="1">
            <a:spLocks noGrp="1"/>
          </p:cNvSpPr>
          <p:nvPr>
            <p:ph type="title"/>
          </p:nvPr>
        </p:nvSpPr>
        <p:spPr>
          <a:xfrm>
            <a:off x="264750" y="0"/>
            <a:ext cx="834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Solution: The Brain Modeling Toolkit (BMTK)</a:t>
            </a:r>
            <a:endParaRPr dirty="0"/>
          </a:p>
        </p:txBody>
      </p:sp>
      <p:sp>
        <p:nvSpPr>
          <p:cNvPr id="5" name="Google Shape;138;p17">
            <a:extLst>
              <a:ext uri="{FF2B5EF4-FFF2-40B4-BE49-F238E27FC236}">
                <a16:creationId xmlns:a16="http://schemas.microsoft.com/office/drawing/2014/main" id="{F795E30D-AC6A-4276-B3BD-5259942FC931}"/>
              </a:ext>
            </a:extLst>
          </p:cNvPr>
          <p:cNvSpPr txBox="1"/>
          <p:nvPr/>
        </p:nvSpPr>
        <p:spPr>
          <a:xfrm>
            <a:off x="264750" y="572700"/>
            <a:ext cx="8340300" cy="6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 </a:t>
            </a:r>
            <a:r>
              <a:rPr lang="en-US" dirty="0"/>
              <a:t>P</a:t>
            </a:r>
            <a:r>
              <a:rPr lang="en" dirty="0"/>
              <a:t>ython based software package for building, simulating and analyzing large-scale network models across different levels of resolution.</a:t>
            </a:r>
            <a:endParaRPr dirty="0"/>
          </a:p>
        </p:txBody>
      </p:sp>
      <p:sp>
        <p:nvSpPr>
          <p:cNvPr id="6" name="Google Shape;139;p17">
            <a:extLst>
              <a:ext uri="{FF2B5EF4-FFF2-40B4-BE49-F238E27FC236}">
                <a16:creationId xmlns:a16="http://schemas.microsoft.com/office/drawing/2014/main" id="{BEEC5B96-60C8-4932-8F13-2E14552C7D6E}"/>
              </a:ext>
            </a:extLst>
          </p:cNvPr>
          <p:cNvSpPr txBox="1"/>
          <p:nvPr/>
        </p:nvSpPr>
        <p:spPr>
          <a:xfrm>
            <a:off x="264750" y="1320326"/>
            <a:ext cx="2097300" cy="23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Provides a unified interface for building, simulating and analyzing networks across a variety of simulators.</a:t>
            </a:r>
            <a:endParaRPr dirty="0"/>
          </a:p>
        </p:txBody>
      </p:sp>
      <p:pic>
        <p:nvPicPr>
          <p:cNvPr id="7" name="Google Shape;140;p17">
            <a:extLst>
              <a:ext uri="{FF2B5EF4-FFF2-40B4-BE49-F238E27FC236}">
                <a16:creationId xmlns:a16="http://schemas.microsoft.com/office/drawing/2014/main" id="{4AC5FF27-AB70-4282-88C0-9201FCC2B686}"/>
              </a:ext>
            </a:extLst>
          </p:cNvPr>
          <p:cNvPicPr preferRelativeResize="0"/>
          <p:nvPr/>
        </p:nvPicPr>
        <p:blipFill>
          <a:blip r:embed="rId2">
            <a:alphaModFix/>
          </a:blip>
          <a:stretch>
            <a:fillRect/>
          </a:stretch>
        </p:blipFill>
        <p:spPr>
          <a:xfrm>
            <a:off x="2162414" y="943080"/>
            <a:ext cx="6716835" cy="3834660"/>
          </a:xfrm>
          <a:prstGeom prst="rect">
            <a:avLst/>
          </a:prstGeom>
          <a:noFill/>
          <a:ln>
            <a:noFill/>
          </a:ln>
        </p:spPr>
      </p:pic>
    </p:spTree>
    <p:extLst>
      <p:ext uri="{BB962C8B-B14F-4D97-AF65-F5344CB8AC3E}">
        <p14:creationId xmlns:p14="http://schemas.microsoft.com/office/powerpoint/2010/main" val="62256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6</a:t>
            </a:fld>
            <a:endParaRPr lang="en-US" dirty="0"/>
          </a:p>
        </p:txBody>
      </p:sp>
      <p:sp>
        <p:nvSpPr>
          <p:cNvPr id="4" name="Google Shape;145;p18">
            <a:extLst>
              <a:ext uri="{FF2B5EF4-FFF2-40B4-BE49-F238E27FC236}">
                <a16:creationId xmlns:a16="http://schemas.microsoft.com/office/drawing/2014/main" id="{740F48A1-2472-449E-90CE-CDD248994AC2}"/>
              </a:ext>
            </a:extLst>
          </p:cNvPr>
          <p:cNvSpPr txBox="1">
            <a:spLocks noGrp="1"/>
          </p:cNvSpPr>
          <p:nvPr>
            <p:ph type="title"/>
          </p:nvPr>
        </p:nvSpPr>
        <p:spPr>
          <a:xfrm>
            <a:off x="220980" y="0"/>
            <a:ext cx="82996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BMTK: The Network Builder</a:t>
            </a:r>
            <a:endParaRPr dirty="0"/>
          </a:p>
        </p:txBody>
      </p:sp>
      <p:sp>
        <p:nvSpPr>
          <p:cNvPr id="5" name="Google Shape;146;p18">
            <a:extLst>
              <a:ext uri="{FF2B5EF4-FFF2-40B4-BE49-F238E27FC236}">
                <a16:creationId xmlns:a16="http://schemas.microsoft.com/office/drawing/2014/main" id="{2CCB8EF1-84D0-44B0-A94F-FBEE1E2A6C85}"/>
              </a:ext>
            </a:extLst>
          </p:cNvPr>
          <p:cNvSpPr txBox="1"/>
          <p:nvPr/>
        </p:nvSpPr>
        <p:spPr>
          <a:xfrm>
            <a:off x="220980" y="738207"/>
            <a:ext cx="2394600" cy="36670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A Python API for building and saving large-scale network models</a:t>
            </a:r>
            <a:endParaRPr sz="1300" dirty="0"/>
          </a:p>
          <a:p>
            <a:pPr marL="457200" lvl="0" indent="-311150" algn="l" rtl="0">
              <a:spcBef>
                <a:spcPts val="0"/>
              </a:spcBef>
              <a:spcAft>
                <a:spcPts val="0"/>
              </a:spcAft>
              <a:buSzPts val="1300"/>
              <a:buChar char="●"/>
            </a:pPr>
            <a:r>
              <a:rPr lang="en" sz="1300" dirty="0"/>
              <a:t>Used across different types of networks (multi-compartment, point-neuron, population models).</a:t>
            </a:r>
            <a:endParaRPr sz="1300" dirty="0"/>
          </a:p>
          <a:p>
            <a:pPr marL="457200" lvl="0" indent="-311150" algn="l" rtl="0">
              <a:spcBef>
                <a:spcPts val="0"/>
              </a:spcBef>
              <a:spcAft>
                <a:spcPts val="0"/>
              </a:spcAft>
              <a:buSzPts val="1300"/>
              <a:buChar char="●"/>
            </a:pPr>
            <a:r>
              <a:rPr lang="en" sz="1300" dirty="0"/>
              <a:t>Allows for custom attributes and parameters as required by modelers</a:t>
            </a:r>
            <a:endParaRPr sz="1300" dirty="0"/>
          </a:p>
          <a:p>
            <a:pPr marL="457200" lvl="0" indent="-311150" algn="l" rtl="0">
              <a:spcBef>
                <a:spcPts val="0"/>
              </a:spcBef>
              <a:spcAft>
                <a:spcPts val="0"/>
              </a:spcAft>
              <a:buSzPts val="1300"/>
              <a:buChar char="●"/>
            </a:pPr>
            <a:r>
              <a:rPr lang="en" sz="1300" dirty="0"/>
              <a:t>Saves network in a cross-platform open format (SONATA).</a:t>
            </a:r>
            <a:endParaRPr sz="1300" dirty="0"/>
          </a:p>
        </p:txBody>
      </p:sp>
      <p:pic>
        <p:nvPicPr>
          <p:cNvPr id="6" name="Google Shape;147;p18">
            <a:extLst>
              <a:ext uri="{FF2B5EF4-FFF2-40B4-BE49-F238E27FC236}">
                <a16:creationId xmlns:a16="http://schemas.microsoft.com/office/drawing/2014/main" id="{92EFFD7F-B658-41D6-95E4-1982F6B6A3BA}"/>
              </a:ext>
            </a:extLst>
          </p:cNvPr>
          <p:cNvPicPr preferRelativeResize="0"/>
          <p:nvPr/>
        </p:nvPicPr>
        <p:blipFill>
          <a:blip r:embed="rId2">
            <a:alphaModFix/>
          </a:blip>
          <a:stretch>
            <a:fillRect/>
          </a:stretch>
        </p:blipFill>
        <p:spPr>
          <a:xfrm>
            <a:off x="2821725" y="572700"/>
            <a:ext cx="6223215" cy="4090800"/>
          </a:xfrm>
          <a:prstGeom prst="rect">
            <a:avLst/>
          </a:prstGeom>
          <a:noFill/>
          <a:ln>
            <a:noFill/>
          </a:ln>
        </p:spPr>
      </p:pic>
    </p:spTree>
    <p:extLst>
      <p:ext uri="{BB962C8B-B14F-4D97-AF65-F5344CB8AC3E}">
        <p14:creationId xmlns:p14="http://schemas.microsoft.com/office/powerpoint/2010/main" val="218882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77449" y="4877276"/>
            <a:ext cx="243151" cy="102393"/>
          </a:xfrm>
        </p:spPr>
        <p:txBody>
          <a:bodyPr/>
          <a:lstStyle/>
          <a:p>
            <a:fld id="{C237DDFB-D1EB-A547-BAB9-2D6F8ABC99CD}" type="slidenum">
              <a:rPr lang="en-US" smtClean="0"/>
              <a:pPr/>
              <a:t>7</a:t>
            </a:fld>
            <a:endParaRPr lang="en-US" dirty="0"/>
          </a:p>
        </p:txBody>
      </p:sp>
      <p:sp>
        <p:nvSpPr>
          <p:cNvPr id="4" name="Google Shape;152;p19">
            <a:extLst>
              <a:ext uri="{FF2B5EF4-FFF2-40B4-BE49-F238E27FC236}">
                <a16:creationId xmlns:a16="http://schemas.microsoft.com/office/drawing/2014/main" id="{EF1479CB-74B4-4C20-95F3-2114B00024C7}"/>
              </a:ext>
            </a:extLst>
          </p:cNvPr>
          <p:cNvSpPr txBox="1">
            <a:spLocks noGrp="1"/>
          </p:cNvSpPr>
          <p:nvPr>
            <p:ph type="title"/>
          </p:nvPr>
        </p:nvSpPr>
        <p:spPr>
          <a:xfrm>
            <a:off x="251460" y="0"/>
            <a:ext cx="826914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BMTK: Simulators</a:t>
            </a:r>
            <a:endParaRPr dirty="0"/>
          </a:p>
        </p:txBody>
      </p:sp>
      <p:sp>
        <p:nvSpPr>
          <p:cNvPr id="5" name="Google Shape;153;p19">
            <a:extLst>
              <a:ext uri="{FF2B5EF4-FFF2-40B4-BE49-F238E27FC236}">
                <a16:creationId xmlns:a16="http://schemas.microsoft.com/office/drawing/2014/main" id="{C3E49762-7D7B-4C4D-AD53-807FC80B15AA}"/>
              </a:ext>
            </a:extLst>
          </p:cNvPr>
          <p:cNvSpPr txBox="1"/>
          <p:nvPr/>
        </p:nvSpPr>
        <p:spPr>
          <a:xfrm>
            <a:off x="307273" y="975540"/>
            <a:ext cx="1906925"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t>Bio</a:t>
            </a:r>
            <a:r>
              <a:rPr lang="en" b="1" dirty="0"/>
              <a:t>Net</a:t>
            </a:r>
            <a:endParaRPr b="1" dirty="0"/>
          </a:p>
          <a:p>
            <a:pPr marL="0" lvl="0" indent="0" algn="l" rtl="0">
              <a:spcBef>
                <a:spcPts val="0"/>
              </a:spcBef>
              <a:spcAft>
                <a:spcPts val="0"/>
              </a:spcAft>
              <a:buNone/>
            </a:pPr>
            <a:r>
              <a:rPr lang="en" sz="1000" dirty="0"/>
              <a:t>A </a:t>
            </a:r>
            <a:r>
              <a:rPr lang="en" sz="1000" b="1" u="sng" dirty="0"/>
              <a:t>NEURON</a:t>
            </a:r>
            <a:r>
              <a:rPr lang="en" sz="1000" dirty="0"/>
              <a:t> based Interface for running multicompartment models</a:t>
            </a:r>
            <a:endParaRPr sz="1000" dirty="0"/>
          </a:p>
        </p:txBody>
      </p:sp>
      <p:sp>
        <p:nvSpPr>
          <p:cNvPr id="6" name="Google Shape;154;p19">
            <a:extLst>
              <a:ext uri="{FF2B5EF4-FFF2-40B4-BE49-F238E27FC236}">
                <a16:creationId xmlns:a16="http://schemas.microsoft.com/office/drawing/2014/main" id="{589CCA20-3AEC-4170-9133-E2E0F8F36508}"/>
              </a:ext>
            </a:extLst>
          </p:cNvPr>
          <p:cNvSpPr txBox="1"/>
          <p:nvPr/>
        </p:nvSpPr>
        <p:spPr>
          <a:xfrm>
            <a:off x="251460" y="517425"/>
            <a:ext cx="882114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Provides a number of front-end interfaces to existing simulation software. Allows modelers to run the same network across different levels of resolution, and without having to learn a new tool. Automatic support of </a:t>
            </a:r>
            <a:r>
              <a:rPr lang="en-US" sz="1200" dirty="0"/>
              <a:t>p</a:t>
            </a:r>
            <a:r>
              <a:rPr lang="en" sz="1200" dirty="0"/>
              <a:t>arallel simulation.</a:t>
            </a:r>
            <a:endParaRPr sz="1200" dirty="0"/>
          </a:p>
        </p:txBody>
      </p:sp>
      <p:sp>
        <p:nvSpPr>
          <p:cNvPr id="7" name="Google Shape;155;p19">
            <a:extLst>
              <a:ext uri="{FF2B5EF4-FFF2-40B4-BE49-F238E27FC236}">
                <a16:creationId xmlns:a16="http://schemas.microsoft.com/office/drawing/2014/main" id="{B868BCE6-A32F-472D-B5C4-741546129D35}"/>
              </a:ext>
            </a:extLst>
          </p:cNvPr>
          <p:cNvSpPr txBox="1"/>
          <p:nvPr/>
        </p:nvSpPr>
        <p:spPr>
          <a:xfrm>
            <a:off x="2644037" y="1012440"/>
            <a:ext cx="1804673"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t>Point</a:t>
            </a:r>
            <a:r>
              <a:rPr lang="en" b="1" dirty="0"/>
              <a:t>Net</a:t>
            </a:r>
            <a:endParaRPr b="1" dirty="0"/>
          </a:p>
          <a:p>
            <a:pPr marL="0" lvl="0" indent="0" algn="l" rtl="0">
              <a:spcBef>
                <a:spcPts val="0"/>
              </a:spcBef>
              <a:spcAft>
                <a:spcPts val="0"/>
              </a:spcAft>
              <a:buNone/>
            </a:pPr>
            <a:r>
              <a:rPr lang="en" sz="1000" dirty="0"/>
              <a:t>A </a:t>
            </a:r>
            <a:r>
              <a:rPr lang="en" sz="1000" b="1" u="sng" dirty="0"/>
              <a:t>NEST</a:t>
            </a:r>
            <a:r>
              <a:rPr lang="en" sz="1000" dirty="0"/>
              <a:t> based Interface for running point-process models</a:t>
            </a:r>
            <a:endParaRPr sz="1000" dirty="0"/>
          </a:p>
        </p:txBody>
      </p:sp>
      <p:sp>
        <p:nvSpPr>
          <p:cNvPr id="8" name="Google Shape;156;p19">
            <a:extLst>
              <a:ext uri="{FF2B5EF4-FFF2-40B4-BE49-F238E27FC236}">
                <a16:creationId xmlns:a16="http://schemas.microsoft.com/office/drawing/2014/main" id="{719B284D-BEFB-4B8B-AEFC-F311E13B6591}"/>
              </a:ext>
            </a:extLst>
          </p:cNvPr>
          <p:cNvSpPr txBox="1"/>
          <p:nvPr/>
        </p:nvSpPr>
        <p:spPr>
          <a:xfrm>
            <a:off x="4858799" y="998328"/>
            <a:ext cx="1682612"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t>Pop</a:t>
            </a:r>
            <a:r>
              <a:rPr lang="en" b="1" dirty="0"/>
              <a:t>Net</a:t>
            </a:r>
            <a:endParaRPr b="1" dirty="0"/>
          </a:p>
          <a:p>
            <a:pPr marL="0" lvl="0" indent="0" algn="l" rtl="0">
              <a:spcBef>
                <a:spcPts val="0"/>
              </a:spcBef>
              <a:spcAft>
                <a:spcPts val="0"/>
              </a:spcAft>
              <a:buNone/>
            </a:pPr>
            <a:r>
              <a:rPr lang="en" sz="1000" dirty="0"/>
              <a:t>Uses The </a:t>
            </a:r>
            <a:r>
              <a:rPr lang="en" sz="1000" b="1" u="sng" dirty="0"/>
              <a:t>DiPDE</a:t>
            </a:r>
            <a:r>
              <a:rPr lang="en" sz="1000" dirty="0"/>
              <a:t> simulator to model firing rate dynamics of neuronal populations</a:t>
            </a:r>
            <a:endParaRPr sz="1000" dirty="0"/>
          </a:p>
        </p:txBody>
      </p:sp>
      <p:sp>
        <p:nvSpPr>
          <p:cNvPr id="9" name="Google Shape;157;p19">
            <a:extLst>
              <a:ext uri="{FF2B5EF4-FFF2-40B4-BE49-F238E27FC236}">
                <a16:creationId xmlns:a16="http://schemas.microsoft.com/office/drawing/2014/main" id="{FD444D64-2FC9-4CC3-9D6B-BAE44E5E0D36}"/>
              </a:ext>
            </a:extLst>
          </p:cNvPr>
          <p:cNvSpPr txBox="1"/>
          <p:nvPr/>
        </p:nvSpPr>
        <p:spPr>
          <a:xfrm>
            <a:off x="7041881" y="1012548"/>
            <a:ext cx="1945738" cy="7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t>Filter</a:t>
            </a:r>
            <a:r>
              <a:rPr lang="en" b="1" dirty="0"/>
              <a:t>Net</a:t>
            </a:r>
            <a:endParaRPr b="1" dirty="0"/>
          </a:p>
          <a:p>
            <a:pPr marL="0" lvl="0" indent="0" algn="l" rtl="0">
              <a:spcBef>
                <a:spcPts val="0"/>
              </a:spcBef>
              <a:spcAft>
                <a:spcPts val="0"/>
              </a:spcAft>
              <a:buNone/>
            </a:pPr>
            <a:r>
              <a:rPr lang="en" sz="1000" dirty="0"/>
              <a:t>Uses filters to convert stimuli to firing rates and spikes on a receptive field</a:t>
            </a:r>
            <a:endParaRPr sz="1000" dirty="0"/>
          </a:p>
        </p:txBody>
      </p:sp>
      <p:pic>
        <p:nvPicPr>
          <p:cNvPr id="10" name="Google Shape;158;p19">
            <a:extLst>
              <a:ext uri="{FF2B5EF4-FFF2-40B4-BE49-F238E27FC236}">
                <a16:creationId xmlns:a16="http://schemas.microsoft.com/office/drawing/2014/main" id="{2C8C3C28-F0C2-4DDF-A93E-EF4113792C55}"/>
              </a:ext>
            </a:extLst>
          </p:cNvPr>
          <p:cNvPicPr preferRelativeResize="0"/>
          <p:nvPr/>
        </p:nvPicPr>
        <p:blipFill>
          <a:blip r:embed="rId2">
            <a:alphaModFix/>
          </a:blip>
          <a:stretch>
            <a:fillRect/>
          </a:stretch>
        </p:blipFill>
        <p:spPr>
          <a:xfrm>
            <a:off x="7145333" y="2711843"/>
            <a:ext cx="1533795" cy="1948857"/>
          </a:xfrm>
          <a:prstGeom prst="rect">
            <a:avLst/>
          </a:prstGeom>
          <a:noFill/>
          <a:ln>
            <a:noFill/>
          </a:ln>
        </p:spPr>
      </p:pic>
      <p:pic>
        <p:nvPicPr>
          <p:cNvPr id="11" name="Google Shape;159;p19">
            <a:extLst>
              <a:ext uri="{FF2B5EF4-FFF2-40B4-BE49-F238E27FC236}">
                <a16:creationId xmlns:a16="http://schemas.microsoft.com/office/drawing/2014/main" id="{2AF3B974-16AB-4CFC-AD6E-274FA156CD46}"/>
              </a:ext>
            </a:extLst>
          </p:cNvPr>
          <p:cNvPicPr preferRelativeResize="0"/>
          <p:nvPr/>
        </p:nvPicPr>
        <p:blipFill>
          <a:blip r:embed="rId3">
            <a:alphaModFix/>
          </a:blip>
          <a:stretch>
            <a:fillRect/>
          </a:stretch>
        </p:blipFill>
        <p:spPr>
          <a:xfrm>
            <a:off x="7057465" y="1861944"/>
            <a:ext cx="1820630" cy="777600"/>
          </a:xfrm>
          <a:prstGeom prst="rect">
            <a:avLst/>
          </a:prstGeom>
          <a:noFill/>
          <a:ln>
            <a:noFill/>
          </a:ln>
        </p:spPr>
      </p:pic>
      <p:pic>
        <p:nvPicPr>
          <p:cNvPr id="12" name="Google Shape;160;p19">
            <a:extLst>
              <a:ext uri="{FF2B5EF4-FFF2-40B4-BE49-F238E27FC236}">
                <a16:creationId xmlns:a16="http://schemas.microsoft.com/office/drawing/2014/main" id="{3836E770-9235-44EE-AB10-AE2F61AD7439}"/>
              </a:ext>
            </a:extLst>
          </p:cNvPr>
          <p:cNvPicPr preferRelativeResize="0"/>
          <p:nvPr/>
        </p:nvPicPr>
        <p:blipFill rotWithShape="1">
          <a:blip r:embed="rId4">
            <a:alphaModFix/>
          </a:blip>
          <a:srcRect l="5585" t="13525" r="8622" b="6957"/>
          <a:stretch/>
        </p:blipFill>
        <p:spPr>
          <a:xfrm>
            <a:off x="358655" y="1771987"/>
            <a:ext cx="1804671" cy="806758"/>
          </a:xfrm>
          <a:prstGeom prst="rect">
            <a:avLst/>
          </a:prstGeom>
          <a:noFill/>
          <a:ln>
            <a:noFill/>
          </a:ln>
        </p:spPr>
      </p:pic>
      <p:pic>
        <p:nvPicPr>
          <p:cNvPr id="13" name="Google Shape;161;p19">
            <a:extLst>
              <a:ext uri="{FF2B5EF4-FFF2-40B4-BE49-F238E27FC236}">
                <a16:creationId xmlns:a16="http://schemas.microsoft.com/office/drawing/2014/main" id="{D2A0E271-AA66-48EF-BCDD-E5AFC499DE9C}"/>
              </a:ext>
            </a:extLst>
          </p:cNvPr>
          <p:cNvPicPr preferRelativeResize="0"/>
          <p:nvPr/>
        </p:nvPicPr>
        <p:blipFill>
          <a:blip r:embed="rId5">
            <a:alphaModFix/>
          </a:blip>
          <a:stretch>
            <a:fillRect/>
          </a:stretch>
        </p:blipFill>
        <p:spPr>
          <a:xfrm>
            <a:off x="358655" y="2543258"/>
            <a:ext cx="1906925" cy="2168483"/>
          </a:xfrm>
          <a:prstGeom prst="rect">
            <a:avLst/>
          </a:prstGeom>
          <a:noFill/>
          <a:ln>
            <a:noFill/>
          </a:ln>
        </p:spPr>
      </p:pic>
      <p:pic>
        <p:nvPicPr>
          <p:cNvPr id="14" name="Google Shape;162;p19">
            <a:extLst>
              <a:ext uri="{FF2B5EF4-FFF2-40B4-BE49-F238E27FC236}">
                <a16:creationId xmlns:a16="http://schemas.microsoft.com/office/drawing/2014/main" id="{4219BFE2-8F45-4A91-B6B4-50045C1AC75D}"/>
              </a:ext>
            </a:extLst>
          </p:cNvPr>
          <p:cNvPicPr preferRelativeResize="0"/>
          <p:nvPr/>
        </p:nvPicPr>
        <p:blipFill rotWithShape="1">
          <a:blip r:embed="rId6">
            <a:alphaModFix/>
          </a:blip>
          <a:srcRect l="4415" t="34383" r="10680" b="6067"/>
          <a:stretch/>
        </p:blipFill>
        <p:spPr>
          <a:xfrm>
            <a:off x="2570960" y="1753140"/>
            <a:ext cx="1804671" cy="844450"/>
          </a:xfrm>
          <a:prstGeom prst="rect">
            <a:avLst/>
          </a:prstGeom>
          <a:noFill/>
          <a:ln>
            <a:noFill/>
          </a:ln>
        </p:spPr>
      </p:pic>
      <p:pic>
        <p:nvPicPr>
          <p:cNvPr id="15" name="Google Shape;163;p19">
            <a:extLst>
              <a:ext uri="{FF2B5EF4-FFF2-40B4-BE49-F238E27FC236}">
                <a16:creationId xmlns:a16="http://schemas.microsoft.com/office/drawing/2014/main" id="{27C040EB-D0E5-43D3-9608-C85418D5FA97}"/>
              </a:ext>
            </a:extLst>
          </p:cNvPr>
          <p:cNvPicPr preferRelativeResize="0"/>
          <p:nvPr/>
        </p:nvPicPr>
        <p:blipFill>
          <a:blip r:embed="rId7">
            <a:alphaModFix/>
          </a:blip>
          <a:stretch>
            <a:fillRect/>
          </a:stretch>
        </p:blipFill>
        <p:spPr>
          <a:xfrm>
            <a:off x="2580091" y="2543258"/>
            <a:ext cx="1893036" cy="2168483"/>
          </a:xfrm>
          <a:prstGeom prst="rect">
            <a:avLst/>
          </a:prstGeom>
          <a:noFill/>
          <a:ln>
            <a:noFill/>
          </a:ln>
        </p:spPr>
      </p:pic>
      <p:pic>
        <p:nvPicPr>
          <p:cNvPr id="16" name="Google Shape;164;p19">
            <a:extLst>
              <a:ext uri="{FF2B5EF4-FFF2-40B4-BE49-F238E27FC236}">
                <a16:creationId xmlns:a16="http://schemas.microsoft.com/office/drawing/2014/main" id="{4FCAEF76-9872-4803-BEF3-F51B1D9B8B56}"/>
              </a:ext>
            </a:extLst>
          </p:cNvPr>
          <p:cNvPicPr preferRelativeResize="0"/>
          <p:nvPr/>
        </p:nvPicPr>
        <p:blipFill>
          <a:blip r:embed="rId8">
            <a:alphaModFix/>
          </a:blip>
          <a:stretch>
            <a:fillRect/>
          </a:stretch>
        </p:blipFill>
        <p:spPr>
          <a:xfrm>
            <a:off x="5133978" y="1933740"/>
            <a:ext cx="1346507" cy="663850"/>
          </a:xfrm>
          <a:prstGeom prst="rect">
            <a:avLst/>
          </a:prstGeom>
          <a:noFill/>
          <a:ln>
            <a:noFill/>
          </a:ln>
        </p:spPr>
      </p:pic>
      <p:pic>
        <p:nvPicPr>
          <p:cNvPr id="17" name="Google Shape;165;p19">
            <a:extLst>
              <a:ext uri="{FF2B5EF4-FFF2-40B4-BE49-F238E27FC236}">
                <a16:creationId xmlns:a16="http://schemas.microsoft.com/office/drawing/2014/main" id="{989DCE82-39A5-4DCE-A7E4-3B7D67AD2D0C}"/>
              </a:ext>
            </a:extLst>
          </p:cNvPr>
          <p:cNvPicPr preferRelativeResize="0"/>
          <p:nvPr/>
        </p:nvPicPr>
        <p:blipFill>
          <a:blip r:embed="rId9">
            <a:alphaModFix/>
          </a:blip>
          <a:stretch>
            <a:fillRect/>
          </a:stretch>
        </p:blipFill>
        <p:spPr>
          <a:xfrm>
            <a:off x="4928540" y="2653919"/>
            <a:ext cx="1757382" cy="2057822"/>
          </a:xfrm>
          <a:prstGeom prst="rect">
            <a:avLst/>
          </a:prstGeom>
          <a:noFill/>
          <a:ln>
            <a:noFill/>
          </a:ln>
        </p:spPr>
      </p:pic>
    </p:spTree>
    <p:extLst>
      <p:ext uri="{BB962C8B-B14F-4D97-AF65-F5344CB8AC3E}">
        <p14:creationId xmlns:p14="http://schemas.microsoft.com/office/powerpoint/2010/main" val="158143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p:txBody>
          <a:bodyPr/>
          <a:lstStyle/>
          <a:p>
            <a:fld id="{C237DDFB-D1EB-A547-BAB9-2D6F8ABC99CD}" type="slidenum">
              <a:rPr lang="en-US" smtClean="0"/>
              <a:pPr/>
              <a:t>8</a:t>
            </a:fld>
            <a:endParaRPr lang="en-US" dirty="0"/>
          </a:p>
        </p:txBody>
      </p:sp>
      <p:sp>
        <p:nvSpPr>
          <p:cNvPr id="4" name="Google Shape;170;p20">
            <a:extLst>
              <a:ext uri="{FF2B5EF4-FFF2-40B4-BE49-F238E27FC236}">
                <a16:creationId xmlns:a16="http://schemas.microsoft.com/office/drawing/2014/main" id="{F6103B66-5DF6-45B6-8785-229AA44D0D7D}"/>
              </a:ext>
            </a:extLst>
          </p:cNvPr>
          <p:cNvSpPr txBox="1">
            <a:spLocks noGrp="1"/>
          </p:cNvSpPr>
          <p:nvPr>
            <p:ph type="title"/>
          </p:nvPr>
        </p:nvSpPr>
        <p:spPr>
          <a:xfrm>
            <a:off x="281974" y="0"/>
            <a:ext cx="88620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Concerns and opportunities</a:t>
            </a:r>
            <a:endParaRPr/>
          </a:p>
        </p:txBody>
      </p:sp>
      <p:sp>
        <p:nvSpPr>
          <p:cNvPr id="5" name="Google Shape;171;p20">
            <a:extLst>
              <a:ext uri="{FF2B5EF4-FFF2-40B4-BE49-F238E27FC236}">
                <a16:creationId xmlns:a16="http://schemas.microsoft.com/office/drawing/2014/main" id="{5DC2F9C9-8FC4-4010-A9E8-9A2A93C8F438}"/>
              </a:ext>
            </a:extLst>
          </p:cNvPr>
          <p:cNvSpPr txBox="1"/>
          <p:nvPr/>
        </p:nvSpPr>
        <p:spPr>
          <a:xfrm>
            <a:off x="198119" y="761399"/>
            <a:ext cx="8429755" cy="3032439"/>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Our goal was to develop large, detailed, and </a:t>
            </a:r>
            <a:br>
              <a:rPr lang="en" dirty="0"/>
            </a:br>
            <a:r>
              <a:rPr lang="en" dirty="0"/>
              <a:t>highly optimized networks that could be simulated </a:t>
            </a:r>
            <a:br>
              <a:rPr lang="en" dirty="0"/>
            </a:br>
            <a:r>
              <a:rPr lang="en" dirty="0"/>
              <a:t>in a variety of conditions.</a:t>
            </a:r>
            <a:br>
              <a:rPr lang="en" dirty="0"/>
            </a:br>
            <a:endParaRPr dirty="0"/>
          </a:p>
          <a:p>
            <a:pPr marL="457200" lvl="0" indent="-317500" algn="l" rtl="0">
              <a:spcBef>
                <a:spcPts val="0"/>
              </a:spcBef>
              <a:spcAft>
                <a:spcPts val="0"/>
              </a:spcAft>
              <a:buSzPts val="1400"/>
              <a:buChar char="●"/>
            </a:pPr>
            <a:r>
              <a:rPr lang="en" dirty="0"/>
              <a:t>For speed and reproducibility, BMTK would save the fully instantiated network properties and attributes to the disk (rather than rebuilding from the mathematics principles during each simulation).</a:t>
            </a:r>
            <a:br>
              <a:rPr lang="en" dirty="0"/>
            </a:br>
            <a:endParaRPr dirty="0"/>
          </a:p>
          <a:p>
            <a:pPr marL="457200" lvl="0" indent="-317500" algn="l" rtl="0">
              <a:spcBef>
                <a:spcPts val="0"/>
              </a:spcBef>
              <a:spcAft>
                <a:spcPts val="0"/>
              </a:spcAft>
              <a:buSzPts val="1400"/>
              <a:buChar char="●"/>
            </a:pPr>
            <a:r>
              <a:rPr lang="en" dirty="0"/>
              <a:t>By divorcing the model from the software, other people could simulate, analyze, and visualize our networks using their own software.</a:t>
            </a:r>
            <a:br>
              <a:rPr lang="en" dirty="0"/>
            </a:br>
            <a:endParaRPr dirty="0"/>
          </a:p>
          <a:p>
            <a:pPr marL="457200" lvl="0" indent="-317500" algn="l" rtl="0">
              <a:spcBef>
                <a:spcPts val="0"/>
              </a:spcBef>
              <a:spcAft>
                <a:spcPts val="0"/>
              </a:spcAft>
              <a:buSzPts val="1400"/>
              <a:buChar char="●"/>
            </a:pPr>
            <a:r>
              <a:rPr lang="en" dirty="0"/>
              <a:t>We teamed up with the Blue Brain Project at EPFL, with contributions from the developers of Open Source Brain, NetPyNE, PyNN, and Neurodata without borders.</a:t>
            </a:r>
            <a:endParaRPr dirty="0"/>
          </a:p>
        </p:txBody>
      </p:sp>
      <p:pic>
        <p:nvPicPr>
          <p:cNvPr id="6" name="Google Shape;172;p20">
            <a:extLst>
              <a:ext uri="{FF2B5EF4-FFF2-40B4-BE49-F238E27FC236}">
                <a16:creationId xmlns:a16="http://schemas.microsoft.com/office/drawing/2014/main" id="{DB426EF2-2F44-4275-BFA5-33F484778AAC}"/>
              </a:ext>
            </a:extLst>
          </p:cNvPr>
          <p:cNvPicPr preferRelativeResize="0"/>
          <p:nvPr/>
        </p:nvPicPr>
        <p:blipFill>
          <a:blip r:embed="rId2">
            <a:alphaModFix/>
          </a:blip>
          <a:stretch>
            <a:fillRect/>
          </a:stretch>
        </p:blipFill>
        <p:spPr>
          <a:xfrm>
            <a:off x="7972345" y="63100"/>
            <a:ext cx="1113442" cy="1110380"/>
          </a:xfrm>
          <a:prstGeom prst="rect">
            <a:avLst/>
          </a:prstGeom>
          <a:noFill/>
          <a:ln>
            <a:noFill/>
          </a:ln>
        </p:spPr>
      </p:pic>
      <p:pic>
        <p:nvPicPr>
          <p:cNvPr id="7" name="Google Shape;173;p20">
            <a:extLst>
              <a:ext uri="{FF2B5EF4-FFF2-40B4-BE49-F238E27FC236}">
                <a16:creationId xmlns:a16="http://schemas.microsoft.com/office/drawing/2014/main" id="{8A05022D-2EC2-4213-A630-04EBF8909912}"/>
              </a:ext>
            </a:extLst>
          </p:cNvPr>
          <p:cNvPicPr preferRelativeResize="0"/>
          <p:nvPr/>
        </p:nvPicPr>
        <p:blipFill>
          <a:blip r:embed="rId3">
            <a:alphaModFix/>
          </a:blip>
          <a:stretch>
            <a:fillRect/>
          </a:stretch>
        </p:blipFill>
        <p:spPr>
          <a:xfrm>
            <a:off x="5266520" y="123891"/>
            <a:ext cx="2565582" cy="1034217"/>
          </a:xfrm>
          <a:prstGeom prst="rect">
            <a:avLst/>
          </a:prstGeom>
          <a:noFill/>
          <a:ln>
            <a:noFill/>
          </a:ln>
        </p:spPr>
      </p:pic>
      <p:pic>
        <p:nvPicPr>
          <p:cNvPr id="8" name="Google Shape;174;p20">
            <a:extLst>
              <a:ext uri="{FF2B5EF4-FFF2-40B4-BE49-F238E27FC236}">
                <a16:creationId xmlns:a16="http://schemas.microsoft.com/office/drawing/2014/main" id="{FDCFBAAD-9750-4C33-A366-5EF605784245}"/>
              </a:ext>
            </a:extLst>
          </p:cNvPr>
          <p:cNvPicPr preferRelativeResize="0"/>
          <p:nvPr/>
        </p:nvPicPr>
        <p:blipFill>
          <a:blip r:embed="rId4">
            <a:alphaModFix/>
          </a:blip>
          <a:stretch>
            <a:fillRect/>
          </a:stretch>
        </p:blipFill>
        <p:spPr>
          <a:xfrm>
            <a:off x="875624" y="3793839"/>
            <a:ext cx="883698" cy="845176"/>
          </a:xfrm>
          <a:prstGeom prst="rect">
            <a:avLst/>
          </a:prstGeom>
          <a:noFill/>
          <a:ln>
            <a:noFill/>
          </a:ln>
        </p:spPr>
      </p:pic>
      <p:pic>
        <p:nvPicPr>
          <p:cNvPr id="9" name="Google Shape;175;p20">
            <a:extLst>
              <a:ext uri="{FF2B5EF4-FFF2-40B4-BE49-F238E27FC236}">
                <a16:creationId xmlns:a16="http://schemas.microsoft.com/office/drawing/2014/main" id="{31AF144A-9F79-4FDF-9830-A20DF6B2F07E}"/>
              </a:ext>
            </a:extLst>
          </p:cNvPr>
          <p:cNvPicPr preferRelativeResize="0"/>
          <p:nvPr/>
        </p:nvPicPr>
        <p:blipFill>
          <a:blip r:embed="rId5">
            <a:alphaModFix/>
          </a:blip>
          <a:stretch>
            <a:fillRect/>
          </a:stretch>
        </p:blipFill>
        <p:spPr>
          <a:xfrm>
            <a:off x="2217524" y="3828038"/>
            <a:ext cx="1924423" cy="845175"/>
          </a:xfrm>
          <a:prstGeom prst="rect">
            <a:avLst/>
          </a:prstGeom>
          <a:noFill/>
          <a:ln>
            <a:noFill/>
          </a:ln>
        </p:spPr>
      </p:pic>
      <p:pic>
        <p:nvPicPr>
          <p:cNvPr id="10" name="Google Shape;176;p20">
            <a:extLst>
              <a:ext uri="{FF2B5EF4-FFF2-40B4-BE49-F238E27FC236}">
                <a16:creationId xmlns:a16="http://schemas.microsoft.com/office/drawing/2014/main" id="{A87DFFE5-AE16-4877-BB7C-492BF71410BD}"/>
              </a:ext>
            </a:extLst>
          </p:cNvPr>
          <p:cNvPicPr preferRelativeResize="0"/>
          <p:nvPr/>
        </p:nvPicPr>
        <p:blipFill>
          <a:blip r:embed="rId6">
            <a:alphaModFix/>
          </a:blip>
          <a:stretch>
            <a:fillRect/>
          </a:stretch>
        </p:blipFill>
        <p:spPr>
          <a:xfrm>
            <a:off x="4839800" y="3738577"/>
            <a:ext cx="592370" cy="955700"/>
          </a:xfrm>
          <a:prstGeom prst="rect">
            <a:avLst/>
          </a:prstGeom>
          <a:noFill/>
          <a:ln>
            <a:noFill/>
          </a:ln>
        </p:spPr>
      </p:pic>
      <p:pic>
        <p:nvPicPr>
          <p:cNvPr id="11" name="Google Shape;177;p20">
            <a:extLst>
              <a:ext uri="{FF2B5EF4-FFF2-40B4-BE49-F238E27FC236}">
                <a16:creationId xmlns:a16="http://schemas.microsoft.com/office/drawing/2014/main" id="{7C228366-848D-4870-83A6-877F4A76A9C7}"/>
              </a:ext>
            </a:extLst>
          </p:cNvPr>
          <p:cNvPicPr preferRelativeResize="0"/>
          <p:nvPr/>
        </p:nvPicPr>
        <p:blipFill>
          <a:blip r:embed="rId7">
            <a:alphaModFix/>
          </a:blip>
          <a:stretch>
            <a:fillRect/>
          </a:stretch>
        </p:blipFill>
        <p:spPr>
          <a:xfrm>
            <a:off x="6242409" y="4054025"/>
            <a:ext cx="2150400" cy="393200"/>
          </a:xfrm>
          <a:prstGeom prst="rect">
            <a:avLst/>
          </a:prstGeom>
          <a:noFill/>
          <a:ln>
            <a:noFill/>
          </a:ln>
        </p:spPr>
      </p:pic>
    </p:spTree>
    <p:extLst>
      <p:ext uri="{BB962C8B-B14F-4D97-AF65-F5344CB8AC3E}">
        <p14:creationId xmlns:p14="http://schemas.microsoft.com/office/powerpoint/2010/main" val="42152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BC040-CB9C-474F-817D-782F3DC15468}"/>
              </a:ext>
            </a:extLst>
          </p:cNvPr>
          <p:cNvSpPr>
            <a:spLocks noGrp="1"/>
          </p:cNvSpPr>
          <p:nvPr>
            <p:ph type="sldNum" sz="quarter" idx="4"/>
          </p:nvPr>
        </p:nvSpPr>
        <p:spPr>
          <a:xfrm>
            <a:off x="8256553" y="4869656"/>
            <a:ext cx="254987" cy="98583"/>
          </a:xfrm>
        </p:spPr>
        <p:txBody>
          <a:bodyPr/>
          <a:lstStyle/>
          <a:p>
            <a:fld id="{C237DDFB-D1EB-A547-BAB9-2D6F8ABC99CD}" type="slidenum">
              <a:rPr lang="en-US" smtClean="0"/>
              <a:pPr/>
              <a:t>9</a:t>
            </a:fld>
            <a:endParaRPr lang="en-US" dirty="0"/>
          </a:p>
        </p:txBody>
      </p:sp>
      <p:sp>
        <p:nvSpPr>
          <p:cNvPr id="4" name="Google Shape;182;p21">
            <a:extLst>
              <a:ext uri="{FF2B5EF4-FFF2-40B4-BE49-F238E27FC236}">
                <a16:creationId xmlns:a16="http://schemas.microsoft.com/office/drawing/2014/main" id="{47FCC32A-6CFD-40D0-8CBD-C8F56971C4B6}"/>
              </a:ext>
            </a:extLst>
          </p:cNvPr>
          <p:cNvSpPr txBox="1">
            <a:spLocks noGrp="1"/>
          </p:cNvSpPr>
          <p:nvPr>
            <p:ph type="title"/>
          </p:nvPr>
        </p:nvSpPr>
        <p:spPr>
          <a:xfrm>
            <a:off x="220980" y="0"/>
            <a:ext cx="8520600" cy="81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 SONATA </a:t>
            </a:r>
            <a:br>
              <a:rPr lang="en"/>
            </a:br>
            <a:r>
              <a:rPr lang="en" sz="1500" u="sng">
                <a:solidFill>
                  <a:srgbClr val="191919"/>
                </a:solidFill>
                <a:highlight>
                  <a:srgbClr val="FFFFFF"/>
                </a:highlight>
              </a:rPr>
              <a:t>S</a:t>
            </a:r>
            <a:r>
              <a:rPr lang="en" sz="1500">
                <a:solidFill>
                  <a:srgbClr val="191919"/>
                </a:solidFill>
                <a:highlight>
                  <a:srgbClr val="FFFFFF"/>
                </a:highlight>
              </a:rPr>
              <a:t>calable </a:t>
            </a:r>
            <a:r>
              <a:rPr lang="en" sz="1500" u="sng">
                <a:solidFill>
                  <a:srgbClr val="191919"/>
                </a:solidFill>
                <a:highlight>
                  <a:srgbClr val="FFFFFF"/>
                </a:highlight>
              </a:rPr>
              <a:t>O</a:t>
            </a:r>
            <a:r>
              <a:rPr lang="en" sz="1500">
                <a:solidFill>
                  <a:srgbClr val="191919"/>
                </a:solidFill>
                <a:highlight>
                  <a:srgbClr val="FFFFFF"/>
                </a:highlight>
              </a:rPr>
              <a:t>pen </a:t>
            </a:r>
            <a:r>
              <a:rPr lang="en" sz="1500" u="sng">
                <a:solidFill>
                  <a:srgbClr val="191919"/>
                </a:solidFill>
                <a:highlight>
                  <a:srgbClr val="FFFFFF"/>
                </a:highlight>
              </a:rPr>
              <a:t>N</a:t>
            </a:r>
            <a:r>
              <a:rPr lang="en" sz="1500">
                <a:solidFill>
                  <a:srgbClr val="191919"/>
                </a:solidFill>
                <a:highlight>
                  <a:srgbClr val="FFFFFF"/>
                </a:highlight>
              </a:rPr>
              <a:t>etwork </a:t>
            </a:r>
            <a:r>
              <a:rPr lang="en" sz="1500" u="sng">
                <a:solidFill>
                  <a:srgbClr val="191919"/>
                </a:solidFill>
                <a:highlight>
                  <a:srgbClr val="FFFFFF"/>
                </a:highlight>
              </a:rPr>
              <a:t>A</a:t>
            </a:r>
            <a:r>
              <a:rPr lang="en" sz="1500">
                <a:solidFill>
                  <a:srgbClr val="191919"/>
                </a:solidFill>
                <a:highlight>
                  <a:srgbClr val="FFFFFF"/>
                </a:highlight>
              </a:rPr>
              <a:t>rchitecture </a:t>
            </a:r>
            <a:r>
              <a:rPr lang="en" sz="1500" u="sng">
                <a:solidFill>
                  <a:srgbClr val="191919"/>
                </a:solidFill>
                <a:highlight>
                  <a:srgbClr val="FFFFFF"/>
                </a:highlight>
              </a:rPr>
              <a:t>T</a:t>
            </a:r>
            <a:r>
              <a:rPr lang="en" sz="1500">
                <a:solidFill>
                  <a:srgbClr val="191919"/>
                </a:solidFill>
                <a:highlight>
                  <a:srgbClr val="FFFFFF"/>
                </a:highlight>
              </a:rPr>
              <a:t>empl</a:t>
            </a:r>
            <a:r>
              <a:rPr lang="en" sz="1500" u="sng">
                <a:solidFill>
                  <a:srgbClr val="191919"/>
                </a:solidFill>
                <a:highlight>
                  <a:srgbClr val="FFFFFF"/>
                </a:highlight>
              </a:rPr>
              <a:t>A</a:t>
            </a:r>
            <a:r>
              <a:rPr lang="en" sz="1500">
                <a:solidFill>
                  <a:srgbClr val="191919"/>
                </a:solidFill>
                <a:highlight>
                  <a:srgbClr val="FFFFFF"/>
                </a:highlight>
              </a:rPr>
              <a:t>te (SONATA) data format</a:t>
            </a:r>
            <a:br>
              <a:rPr lang="en" sz="1400">
                <a:solidFill>
                  <a:srgbClr val="191919"/>
                </a:solidFill>
                <a:highlight>
                  <a:srgbClr val="FFFFFF"/>
                </a:highlight>
              </a:rPr>
            </a:br>
            <a:endParaRPr/>
          </a:p>
        </p:txBody>
      </p:sp>
      <p:sp>
        <p:nvSpPr>
          <p:cNvPr id="5" name="Google Shape;183;p21">
            <a:extLst>
              <a:ext uri="{FF2B5EF4-FFF2-40B4-BE49-F238E27FC236}">
                <a16:creationId xmlns:a16="http://schemas.microsoft.com/office/drawing/2014/main" id="{A5DB383A-43B1-4D97-B723-E123315F8623}"/>
              </a:ext>
            </a:extLst>
          </p:cNvPr>
          <p:cNvSpPr txBox="1"/>
          <p:nvPr/>
        </p:nvSpPr>
        <p:spPr>
          <a:xfrm>
            <a:off x="304655" y="890225"/>
            <a:ext cx="8133900" cy="31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191919"/>
                </a:solidFill>
                <a:highlight>
                  <a:srgbClr val="FFFFFF"/>
                </a:highlight>
              </a:rPr>
              <a:t>GOALS</a:t>
            </a:r>
            <a:endParaRPr b="1" dirty="0">
              <a:solidFill>
                <a:srgbClr val="191919"/>
              </a:solidFill>
              <a:highlight>
                <a:srgbClr val="FFFFFF"/>
              </a:highlight>
            </a:endParaRPr>
          </a:p>
          <a:p>
            <a:pPr marL="457200" lvl="0" indent="-317500" algn="l" rtl="0">
              <a:spcBef>
                <a:spcPts val="0"/>
              </a:spcBef>
              <a:spcAft>
                <a:spcPts val="0"/>
              </a:spcAft>
              <a:buClr>
                <a:srgbClr val="191919"/>
              </a:buClr>
              <a:buSzPts val="1400"/>
              <a:buChar char="●"/>
            </a:pPr>
            <a:r>
              <a:rPr lang="en" dirty="0">
                <a:solidFill>
                  <a:srgbClr val="191919"/>
                </a:solidFill>
                <a:highlight>
                  <a:srgbClr val="FFFFFF"/>
                </a:highlight>
              </a:rPr>
              <a:t>An efficient and open format for sharing models, simulation parameters, and simulation results in a way that can be reproducible across multiple software kits.</a:t>
            </a:r>
            <a:br>
              <a:rPr lang="en" dirty="0">
                <a:solidFill>
                  <a:srgbClr val="191919"/>
                </a:solidFill>
                <a:highlight>
                  <a:srgbClr val="FFFFFF"/>
                </a:highlight>
              </a:rPr>
            </a:br>
            <a:endParaRPr dirty="0">
              <a:solidFill>
                <a:srgbClr val="191919"/>
              </a:solidFill>
              <a:highlight>
                <a:srgbClr val="FFFFFF"/>
              </a:highlight>
            </a:endParaRPr>
          </a:p>
          <a:p>
            <a:pPr marL="457200" lvl="0" indent="-317500" algn="l" rtl="0">
              <a:spcBef>
                <a:spcPts val="0"/>
              </a:spcBef>
              <a:spcAft>
                <a:spcPts val="0"/>
              </a:spcAft>
              <a:buClr>
                <a:srgbClr val="191919"/>
              </a:buClr>
              <a:buSzPts val="1400"/>
              <a:buChar char="●"/>
            </a:pPr>
            <a:r>
              <a:rPr lang="en" dirty="0">
                <a:solidFill>
                  <a:srgbClr val="191919"/>
                </a:solidFill>
                <a:highlight>
                  <a:srgbClr val="FFFFFF"/>
                </a:highlight>
              </a:rPr>
              <a:t>Mainly focused on heterogeneous and fully instantiated networks.</a:t>
            </a:r>
            <a:br>
              <a:rPr lang="en" dirty="0">
                <a:solidFill>
                  <a:srgbClr val="191919"/>
                </a:solidFill>
                <a:highlight>
                  <a:srgbClr val="FFFFFF"/>
                </a:highlight>
              </a:rPr>
            </a:br>
            <a:endParaRPr dirty="0">
              <a:solidFill>
                <a:srgbClr val="191919"/>
              </a:solidFill>
              <a:highlight>
                <a:srgbClr val="FFFFFF"/>
              </a:highlight>
            </a:endParaRPr>
          </a:p>
          <a:p>
            <a:pPr marL="457200" lvl="0" indent="-317500" algn="l" rtl="0">
              <a:spcBef>
                <a:spcPts val="0"/>
              </a:spcBef>
              <a:spcAft>
                <a:spcPts val="0"/>
              </a:spcAft>
              <a:buClr>
                <a:srgbClr val="191919"/>
              </a:buClr>
              <a:buSzPts val="1400"/>
              <a:buChar char="●"/>
            </a:pPr>
            <a:r>
              <a:rPr lang="en" dirty="0">
                <a:solidFill>
                  <a:srgbClr val="191919"/>
                </a:solidFill>
                <a:highlight>
                  <a:srgbClr val="FFFFFF"/>
                </a:highlight>
              </a:rPr>
              <a:t>Descriptive enough so that networks can be reliably instantiated in popular simulation tools (NEURON, NEST, …), but abstract enough to allow modelers and software developers to work with their favorite tools.</a:t>
            </a:r>
            <a:br>
              <a:rPr lang="en" dirty="0">
                <a:solidFill>
                  <a:srgbClr val="191919"/>
                </a:solidFill>
                <a:highlight>
                  <a:srgbClr val="FFFFFF"/>
                </a:highlight>
              </a:rPr>
            </a:br>
            <a:endParaRPr dirty="0">
              <a:solidFill>
                <a:srgbClr val="191919"/>
              </a:solidFill>
              <a:highlight>
                <a:srgbClr val="FFFFFF"/>
              </a:highlight>
            </a:endParaRPr>
          </a:p>
          <a:p>
            <a:pPr marL="457200" lvl="0" indent="-317500" algn="l" rtl="0">
              <a:spcBef>
                <a:spcPts val="0"/>
              </a:spcBef>
              <a:spcAft>
                <a:spcPts val="0"/>
              </a:spcAft>
              <a:buClr>
                <a:srgbClr val="191919"/>
              </a:buClr>
              <a:buSzPts val="1400"/>
              <a:buChar char="●"/>
            </a:pPr>
            <a:r>
              <a:rPr lang="en" dirty="0">
                <a:solidFill>
                  <a:srgbClr val="191919"/>
                </a:solidFill>
                <a:highlight>
                  <a:srgbClr val="FFFFFF"/>
                </a:highlight>
              </a:rPr>
              <a:t>NOT a replacement for other formats (eg NEUROML, SWC, HOC, NWB). Allows networks to be integrated with existing formats when beneficial. </a:t>
            </a:r>
            <a:endParaRPr dirty="0">
              <a:solidFill>
                <a:srgbClr val="191919"/>
              </a:solidFill>
              <a:highlight>
                <a:srgbClr val="FFFFFF"/>
              </a:highlight>
            </a:endParaRPr>
          </a:p>
        </p:txBody>
      </p:sp>
    </p:spTree>
    <p:extLst>
      <p:ext uri="{BB962C8B-B14F-4D97-AF65-F5344CB8AC3E}">
        <p14:creationId xmlns:p14="http://schemas.microsoft.com/office/powerpoint/2010/main" val="17498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1119</Words>
  <Application>Microsoft Macintosh PowerPoint</Application>
  <PresentationFormat>On-screen Show (16:9)</PresentationFormat>
  <Paragraphs>143</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Simple Light</vt:lpstr>
      <vt:lpstr>Large Scale Modeling with the Brain Modeling Toolkit and SONATA </vt:lpstr>
      <vt:lpstr>Experimental Pipelines at the Allen Institute</vt:lpstr>
      <vt:lpstr>Experimental Pipelines at the Allen Institute</vt:lpstr>
      <vt:lpstr>Requirements</vt:lpstr>
      <vt:lpstr>Solution: The Brain Modeling Toolkit (BMTK)</vt:lpstr>
      <vt:lpstr>BMTK: The Network Builder</vt:lpstr>
      <vt:lpstr>BMTK: Simulators</vt:lpstr>
      <vt:lpstr>Concerns and opportunities</vt:lpstr>
      <vt:lpstr>Solution: SONATA  Scalable Open Network Architecture TemplAte (SONATA) data format </vt:lpstr>
      <vt:lpstr>SONATA - Overview</vt:lpstr>
      <vt:lpstr>SONATA - Cross Platform Support</vt:lpstr>
      <vt:lpstr>Available Mouse V1 Models https://portal.brain-map.org/explore/models </vt:lpstr>
      <vt:lpstr>PowerPoint Presentation</vt:lpstr>
      <vt:lpstr>Using BMTK and SONATA to develop Mouse V1 Models</vt:lpstr>
      <vt:lpstr>Using BMTK and SONATA to develop Mouse V1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Modeling with the Brain Modeling Toolkit and SONATA </dc:title>
  <cp:lastModifiedBy>Anton Arkhipov</cp:lastModifiedBy>
  <cp:revision>13</cp:revision>
  <dcterms:modified xsi:type="dcterms:W3CDTF">2020-07-20T21:44:15Z</dcterms:modified>
</cp:coreProperties>
</file>